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88"/>
  </p:notesMasterIdLst>
  <p:sldIdLst>
    <p:sldId id="898" r:id="rId2"/>
    <p:sldId id="918" r:id="rId3"/>
    <p:sldId id="1026" r:id="rId4"/>
    <p:sldId id="278" r:id="rId5"/>
    <p:sldId id="920" r:id="rId6"/>
    <p:sldId id="1232" r:id="rId7"/>
    <p:sldId id="1015" r:id="rId8"/>
    <p:sldId id="1016" r:id="rId9"/>
    <p:sldId id="924" r:id="rId10"/>
    <p:sldId id="1017" r:id="rId11"/>
    <p:sldId id="1231" r:id="rId12"/>
    <p:sldId id="1018" r:id="rId13"/>
    <p:sldId id="982" r:id="rId14"/>
    <p:sldId id="985" r:id="rId15"/>
    <p:sldId id="987" r:id="rId16"/>
    <p:sldId id="990" r:id="rId17"/>
    <p:sldId id="992" r:id="rId18"/>
    <p:sldId id="1010" r:id="rId19"/>
    <p:sldId id="1008" r:id="rId20"/>
    <p:sldId id="1020" r:id="rId21"/>
    <p:sldId id="1021" r:id="rId22"/>
    <p:sldId id="1022" r:id="rId23"/>
    <p:sldId id="1019" r:id="rId24"/>
    <p:sldId id="995" r:id="rId25"/>
    <p:sldId id="996" r:id="rId26"/>
    <p:sldId id="998" r:id="rId27"/>
    <p:sldId id="999" r:id="rId28"/>
    <p:sldId id="926" r:id="rId29"/>
    <p:sldId id="928" r:id="rId30"/>
    <p:sldId id="930" r:id="rId31"/>
    <p:sldId id="931" r:id="rId32"/>
    <p:sldId id="936" r:id="rId33"/>
    <p:sldId id="933" r:id="rId34"/>
    <p:sldId id="935" r:id="rId35"/>
    <p:sldId id="1014" r:id="rId36"/>
    <p:sldId id="1233" r:id="rId37"/>
    <p:sldId id="968" r:id="rId38"/>
    <p:sldId id="1002" r:id="rId39"/>
    <p:sldId id="970" r:id="rId40"/>
    <p:sldId id="971" r:id="rId41"/>
    <p:sldId id="977" r:id="rId42"/>
    <p:sldId id="978" r:id="rId43"/>
    <p:sldId id="979" r:id="rId44"/>
    <p:sldId id="980" r:id="rId45"/>
    <p:sldId id="937" r:id="rId46"/>
    <p:sldId id="941" r:id="rId47"/>
    <p:sldId id="942" r:id="rId48"/>
    <p:sldId id="943" r:id="rId49"/>
    <p:sldId id="944" r:id="rId50"/>
    <p:sldId id="946" r:id="rId51"/>
    <p:sldId id="1234" r:id="rId52"/>
    <p:sldId id="1034" r:id="rId53"/>
    <p:sldId id="1028" r:id="rId54"/>
    <p:sldId id="1035" r:id="rId55"/>
    <p:sldId id="1029" r:id="rId56"/>
    <p:sldId id="1222" r:id="rId57"/>
    <p:sldId id="1223" r:id="rId58"/>
    <p:sldId id="1226" r:id="rId59"/>
    <p:sldId id="1224" r:id="rId60"/>
    <p:sldId id="1225" r:id="rId61"/>
    <p:sldId id="1227" r:id="rId62"/>
    <p:sldId id="1228" r:id="rId63"/>
    <p:sldId id="1235" r:id="rId64"/>
    <p:sldId id="949" r:id="rId65"/>
    <p:sldId id="950" r:id="rId66"/>
    <p:sldId id="952" r:id="rId67"/>
    <p:sldId id="410" r:id="rId68"/>
    <p:sldId id="413" r:id="rId69"/>
    <p:sldId id="415" r:id="rId70"/>
    <p:sldId id="418" r:id="rId71"/>
    <p:sldId id="955" r:id="rId72"/>
    <p:sldId id="956" r:id="rId73"/>
    <p:sldId id="957" r:id="rId74"/>
    <p:sldId id="958" r:id="rId75"/>
    <p:sldId id="959" r:id="rId76"/>
    <p:sldId id="420" r:id="rId77"/>
    <p:sldId id="422" r:id="rId78"/>
    <p:sldId id="423" r:id="rId79"/>
    <p:sldId id="963" r:id="rId80"/>
    <p:sldId id="964" r:id="rId81"/>
    <p:sldId id="965" r:id="rId82"/>
    <p:sldId id="966" r:id="rId83"/>
    <p:sldId id="967" r:id="rId84"/>
    <p:sldId id="426" r:id="rId85"/>
    <p:sldId id="934" r:id="rId86"/>
    <p:sldId id="92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302" userDrawn="1">
          <p15:clr>
            <a:srgbClr val="A4A3A4"/>
          </p15:clr>
        </p15:guide>
        <p15:guide id="3" pos="14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68B7"/>
    <a:srgbClr val="FFFFFF"/>
    <a:srgbClr val="184799"/>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76" autoAdjust="0"/>
    <p:restoredTop sz="77092" autoAdjust="0"/>
  </p:normalViewPr>
  <p:slideViewPr>
    <p:cSldViewPr snapToGrid="0" showGuides="1">
      <p:cViewPr varScale="1">
        <p:scale>
          <a:sx n="92" d="100"/>
          <a:sy n="92" d="100"/>
        </p:scale>
        <p:origin x="1232" y="176"/>
      </p:cViewPr>
      <p:guideLst>
        <p:guide orient="horz" pos="1911"/>
        <p:guide pos="302"/>
        <p:guide pos="1481"/>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2025/9/9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nbc.com/2019/06/24/bill-gates-says-hed-start-an-ai-company-today.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这篇综述文章提供了当前市面上已有的大型语言模型，大家可以参考阅读一下，了解这些模型的最新发展。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11</a:t>
            </a:fld>
            <a:endParaRPr lang="zh-CN" altLang="en-US"/>
          </a:p>
        </p:txBody>
      </p:sp>
    </p:spTree>
    <p:extLst>
      <p:ext uri="{BB962C8B-B14F-4D97-AF65-F5344CB8AC3E}">
        <p14:creationId xmlns:p14="http://schemas.microsoft.com/office/powerpoint/2010/main" val="4199582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这些大模型在多个领域和任务中展现出显著的能力，挑战了我们对学习和认知的理解。接下来，我们可能会思考这样一个问题：目前的大模型是否已经具备某种通用人工智能（</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的特点？</a:t>
            </a: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endParaRPr lang="zh-CN" altLang="en-US" b="0" dirty="0">
              <a:effectLst/>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2023</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Sebastien </a:t>
            </a:r>
            <a:r>
              <a:rPr lang="en-US" sz="1800" b="0" i="0" u="none" strike="noStrike" dirty="0" err="1">
                <a:solidFill>
                  <a:srgbClr val="000000"/>
                </a:solidFill>
                <a:effectLst/>
                <a:latin typeface="Arial" panose="020B0604020202020204" pitchFamily="34" charset="0"/>
              </a:rPr>
              <a:t>Bubeck</a:t>
            </a:r>
            <a:r>
              <a:rPr lang="zh-CN" altLang="en-US" sz="1800" b="0" i="0" u="none" strike="noStrike" dirty="0">
                <a:solidFill>
                  <a:srgbClr val="000000"/>
                </a:solidFill>
                <a:effectLst/>
                <a:latin typeface="Arial" panose="020B0604020202020204" pitchFamily="34" charset="0"/>
              </a:rPr>
              <a:t>领导的研究组（一群在微软研究机构从事优化工作的人员）测试了</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的一些性能，并写了论文</a:t>
            </a:r>
            <a:r>
              <a:rPr lang="en-US" altLang="zh-CN" sz="1800" b="0"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Sparks of AGI》。</a:t>
            </a:r>
            <a:r>
              <a:rPr lang="zh-CN" altLang="en-US" sz="1800" b="0" i="0" u="none" strike="noStrike" dirty="0">
                <a:solidFill>
                  <a:srgbClr val="000000"/>
                </a:solidFill>
                <a:effectLst/>
                <a:latin typeface="Arial" panose="020B0604020202020204" pitchFamily="34" charset="0"/>
              </a:rPr>
              <a:t>论文发现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能够解决涉及数学、编程、视觉、医学、法律、心理学等领域的创新性和复杂任务，且无需特别的提示。此外，</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在所有这些任务中的表现接近人类水平，且往往超越了以往的模型（</a:t>
            </a:r>
            <a:r>
              <a:rPr lang="en-US" sz="1800" b="0" i="0" u="none" strike="noStrike" dirty="0">
                <a:solidFill>
                  <a:srgbClr val="000000"/>
                </a:solidFill>
                <a:effectLst/>
                <a:latin typeface="Arial" panose="020B0604020202020204" pitchFamily="34" charset="0"/>
              </a:rPr>
              <a:t>ChatGPT）。</a:t>
            </a:r>
            <a:r>
              <a:rPr lang="zh-CN" altLang="en-US" sz="1800" b="0" i="0" u="none" strike="noStrike" dirty="0">
                <a:solidFill>
                  <a:srgbClr val="000000"/>
                </a:solidFill>
                <a:effectLst/>
                <a:latin typeface="Arial" panose="020B0604020202020204" pitchFamily="34" charset="0"/>
              </a:rPr>
              <a:t>因此，鉴于</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能力的广度和深度，研究者们认为它可以被合理地视为</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系统的早期版本（尽管仍不完整）。</a:t>
            </a:r>
            <a:endParaRPr lang="zh-CN" altLang="en-US" b="0" dirty="0">
              <a:effectLst/>
            </a:endParaRPr>
          </a:p>
          <a:p>
            <a:pPr rtl="0">
              <a:spcBef>
                <a:spcPts val="1200"/>
              </a:spcBef>
              <a:spcAft>
                <a:spcPts val="1200"/>
              </a:spcAft>
            </a:pP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举一个他们给出的例子，研究组在一个月的时间跨度内，分别在大约相等的时间间隔内对</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进行了三次查询，查询的提示是：“用</a:t>
            </a:r>
            <a:r>
              <a:rPr lang="en-US" sz="1800" b="0" i="0" u="none" strike="noStrike" dirty="0">
                <a:solidFill>
                  <a:srgbClr val="000000"/>
                </a:solidFill>
                <a:effectLst/>
                <a:latin typeface="Arial" panose="020B0604020202020204" pitchFamily="34" charset="0"/>
              </a:rPr>
              <a:t>TikZ</a:t>
            </a:r>
            <a:r>
              <a:rPr lang="zh-CN" altLang="en-US" sz="1800" b="0" i="0" u="none" strike="noStrike" dirty="0">
                <a:solidFill>
                  <a:srgbClr val="000000"/>
                </a:solidFill>
                <a:effectLst/>
                <a:latin typeface="Arial" panose="020B0604020202020204" pitchFamily="34" charset="0"/>
              </a:rPr>
              <a:t>画一只独角兽”（人工画需要很高的</a:t>
            </a:r>
            <a:r>
              <a:rPr lang="en-US" altLang="zh-CN"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Tikz</a:t>
            </a:r>
            <a:r>
              <a:rPr lang="en-US" altLang="zh-CN" sz="1800" b="0" i="0" u="none" strike="noStrike" dirty="0">
                <a:solidFill>
                  <a:srgbClr val="000000"/>
                </a:solidFill>
                <a:effectLst/>
                <a:latin typeface="Arial" panose="020B0604020202020204" pitchFamily="34" charset="0"/>
              </a:rPr>
              <a:t> </a:t>
            </a:r>
            <a:r>
              <a:rPr lang="zh-CN" altLang="en-US" sz="1800" b="0" i="0" u="none" strike="noStrike" dirty="0">
                <a:solidFill>
                  <a:srgbClr val="000000"/>
                </a:solidFill>
                <a:effectLst/>
                <a:latin typeface="Arial" panose="020B0604020202020204" pitchFamily="34" charset="0"/>
              </a:rPr>
              <a:t>技巧）。我们可以清楚地看到，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在这些查询中的绘图复杂性随着时间的推移发生了明显的变化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往好的方向进化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endParaRPr lang="en-US" altLang="zh-CN" dirty="0"/>
          </a:p>
          <a:p>
            <a:endParaRPr lang="en-US" altLang="zh-CN" dirty="0"/>
          </a:p>
          <a:p>
            <a:r>
              <a:rPr lang="en-US" altLang="zh-CN" dirty="0"/>
              <a:t>---</a:t>
            </a:r>
            <a:r>
              <a:rPr lang="zh-CN" altLang="en-US" dirty="0"/>
              <a:t> </a:t>
            </a:r>
            <a:endParaRPr lang="en-US" altLang="zh-CN" dirty="0"/>
          </a:p>
          <a:p>
            <a:r>
              <a:rPr lang="en-US" sz="1800" b="0" i="0" u="none" strike="noStrike" dirty="0">
                <a:solidFill>
                  <a:srgbClr val="000000"/>
                </a:solidFill>
                <a:effectLst/>
                <a:latin typeface="Arial" panose="020B0604020202020204" pitchFamily="34" charset="0"/>
              </a:rPr>
              <a:t>PGF/TikZ is a pair of languages for producing vector graphics (e.g., technical illustrations and drawings) from a geometric/algebraic description, with standard features including the drawing of points, lines, arrows, paths, circles, ellipses, and polygons.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12</a:t>
            </a:fld>
            <a:endParaRPr lang="zh-CN" altLang="en-US"/>
          </a:p>
        </p:txBody>
      </p:sp>
    </p:spTree>
    <p:extLst>
      <p:ext uri="{BB962C8B-B14F-4D97-AF65-F5344CB8AC3E}">
        <p14:creationId xmlns:p14="http://schemas.microsoft.com/office/powerpoint/2010/main" val="2432548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总的来说，这些大模型的巨大成功离不开高质量的文本数据。我们在日常生活中几乎随时都在接触和使用各种文本信息。</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这些文本包括</a:t>
            </a:r>
            <a:r>
              <a:rPr lang="en-US" dirty="0" err="1"/>
              <a:t>Wikipedia、图书</a:t>
            </a:r>
            <a:r>
              <a:rPr lang="zh-CN" altLang="en-US" dirty="0"/>
              <a:t>、播客、微博、网站评论、新闻、报纸等，都是我们接触到的大规模文本数据来源。这些海量且高质量的文本数据正是大模型成功的关键所在。</a:t>
            </a:r>
          </a:p>
          <a:p>
            <a:endParaRPr lang="zh-CN" altLang="en-US" dirty="0"/>
          </a:p>
          <a:p>
            <a:r>
              <a:rPr lang="en-US" b="1" dirty="0"/>
              <a:t>Q2</a:t>
            </a:r>
            <a:r>
              <a:rPr lang="en-US" dirty="0"/>
              <a:t>: </a:t>
            </a:r>
            <a:r>
              <a:rPr lang="zh-CN" altLang="en-US" dirty="0"/>
              <a:t>有人知道什么是</a:t>
            </a:r>
            <a:r>
              <a:rPr lang="en-US" dirty="0"/>
              <a:t>Gutenberg</a:t>
            </a:r>
            <a:r>
              <a:rPr lang="zh-CN" altLang="en-US" dirty="0"/>
              <a:t>吗？（</a:t>
            </a:r>
            <a:r>
              <a:rPr lang="en-US" dirty="0"/>
              <a:t>60,000</a:t>
            </a:r>
            <a:r>
              <a:rPr lang="zh-CN" altLang="en-US" dirty="0"/>
              <a:t>免费电子书网站）</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13</a:t>
            </a:fld>
            <a:endParaRPr lang="zh-CN" altLang="en-US"/>
          </a:p>
        </p:txBody>
      </p:sp>
    </p:spTree>
    <p:extLst>
      <p:ext uri="{BB962C8B-B14F-4D97-AF65-F5344CB8AC3E}">
        <p14:creationId xmlns:p14="http://schemas.microsoft.com/office/powerpoint/2010/main" val="3188550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接下来我们介绍一些</a:t>
            </a:r>
            <a:r>
              <a:rPr lang="en-US" altLang="zh-CN" dirty="0"/>
              <a:t> NLP </a:t>
            </a:r>
            <a:r>
              <a:rPr lang="zh-CN" altLang="en-US" dirty="0"/>
              <a:t>的典型任务。</a:t>
            </a:r>
            <a:endParaRPr lang="en-US" altLang="zh-CN" dirty="0"/>
          </a:p>
          <a:p>
            <a:endParaRPr lang="en-US" altLang="zh-CN" dirty="0"/>
          </a:p>
          <a:p>
            <a:r>
              <a:rPr lang="zh-CN" altLang="en-US" dirty="0"/>
              <a:t>第一个是用户对产品评价进行的情感分类任务。</a:t>
            </a:r>
            <a:endParaRPr lang="en-US" altLang="zh-CN" dirty="0"/>
          </a:p>
          <a:p>
            <a:endParaRPr lang="en-US" altLang="zh-CN" dirty="0"/>
          </a:p>
          <a:p>
            <a:r>
              <a:rPr lang="zh-CN" altLang="en-US" dirty="0"/>
              <a:t>假设我们有一些关于照相机的在线评论，我们的目标是判断评论是正面的还是负面的。通常，人们对照相机的描述会涵盖以下几个方面：放大器的性能、价格、大小和重量、闪光灯、简易使用程度等。</a:t>
            </a:r>
          </a:p>
          <a:p>
            <a:endParaRPr lang="zh-CN" altLang="en-US" dirty="0"/>
          </a:p>
          <a:p>
            <a:r>
              <a:rPr lang="zh-CN" altLang="en-US" dirty="0"/>
              <a:t>对于每一条评论，我们希望判断其情感倾向。例如，“</a:t>
            </a:r>
            <a:r>
              <a:rPr lang="en-US" dirty="0"/>
              <a:t>nice and compact to carry”</a:t>
            </a:r>
            <a:r>
              <a:rPr lang="zh-CN" altLang="en-US" dirty="0"/>
              <a:t>就可以被视为正面评论。但是，</a:t>
            </a:r>
            <a:r>
              <a:rPr lang="en-US" altLang="zh-CN" dirty="0"/>
              <a:t>The</a:t>
            </a:r>
            <a:r>
              <a:rPr lang="zh-CN" altLang="en-US" dirty="0"/>
              <a:t> </a:t>
            </a:r>
            <a:r>
              <a:rPr lang="en-US" altLang="zh-CN" dirty="0"/>
              <a:t>camera</a:t>
            </a:r>
            <a:r>
              <a:rPr lang="zh-CN" altLang="en-US" dirty="0"/>
              <a:t> </a:t>
            </a:r>
            <a:r>
              <a:rPr lang="en-US" altLang="zh-CN" dirty="0"/>
              <a:t>feels</a:t>
            </a:r>
            <a:r>
              <a:rPr lang="zh-CN" altLang="en-US" dirty="0"/>
              <a:t> </a:t>
            </a:r>
            <a:r>
              <a:rPr lang="en-US" altLang="zh-CN" dirty="0"/>
              <a:t>flimsy…</a:t>
            </a:r>
            <a:r>
              <a:rPr lang="zh-CN" altLang="en-US" dirty="0"/>
              <a:t> 是评价相机太轻薄了，手感不好，所以应该是负面。</a:t>
            </a:r>
          </a:p>
          <a:p>
            <a:endParaRPr lang="zh-CN" altLang="en-US" dirty="0"/>
          </a:p>
          <a:p>
            <a:r>
              <a:rPr lang="zh-CN" altLang="en-US" dirty="0"/>
              <a:t>然后，我们也可以将所有评论进行汇总，得出一个关于这款相机的总体评价。</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14</a:t>
            </a:fld>
            <a:endParaRPr lang="zh-CN" altLang="en-US"/>
          </a:p>
        </p:txBody>
      </p:sp>
    </p:spTree>
    <p:extLst>
      <p:ext uri="{BB962C8B-B14F-4D97-AF65-F5344CB8AC3E}">
        <p14:creationId xmlns:p14="http://schemas.microsoft.com/office/powerpoint/2010/main" val="3230070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机器翻译任务中，给一个语言</a:t>
            </a:r>
            <a:r>
              <a:rPr lang="en-US" altLang="zh-CN" dirty="0"/>
              <a:t> A</a:t>
            </a:r>
            <a:r>
              <a:rPr lang="zh-CN" altLang="en-US" dirty="0"/>
              <a:t>（汉语）翻译成另外一个语言</a:t>
            </a:r>
            <a:r>
              <a:rPr lang="en-US" altLang="zh-CN" dirty="0"/>
              <a:t> B</a:t>
            </a:r>
            <a:r>
              <a:rPr lang="zh-CN" altLang="en-US" dirty="0"/>
              <a:t>（英语）。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这里比较有名的系统就是</a:t>
            </a:r>
            <a:r>
              <a:rPr lang="en-US" altLang="zh-CN" dirty="0"/>
              <a:t> Google</a:t>
            </a:r>
            <a:r>
              <a:rPr lang="zh-CN" altLang="en-US" dirty="0"/>
              <a:t> </a:t>
            </a:r>
            <a:r>
              <a:rPr lang="en-US" altLang="zh-CN" dirty="0"/>
              <a:t>Translate </a:t>
            </a:r>
            <a:r>
              <a:rPr lang="zh-CN" altLang="en-US" dirty="0"/>
              <a:t>了。截至</a:t>
            </a:r>
            <a:r>
              <a:rPr lang="en-US" altLang="zh-CN" dirty="0"/>
              <a:t>2025</a:t>
            </a:r>
            <a:r>
              <a:rPr lang="zh-CN" altLang="en-US" dirty="0"/>
              <a:t>年</a:t>
            </a:r>
            <a:r>
              <a:rPr lang="en-US" altLang="zh-CN" dirty="0"/>
              <a:t>2</a:t>
            </a:r>
            <a:r>
              <a:rPr lang="zh-CN" altLang="en-US" dirty="0"/>
              <a:t>月，</a:t>
            </a:r>
            <a:r>
              <a:rPr lang="en-US" dirty="0"/>
              <a:t>Google Translate</a:t>
            </a:r>
            <a:r>
              <a:rPr lang="zh-CN" altLang="en-US" dirty="0"/>
              <a:t>支持</a:t>
            </a:r>
            <a:r>
              <a:rPr lang="en-US" altLang="zh-CN" dirty="0"/>
              <a:t>249</a:t>
            </a:r>
            <a:r>
              <a:rPr lang="zh-CN" altLang="en-US" dirty="0"/>
              <a:t>种语言。日均用户超过</a:t>
            </a:r>
            <a:r>
              <a:rPr lang="en-US" altLang="zh-CN" dirty="0"/>
              <a:t>2</a:t>
            </a:r>
            <a:r>
              <a:rPr lang="zh-CN" altLang="en-US" dirty="0"/>
              <a:t>亿人，</a:t>
            </a:r>
            <a:r>
              <a:rPr lang="en-US" altLang="zh-CN" dirty="0"/>
              <a:t>2016</a:t>
            </a:r>
            <a:r>
              <a:rPr lang="zh-CN" altLang="en-US" dirty="0"/>
              <a:t>年</a:t>
            </a:r>
            <a:r>
              <a:rPr lang="en-US" altLang="zh-CN" dirty="0"/>
              <a:t>4</a:t>
            </a:r>
            <a:r>
              <a:rPr lang="zh-CN" altLang="en-US" dirty="0"/>
              <a:t>月总用户数超过</a:t>
            </a:r>
            <a:r>
              <a:rPr lang="en-US" altLang="zh-CN" dirty="0"/>
              <a:t>5</a:t>
            </a:r>
            <a:r>
              <a:rPr lang="zh-CN" altLang="en-US" dirty="0"/>
              <a:t>亿人，每天翻译超过</a:t>
            </a:r>
            <a:r>
              <a:rPr lang="en-US" altLang="zh-CN" dirty="0"/>
              <a:t>1000</a:t>
            </a:r>
            <a:r>
              <a:rPr lang="zh-CN" altLang="en-US" dirty="0"/>
              <a:t>亿个单词。</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15</a:t>
            </a:fld>
            <a:endParaRPr lang="zh-CN" altLang="en-US"/>
          </a:p>
        </p:txBody>
      </p:sp>
    </p:spTree>
    <p:extLst>
      <p:ext uri="{BB962C8B-B14F-4D97-AF65-F5344CB8AC3E}">
        <p14:creationId xmlns:p14="http://schemas.microsoft.com/office/powerpoint/2010/main" val="11706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在问答任务中，用户向机器提一个问题，机器提供答案。</a:t>
            </a:r>
            <a:endParaRPr lang="en-US" altLang="zh-CN" dirty="0"/>
          </a:p>
          <a:p>
            <a:endParaRPr lang="en-US" altLang="zh-CN" dirty="0"/>
          </a:p>
          <a:p>
            <a:r>
              <a:rPr lang="zh-CN" altLang="en-US" dirty="0"/>
              <a:t>一个典型的例子就是</a:t>
            </a:r>
            <a:r>
              <a:rPr lang="en-US" dirty="0"/>
              <a:t>Google</a:t>
            </a:r>
            <a:r>
              <a:rPr lang="zh-CN" altLang="en-US" dirty="0"/>
              <a:t>搜索。你输入一个问题，搜索引擎会返回最相关的网页（</a:t>
            </a:r>
            <a:r>
              <a:rPr lang="en-US" altLang="zh-CN" dirty="0"/>
              <a:t>2024</a:t>
            </a:r>
            <a:r>
              <a:rPr lang="zh-CN" altLang="en-US" dirty="0"/>
              <a:t>年之前的方式）。或者，搜索引擎直接给出</a:t>
            </a:r>
            <a:r>
              <a:rPr lang="en-US" dirty="0"/>
              <a:t>AI</a:t>
            </a:r>
            <a:r>
              <a:rPr lang="zh-CN" altLang="en-US" dirty="0"/>
              <a:t>生成的答案（</a:t>
            </a:r>
            <a:r>
              <a:rPr lang="en-US" dirty="0"/>
              <a:t>AI</a:t>
            </a:r>
            <a:r>
              <a:rPr lang="zh-CN" altLang="en-US" dirty="0"/>
              <a:t>概览）。</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16</a:t>
            </a:fld>
            <a:endParaRPr lang="zh-CN" altLang="en-US"/>
          </a:p>
        </p:txBody>
      </p:sp>
    </p:spTree>
    <p:extLst>
      <p:ext uri="{BB962C8B-B14F-4D97-AF65-F5344CB8AC3E}">
        <p14:creationId xmlns:p14="http://schemas.microsoft.com/office/powerpoint/2010/main" val="414192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文章生成任务是让</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模型根据给定的提示，自动生成符合要求的文章。这个任务可以应用在很多场景，比如自动写作、内容创作等。</a:t>
            </a:r>
            <a:endParaRPr lang="zh-CN" altLang="en-US" b="0" dirty="0">
              <a:effectLst/>
            </a:endParaRPr>
          </a:p>
          <a:p>
            <a:pPr rtl="0">
              <a:spcBef>
                <a:spcPts val="1200"/>
              </a:spcBef>
              <a:spcAft>
                <a:spcPts val="1200"/>
              </a:spcAft>
            </a:pP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现在，我们来玩一个小游戏。这里提供了两篇文章，问题是：猜猜看哪篇文章是机器写的，哪篇是人写的。你觉得哪个更像人类写的呢？</a:t>
            </a:r>
            <a:endParaRPr lang="zh-CN" altLang="en-US" b="0" dirty="0">
              <a:effectLst/>
            </a:endParaRP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17</a:t>
            </a:fld>
            <a:endParaRPr lang="zh-CN" altLang="en-US"/>
          </a:p>
        </p:txBody>
      </p:sp>
    </p:spTree>
    <p:extLst>
      <p:ext uri="{BB962C8B-B14F-4D97-AF65-F5344CB8AC3E}">
        <p14:creationId xmlns:p14="http://schemas.microsoft.com/office/powerpoint/2010/main" val="2285509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在生成任务中，另一个非常重要的任务是文本摘要任务，尤其是从多模态数据中提取文本并进行总结。</a:t>
            </a:r>
          </a:p>
          <a:p>
            <a:endParaRPr lang="zh-CN" altLang="en-US" dirty="0"/>
          </a:p>
          <a:p>
            <a:r>
              <a:rPr lang="zh-CN" altLang="en-US" dirty="0"/>
              <a:t>例如，左边的图展示了如何从文本中生成意思相同的新文本；中间的任务是从图表中读取数据并进行解释总结；右边的任务则是通过文本从图片中解读正在发生的事件。</a:t>
            </a:r>
          </a:p>
          <a:p>
            <a:endParaRPr lang="zh-CN" altLang="en-US" dirty="0"/>
          </a:p>
          <a:p>
            <a:r>
              <a:rPr lang="zh-CN" altLang="en-US" dirty="0"/>
              <a:t>这些任务要求模型不仅理解文字，还要处理图像、图表等多模态数据，并能够根据这些数据生成简洁且有意义的总结。</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18</a:t>
            </a:fld>
            <a:endParaRPr lang="zh-CN" altLang="en-US"/>
          </a:p>
        </p:txBody>
      </p:sp>
    </p:spTree>
    <p:extLst>
      <p:ext uri="{BB962C8B-B14F-4D97-AF65-F5344CB8AC3E}">
        <p14:creationId xmlns:p14="http://schemas.microsoft.com/office/powerpoint/2010/main" val="246559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另一个有趣的例子是构建聊天机器人。我们来看一个聊天机器人的例子，大家一起阅读对话内容，然后判断哪个是人，哪个是机器。</a:t>
            </a:r>
          </a:p>
          <a:p>
            <a:endParaRPr lang="zh-CN" altLang="en-US" dirty="0"/>
          </a:p>
          <a:p>
            <a:r>
              <a:rPr lang="zh-CN" altLang="en-US" dirty="0"/>
              <a:t>结果是：</a:t>
            </a:r>
            <a:r>
              <a:rPr lang="en-US" dirty="0"/>
              <a:t>A</a:t>
            </a:r>
            <a:r>
              <a:rPr lang="zh-CN" altLang="en-US" dirty="0"/>
              <a:t>是人，</a:t>
            </a:r>
            <a:r>
              <a:rPr lang="en-US" dirty="0"/>
              <a:t>B</a:t>
            </a:r>
            <a:r>
              <a:rPr lang="zh-CN" altLang="en-US" dirty="0"/>
              <a:t>是机器。</a:t>
            </a:r>
          </a:p>
          <a:p>
            <a:endParaRPr lang="zh-CN" altLang="en-US" dirty="0"/>
          </a:p>
          <a:p>
            <a:r>
              <a:rPr lang="zh-CN" altLang="en-US" dirty="0"/>
              <a:t>这个例子来自于</a:t>
            </a:r>
            <a:r>
              <a:rPr lang="en-US" altLang="zh-CN" dirty="0"/>
              <a:t>1966</a:t>
            </a:r>
            <a:r>
              <a:rPr lang="zh-CN" altLang="en-US" dirty="0"/>
              <a:t>年由</a:t>
            </a:r>
            <a:r>
              <a:rPr lang="en-US" dirty="0" err="1"/>
              <a:t>Weizenbaum</a:t>
            </a:r>
            <a:r>
              <a:rPr lang="zh-CN" altLang="en-US" dirty="0"/>
              <a:t>开发的早期聊天系统。该系统完全基于规则，但实际效果非常好，特别是在心理咨询领域中。这个系统叫做</a:t>
            </a:r>
            <a:r>
              <a:rPr lang="en-US" dirty="0"/>
              <a:t>ELIZA，</a:t>
            </a:r>
            <a:r>
              <a:rPr lang="zh-CN" altLang="en-US" dirty="0"/>
              <a:t>它能够模拟与心理学家对话的场景，给人一种非常真实的互动体验。</a:t>
            </a:r>
          </a:p>
          <a:p>
            <a:endParaRPr lang="en-US" altLang="zh-CN" dirty="0"/>
          </a:p>
          <a:p>
            <a:r>
              <a:rPr lang="en-US" altLang="zh-CN" dirty="0"/>
              <a:t>---</a:t>
            </a:r>
          </a:p>
          <a:p>
            <a:r>
              <a:rPr lang="en-US" sz="1800" b="0" i="0" u="none" strike="noStrike" dirty="0">
                <a:solidFill>
                  <a:srgbClr val="000000"/>
                </a:solidFill>
                <a:effectLst/>
                <a:latin typeface="Arial" panose="020B0604020202020204" pitchFamily="34" charset="0"/>
              </a:rPr>
              <a:t>Joseph </a:t>
            </a:r>
            <a:r>
              <a:rPr lang="en-US" sz="1800" b="0" i="0" u="none" strike="noStrike" dirty="0" err="1">
                <a:solidFill>
                  <a:srgbClr val="000000"/>
                </a:solidFill>
                <a:effectLst/>
                <a:latin typeface="Arial" panose="020B0604020202020204" pitchFamily="34" charset="0"/>
              </a:rPr>
              <a:t>Weizenbaum</a:t>
            </a:r>
            <a:r>
              <a:rPr lang="en-US" sz="1800" b="0" i="0" u="none" strike="noStrike" dirty="0">
                <a:solidFill>
                  <a:srgbClr val="000000"/>
                </a:solidFill>
                <a:effectLst/>
                <a:latin typeface="Arial" panose="020B0604020202020204" pitchFamily="34" charset="0"/>
              </a:rPr>
              <a:t> (8 January 1923 – 5 March 2008) was a German American computer scientist and a professor at MIT. The </a:t>
            </a:r>
            <a:r>
              <a:rPr lang="en-US" sz="1800" b="0" i="0" u="none" strike="noStrike" dirty="0" err="1">
                <a:solidFill>
                  <a:srgbClr val="000000"/>
                </a:solidFill>
                <a:effectLst/>
                <a:latin typeface="Arial" panose="020B0604020202020204" pitchFamily="34" charset="0"/>
              </a:rPr>
              <a:t>Weizenbaum</a:t>
            </a:r>
            <a:r>
              <a:rPr lang="en-US" sz="1800" b="0" i="0" u="none" strike="noStrike" dirty="0">
                <a:solidFill>
                  <a:srgbClr val="000000"/>
                </a:solidFill>
                <a:effectLst/>
                <a:latin typeface="Arial" panose="020B0604020202020204" pitchFamily="34" charset="0"/>
              </a:rPr>
              <a:t> Award and the </a:t>
            </a:r>
            <a:r>
              <a:rPr lang="en-US" sz="1800" b="0" i="0" u="none" strike="noStrike" dirty="0" err="1">
                <a:solidFill>
                  <a:srgbClr val="000000"/>
                </a:solidFill>
                <a:effectLst/>
                <a:latin typeface="Arial" panose="020B0604020202020204" pitchFamily="34" charset="0"/>
              </a:rPr>
              <a:t>Weizenbaum</a:t>
            </a:r>
            <a:r>
              <a:rPr lang="en-US" sz="1800" b="0" i="0" u="none" strike="noStrike" dirty="0">
                <a:solidFill>
                  <a:srgbClr val="000000"/>
                </a:solidFill>
                <a:effectLst/>
                <a:latin typeface="Arial" panose="020B0604020202020204" pitchFamily="34" charset="0"/>
              </a:rPr>
              <a:t> Institute are named after him.</a:t>
            </a:r>
            <a:endParaRPr lang="en-US" altLang="zh-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19</a:t>
            </a:fld>
            <a:endParaRPr lang="zh-CN" altLang="en-US"/>
          </a:p>
        </p:txBody>
      </p:sp>
    </p:spTree>
    <p:extLst>
      <p:ext uri="{BB962C8B-B14F-4D97-AF65-F5344CB8AC3E}">
        <p14:creationId xmlns:p14="http://schemas.microsoft.com/office/powerpoint/2010/main" val="939151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从文本生成图片任务中</a:t>
            </a:r>
            <a:r>
              <a:rPr lang="zh-CN" altLang="en-US" dirty="0"/>
              <a:t>，我们给一个描述，输出是一张图片。</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栩栩如生的珊瑚礁，栖息着五彩斑斓的鱼类和海洋生物。</a:t>
            </a:r>
            <a:endParaRPr lang="en-US" dirty="0"/>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一个被雪覆盖的山村，拥有温馨的小木屋和北极光的展示，高细节和摄影级别的 </a:t>
            </a:r>
            <a:r>
              <a:rPr lang="en-US" dirty="0"/>
              <a:t>DSLR，50mm f/1.2 </a:t>
            </a:r>
            <a:r>
              <a:rPr lang="zh-CN" altLang="en-US" dirty="0"/>
              <a:t>镜头。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秋季的女性特写肖像，极致细节，浅景深。</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20</a:t>
            </a:fld>
            <a:endParaRPr lang="zh-CN" altLang="en-US"/>
          </a:p>
        </p:txBody>
      </p:sp>
    </p:spTree>
    <p:extLst>
      <p:ext uri="{BB962C8B-B14F-4D97-AF65-F5344CB8AC3E}">
        <p14:creationId xmlns:p14="http://schemas.microsoft.com/office/powerpoint/2010/main" val="227972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400" dirty="0"/>
              <a:t>我们的第一次课，会先花点时间了解这门课的课程逻辑。然后介绍一些基本工具以及</a:t>
            </a:r>
            <a:r>
              <a:rPr lang="en-US" altLang="zh-CN" sz="2400" dirty="0"/>
              <a:t>NLP</a:t>
            </a:r>
            <a:r>
              <a:rPr lang="zh-CN" altLang="en-US" sz="2400" dirty="0"/>
              <a:t>的工具包，以便更好的感受</a:t>
            </a:r>
            <a:r>
              <a:rPr lang="en-US" altLang="zh-CN" sz="2400" dirty="0"/>
              <a:t>NLP</a:t>
            </a:r>
            <a:r>
              <a:rPr lang="zh-CN" altLang="en-US" sz="2400" dirty="0"/>
              <a:t>的知识内容。最后，我们会讲解文本预处理的一些技术和方法，</a:t>
            </a:r>
            <a:r>
              <a:rPr lang="en-US" altLang="zh-CN" sz="2400" dirty="0"/>
              <a:t>Regular</a:t>
            </a:r>
            <a:r>
              <a:rPr lang="zh-CN" altLang="en-US" sz="2400" dirty="0"/>
              <a:t> </a:t>
            </a:r>
            <a:r>
              <a:rPr lang="en-US" altLang="zh-CN" sz="2400" dirty="0"/>
              <a:t>expression</a:t>
            </a:r>
            <a:r>
              <a:rPr lang="zh-CN" altLang="en-US" sz="2400" dirty="0"/>
              <a:t>，</a:t>
            </a:r>
            <a:r>
              <a:rPr lang="en-US" altLang="zh-CN" sz="2400" dirty="0"/>
              <a:t>tokenization</a:t>
            </a:r>
            <a:r>
              <a:rPr lang="zh-CN" altLang="en-US" sz="2400" dirty="0"/>
              <a:t>，以及</a:t>
            </a:r>
            <a:r>
              <a:rPr lang="en-US" altLang="zh-CN" sz="2400" dirty="0"/>
              <a:t>minimum</a:t>
            </a:r>
            <a:r>
              <a:rPr lang="zh-CN" altLang="en-US" sz="2400" dirty="0"/>
              <a:t> </a:t>
            </a:r>
            <a:r>
              <a:rPr lang="en-US" altLang="zh-CN" sz="2400" dirty="0"/>
              <a:t>edit</a:t>
            </a:r>
            <a:r>
              <a:rPr lang="zh-CN" altLang="en-US" sz="2400" dirty="0"/>
              <a:t> </a:t>
            </a:r>
            <a:r>
              <a:rPr lang="en-US" altLang="zh-CN" sz="2400" dirty="0"/>
              <a:t>distance</a:t>
            </a:r>
            <a:r>
              <a:rPr lang="zh-CN" altLang="en-US" sz="2400" dirty="0"/>
              <a:t>。</a:t>
            </a:r>
            <a:endParaRPr lang="en-US" altLang="zh-CN" sz="2400" dirty="0"/>
          </a:p>
          <a:p>
            <a:endParaRPr lang="en-US" altLang="zh-CN" sz="2400" dirty="0"/>
          </a:p>
          <a:p>
            <a:r>
              <a:rPr lang="zh-CN" altLang="en-US" sz="2400" dirty="0"/>
              <a:t>这是我的个人信息，邮件地址、个人网站和</a:t>
            </a:r>
            <a:r>
              <a:rPr lang="en-US" altLang="zh-CN" sz="2400" dirty="0"/>
              <a:t>office hours</a:t>
            </a:r>
            <a:r>
              <a:rPr lang="zh-CN" altLang="en-US" sz="2400" dirty="0"/>
              <a:t>，欢迎大家随时联系。</a:t>
            </a:r>
            <a:endParaRPr lang="en-US" altLang="zh-CN" sz="2400" dirty="0"/>
          </a:p>
          <a:p>
            <a:endParaRPr lang="en-US" altLang="zh-CN" sz="2400" dirty="0"/>
          </a:p>
          <a:p>
            <a:r>
              <a:rPr lang="zh-CN" altLang="en-US" sz="2400" dirty="0"/>
              <a:t>我的办公室在计算中心</a:t>
            </a:r>
            <a:r>
              <a:rPr lang="en-US" altLang="zh-CN" sz="2400" dirty="0"/>
              <a:t>-</a:t>
            </a:r>
            <a:r>
              <a:rPr lang="zh-CN" altLang="en-US" sz="2400" dirty="0"/>
              <a:t>南</a:t>
            </a:r>
            <a:r>
              <a:rPr lang="en-US" altLang="zh-CN" sz="2400" dirty="0"/>
              <a:t>401</a:t>
            </a:r>
            <a:r>
              <a:rPr lang="zh-CN" altLang="en-US" sz="2400" dirty="0"/>
              <a:t>，答疑时间安排在周三上午，如果有需要，可以跟我约时间。</a:t>
            </a:r>
            <a:endParaRPr lang="en-US" altLang="zh-CN" sz="2400" dirty="0"/>
          </a:p>
          <a:p>
            <a:endParaRPr lang="en-US" altLang="zh-CN" sz="2400" dirty="0"/>
          </a:p>
          <a:p>
            <a:r>
              <a:rPr lang="zh-CN" altLang="en-US" sz="2400" dirty="0"/>
              <a:t>简单说我的个人研究方向，我的研究主要涉及</a:t>
            </a:r>
            <a:r>
              <a:rPr lang="zh-CN" altLang="en-US" sz="3600" dirty="0"/>
              <a:t>图上的机器学习与优化、同时也包括文本挖掘、扩散模型以及大语言模型中的上下文学习。</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a:t>
            </a:fld>
            <a:endParaRPr lang="zh-CN" altLang="en-US"/>
          </a:p>
        </p:txBody>
      </p:sp>
    </p:spTree>
    <p:extLst>
      <p:ext uri="{BB962C8B-B14F-4D97-AF65-F5344CB8AC3E}">
        <p14:creationId xmlns:p14="http://schemas.microsoft.com/office/powerpoint/2010/main" val="361445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从文本生成视频任务中</a:t>
            </a:r>
            <a:r>
              <a:rPr lang="zh-CN" altLang="en-US" dirty="0"/>
              <a:t>，我们给一段描述，输出是一段视频。例如，一位穿着紫色工装裤（</a:t>
            </a:r>
            <a:r>
              <a:rPr lang="en-US" altLang="zh-CN" dirty="0"/>
              <a:t>overall</a:t>
            </a:r>
            <a:r>
              <a:rPr lang="zh-CN" altLang="en-US" dirty="0"/>
              <a:t>）和牛仔靴的女人，在南非的</a:t>
            </a:r>
            <a:r>
              <a:rPr lang="en-US" altLang="zh-CN" sz="1200" dirty="0"/>
              <a:t>Johannesburg</a:t>
            </a:r>
            <a:r>
              <a:rPr lang="zh-CN" altLang="en-US" dirty="0"/>
              <a:t>的美丽日落时分，愉快地散步。</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21</a:t>
            </a:fld>
            <a:endParaRPr lang="zh-CN" altLang="en-US"/>
          </a:p>
        </p:txBody>
      </p:sp>
    </p:spTree>
    <p:extLst>
      <p:ext uri="{BB962C8B-B14F-4D97-AF65-F5344CB8AC3E}">
        <p14:creationId xmlns:p14="http://schemas.microsoft.com/office/powerpoint/2010/main" val="222535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从文本生成视频</a:t>
            </a:r>
            <a:r>
              <a:rPr lang="zh-CN" altLang="en-US" dirty="0"/>
              <a:t>的另外一个例子，一位穿着蓝色牛仔裤和白色</a:t>
            </a:r>
            <a:r>
              <a:rPr lang="en-US" dirty="0"/>
              <a:t>T</a:t>
            </a:r>
            <a:r>
              <a:rPr lang="zh-CN" altLang="en-US" dirty="0"/>
              <a:t>恤的老人，在南极洲的冬季风暴中愉快地散步。</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22</a:t>
            </a:fld>
            <a:endParaRPr lang="zh-CN" altLang="en-US"/>
          </a:p>
        </p:txBody>
      </p:sp>
    </p:spTree>
    <p:extLst>
      <p:ext uri="{BB962C8B-B14F-4D97-AF65-F5344CB8AC3E}">
        <p14:creationId xmlns:p14="http://schemas.microsoft.com/office/powerpoint/2010/main" val="3181094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自然语言处理涉及各种各样的任务，包括许多其他的</a:t>
            </a:r>
            <a:r>
              <a:rPr lang="en-US" dirty="0"/>
              <a:t>NLP</a:t>
            </a:r>
            <a:r>
              <a:rPr lang="zh-CN" altLang="en-US" dirty="0"/>
              <a:t>任务和产品。这里就不一一列举。如果大家感兴趣，可以参阅</a:t>
            </a:r>
            <a:r>
              <a:rPr lang="en-US" altLang="zh-CN" dirty="0"/>
              <a:t>《</a:t>
            </a:r>
            <a:r>
              <a:rPr lang="en-US" dirty="0"/>
              <a:t>Exploring the Landscape of Natural Language Processing Research》</a:t>
            </a:r>
            <a:r>
              <a:rPr lang="zh-CN" altLang="en-US" dirty="0"/>
              <a:t>一文，里面有更详细的内容。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正如比尔盖茨说的那样，“如果我今天要创办一家公司，它将利用</a:t>
            </a:r>
            <a:r>
              <a:rPr lang="en-US" altLang="zh-CN" dirty="0"/>
              <a:t>AI</a:t>
            </a:r>
            <a:r>
              <a:rPr lang="zh-CN" altLang="en-US" dirty="0"/>
              <a:t>教计算机如何阅读。” 不管从宏观</a:t>
            </a:r>
            <a:r>
              <a:rPr lang="en-US" altLang="zh-CN" dirty="0"/>
              <a:t>AI</a:t>
            </a:r>
            <a:r>
              <a:rPr lang="zh-CN" altLang="en-US" dirty="0"/>
              <a:t>还是微观</a:t>
            </a:r>
            <a:r>
              <a:rPr lang="en-US" altLang="zh-CN" dirty="0"/>
              <a:t>NLP</a:t>
            </a:r>
            <a:r>
              <a:rPr lang="zh-CN" altLang="en-US" dirty="0"/>
              <a:t>任务上看，</a:t>
            </a:r>
            <a:r>
              <a:rPr lang="en-US" altLang="zh-CN" dirty="0"/>
              <a:t>NLP</a:t>
            </a:r>
            <a:r>
              <a:rPr lang="zh-CN" altLang="en-US" dirty="0"/>
              <a:t>为极其重要的。</a:t>
            </a:r>
            <a:br>
              <a:rPr lang="zh-CN" altLang="en-US" dirty="0"/>
            </a:br>
            <a:endParaRPr lang="en-US" altLang="zh-CN" dirty="0"/>
          </a:p>
          <a:p>
            <a:r>
              <a:rPr lang="en-US" altLang="zh-CN" dirty="0"/>
              <a:t>---</a:t>
            </a:r>
            <a:r>
              <a:rPr lang="zh-CN" altLang="en-US" dirty="0"/>
              <a:t> </a:t>
            </a:r>
            <a:r>
              <a:rPr lang="en-US" altLang="zh-CN" dirty="0"/>
              <a:t>references</a:t>
            </a:r>
            <a:r>
              <a:rPr lang="zh-CN" altLang="en-US" dirty="0"/>
              <a:t> </a:t>
            </a:r>
            <a:r>
              <a:rPr lang="en-US" altLang="zh-CN" dirty="0"/>
              <a:t>---</a:t>
            </a:r>
          </a:p>
          <a:p>
            <a:r>
              <a:rPr lang="en-US" altLang="zh-CN" dirty="0">
                <a:hlinkClick r:id="rId3"/>
              </a:rPr>
              <a:t>https://www.cnbc.com/2019/06/24/bill-gates-says-hed-start-an-ai-company-today.html</a:t>
            </a:r>
            <a:endParaRPr lang="en-US" altLang="zh-CN" dirty="0"/>
          </a:p>
          <a:p>
            <a:r>
              <a:rPr lang="en-US" altLang="zh-CN" dirty="0"/>
              <a:t>Bill Gates: If I were starting a company today, it would use AI to teach computers how to read</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23</a:t>
            </a:fld>
            <a:endParaRPr lang="zh-CN" altLang="en-US"/>
          </a:p>
        </p:txBody>
      </p:sp>
    </p:spTree>
    <p:extLst>
      <p:ext uri="{BB962C8B-B14F-4D97-AF65-F5344CB8AC3E}">
        <p14:creationId xmlns:p14="http://schemas.microsoft.com/office/powerpoint/2010/main" val="4206611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200" dirty="0"/>
              <a:t>显然，迄今为止，大语言模型已经解决了许多</a:t>
            </a:r>
            <a:r>
              <a:rPr lang="en-US" sz="3200" dirty="0"/>
              <a:t>NLP</a:t>
            </a:r>
            <a:r>
              <a:rPr lang="zh-CN" altLang="en-US" sz="3200" dirty="0"/>
              <a:t>中的难点和痛点，从而取得了颠覆性的进展。那么，为什么</a:t>
            </a:r>
            <a:r>
              <a:rPr lang="en-US" sz="3200" dirty="0"/>
              <a:t>NLP</a:t>
            </a:r>
            <a:r>
              <a:rPr lang="zh-CN" altLang="en-US" sz="3200" dirty="0"/>
              <a:t>任务如此困难呢？到底难在哪里？</a:t>
            </a:r>
          </a:p>
          <a:p>
            <a:endParaRPr lang="zh-CN" altLang="en-US" sz="3200" dirty="0"/>
          </a:p>
          <a:p>
            <a:r>
              <a:rPr lang="zh-CN" altLang="en-US" sz="3200" b="1" dirty="0"/>
              <a:t>歧义性是</a:t>
            </a:r>
            <a:r>
              <a:rPr lang="en-US" sz="3200" b="1" dirty="0"/>
              <a:t>NLP</a:t>
            </a:r>
            <a:r>
              <a:rPr lang="zh-CN" altLang="en-US" sz="3200" b="1" dirty="0"/>
              <a:t>难度的根源！</a:t>
            </a:r>
            <a:endParaRPr lang="zh-CN" altLang="en-US" sz="3200" dirty="0"/>
          </a:p>
          <a:p>
            <a:endParaRPr lang="zh-CN" altLang="en-US" sz="3200" dirty="0"/>
          </a:p>
          <a:p>
            <a:r>
              <a:rPr lang="zh-CN" altLang="en-US" sz="3200" dirty="0"/>
              <a:t>例如：</a:t>
            </a:r>
          </a:p>
          <a:p>
            <a:r>
              <a:rPr lang="en-US" altLang="zh-CN" sz="3200" dirty="0"/>
              <a:t>• </a:t>
            </a:r>
            <a:r>
              <a:rPr lang="en-US" sz="3200" i="1" dirty="0"/>
              <a:t>A man saw a boy with a telescope.</a:t>
            </a:r>
            <a:r>
              <a:rPr lang="zh-CN" altLang="en-US" sz="3200" i="1" dirty="0"/>
              <a:t> （</a:t>
            </a:r>
            <a:r>
              <a:rPr lang="zh-CN" altLang="en-US" sz="3200" dirty="0"/>
              <a:t>谁拿着望远镜？）</a:t>
            </a:r>
          </a:p>
          <a:p>
            <a:r>
              <a:rPr lang="en-US" altLang="zh-CN" sz="3200" dirty="0"/>
              <a:t>• </a:t>
            </a:r>
            <a:r>
              <a:rPr lang="en-US" sz="3200" i="1" dirty="0"/>
              <a:t>He has quit smoking.</a:t>
            </a:r>
            <a:r>
              <a:rPr lang="en-US" sz="3200" dirty="0"/>
              <a:t> </a:t>
            </a:r>
            <a:r>
              <a:rPr lang="zh-CN" altLang="en-US" sz="3200" dirty="0"/>
              <a:t>（这句话意味着他曾经吸过烟。）</a:t>
            </a:r>
          </a:p>
          <a:p>
            <a:endParaRPr lang="zh-CN" altLang="en-US" sz="3200" dirty="0"/>
          </a:p>
          <a:p>
            <a:r>
              <a:rPr lang="zh-CN" altLang="en-US" sz="3200" b="1" dirty="0"/>
              <a:t>“</a:t>
            </a:r>
            <a:r>
              <a:rPr lang="en-US" sz="3200" b="1" dirty="0"/>
              <a:t>Mighty Dragon”</a:t>
            </a:r>
            <a:r>
              <a:rPr lang="zh-CN" altLang="en-US" sz="3200" b="1" dirty="0"/>
              <a:t>是什么意思呢？可能有多种解释。</a:t>
            </a:r>
            <a:endParaRPr lang="zh-CN" alt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ea typeface="+mn-ea"/>
              <a:cs typeface="+mn-cs"/>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t>24</a:t>
            </a:fld>
            <a:endParaRPr lang="zh-CN" altLang="en-US"/>
          </a:p>
        </p:txBody>
      </p:sp>
    </p:spTree>
    <p:extLst>
      <p:ext uri="{BB962C8B-B14F-4D97-AF65-F5344CB8AC3E}">
        <p14:creationId xmlns:p14="http://schemas.microsoft.com/office/powerpoint/2010/main" val="2188473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老师们在罢工，罢工这件事让学生空闲下来。老师打闲散的小朋友。</a:t>
            </a:r>
            <a:endParaRPr lang="en-US" altLang="zh-CN" dirty="0"/>
          </a:p>
          <a:p>
            <a:endParaRPr lang="en-US" altLang="zh-CN" dirty="0"/>
          </a:p>
          <a:p>
            <a:pPr algn="l"/>
            <a:r>
              <a:rPr lang="en-US" altLang="zh-CN" b="0" i="0" dirty="0">
                <a:effectLst/>
                <a:latin typeface="Arial" panose="020B0604020202020204" pitchFamily="34" charset="0"/>
              </a:rPr>
              <a:t>Hot</a:t>
            </a:r>
            <a:r>
              <a:rPr lang="zh-CN" altLang="en-US" b="0" i="0" dirty="0">
                <a:effectLst/>
                <a:latin typeface="Arial" panose="020B0604020202020204" pitchFamily="34" charset="0"/>
              </a:rPr>
              <a:t> 指的是辣还是烫。</a:t>
            </a:r>
            <a:endParaRPr lang="en-US" altLang="zh-CN"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Old</a:t>
            </a:r>
            <a:r>
              <a:rPr lang="zh-CN" altLang="en-US" dirty="0"/>
              <a:t> 修饰</a:t>
            </a:r>
            <a:r>
              <a:rPr lang="en-US" altLang="zh-CN" dirty="0"/>
              <a:t>men</a:t>
            </a:r>
            <a:r>
              <a:rPr lang="zh-CN" altLang="en-US" dirty="0"/>
              <a:t>还是</a:t>
            </a:r>
            <a:r>
              <a:rPr lang="en-US" altLang="zh-CN" dirty="0"/>
              <a:t>men</a:t>
            </a:r>
            <a:r>
              <a:rPr lang="zh-CN" altLang="en-US" dirty="0"/>
              <a:t>加上</a:t>
            </a:r>
            <a:r>
              <a:rPr lang="en-US" altLang="zh-CN" dirty="0"/>
              <a:t>women</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algn="l" rtl="0"/>
            <a:r>
              <a:rPr lang="zh-CN" altLang="en-US" b="0" i="0" dirty="0">
                <a:solidFill>
                  <a:srgbClr val="000000"/>
                </a:solidFill>
                <a:effectLst/>
                <a:latin typeface="Arial" panose="020B0604020202020204" pitchFamily="34" charset="0"/>
              </a:rPr>
              <a:t>到底是男主哭了还是女主哭了。</a:t>
            </a:r>
            <a:endParaRPr lang="en-US" altLang="zh-CN" b="0" i="0" dirty="0">
              <a:solidFill>
                <a:srgbClr val="000000"/>
              </a:solidFill>
              <a:effectLst/>
              <a:latin typeface="Arial" panose="020B0604020202020204" pitchFamily="34" charset="0"/>
            </a:endParaRPr>
          </a:p>
          <a:p>
            <a:pPr algn="l" rtl="0"/>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foot doctors (</a:t>
            </a:r>
            <a:r>
              <a:rPr lang="zh-CN" altLang="en-US" b="0" i="0" dirty="0">
                <a:solidFill>
                  <a:srgbClr val="202124"/>
                </a:solidFill>
                <a:effectLst/>
                <a:latin typeface="Roboto" panose="02000000000000000000" pitchFamily="2" charset="0"/>
              </a:rPr>
              <a:t>足科医生</a:t>
            </a:r>
            <a:r>
              <a:rPr lang="en-US" altLang="zh-CN" dirty="0"/>
              <a:t>)</a:t>
            </a:r>
            <a:r>
              <a:rPr lang="zh-CN" altLang="en-US" dirty="0"/>
              <a:t>或者是</a:t>
            </a:r>
            <a:r>
              <a:rPr lang="en-US" altLang="zh-CN" dirty="0"/>
              <a:t>6</a:t>
            </a:r>
            <a:r>
              <a:rPr lang="zh-CN" altLang="en-US" dirty="0"/>
              <a:t>尺高的医生。</a:t>
            </a:r>
            <a:endParaRPr lang="en-US" altLang="zh-CN" dirty="0"/>
          </a:p>
          <a:p>
            <a:pPr algn="l" rtl="0"/>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中文的歧义的就更多了，这里举</a:t>
            </a:r>
            <a:r>
              <a:rPr lang="en-US" altLang="zh-CN" dirty="0"/>
              <a:t>3</a:t>
            </a:r>
            <a:r>
              <a:rPr lang="zh-CN" altLang="en-US" dirty="0"/>
              <a:t>个例子。</a:t>
            </a:r>
          </a:p>
          <a:p>
            <a:pPr algn="l" rtl="0"/>
            <a:endParaRPr lang="en-US" altLang="zh-CN" b="0" i="0" dirty="0">
              <a:solidFill>
                <a:srgbClr val="00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t>25</a:t>
            </a:fld>
            <a:endParaRPr lang="zh-CN" altLang="en-US"/>
          </a:p>
        </p:txBody>
      </p:sp>
    </p:spTree>
    <p:extLst>
      <p:ext uri="{BB962C8B-B14F-4D97-AF65-F5344CB8AC3E}">
        <p14:creationId xmlns:p14="http://schemas.microsoft.com/office/powerpoint/2010/main" val="721580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推理上可能产生的逻辑错误</a:t>
            </a:r>
            <a:r>
              <a:rPr lang="zh-CN" altLang="en-US" dirty="0"/>
              <a:t>。</a:t>
            </a:r>
            <a:endParaRPr lang="en-US" altLang="zh-CN" dirty="0"/>
          </a:p>
          <a:p>
            <a:endParaRPr lang="en-US" dirty="0"/>
          </a:p>
          <a:p>
            <a:r>
              <a:rPr lang="zh-CN" altLang="en-US" dirty="0"/>
              <a:t>一枚 </a:t>
            </a:r>
            <a:r>
              <a:rPr lang="en-US" dirty="0"/>
              <a:t>dime</a:t>
            </a:r>
            <a:r>
              <a:rPr lang="zh-CN" altLang="en-US" dirty="0"/>
              <a:t> （十美分）</a:t>
            </a:r>
            <a:r>
              <a:rPr lang="en-US" dirty="0"/>
              <a:t> </a:t>
            </a:r>
            <a:r>
              <a:rPr lang="zh-CN" altLang="en-US" dirty="0"/>
              <a:t>比一枚 </a:t>
            </a:r>
            <a:r>
              <a:rPr lang="en-US" dirty="0"/>
              <a:t>nickel </a:t>
            </a:r>
            <a:r>
              <a:rPr lang="zh-CN" altLang="en-US" dirty="0"/>
              <a:t>（五美分）好。一枚 </a:t>
            </a:r>
            <a:r>
              <a:rPr lang="en-US" dirty="0"/>
              <a:t>nickel </a:t>
            </a:r>
            <a:r>
              <a:rPr lang="zh-CN" altLang="en-US" dirty="0"/>
              <a:t>比一枚 </a:t>
            </a:r>
            <a:r>
              <a:rPr lang="en-US" dirty="0"/>
              <a:t>penny</a:t>
            </a:r>
            <a:r>
              <a:rPr lang="zh-CN" altLang="en-US" dirty="0"/>
              <a:t>（一美分）</a:t>
            </a:r>
            <a:r>
              <a:rPr lang="en-US" dirty="0"/>
              <a:t> </a:t>
            </a:r>
            <a:r>
              <a:rPr lang="zh-CN" altLang="en-US" dirty="0"/>
              <a:t>好。因此，一枚 </a:t>
            </a:r>
            <a:r>
              <a:rPr lang="en-US" dirty="0"/>
              <a:t>dime </a:t>
            </a:r>
            <a:r>
              <a:rPr lang="zh-CN" altLang="en-US" dirty="0"/>
              <a:t>比一枚 </a:t>
            </a:r>
            <a:r>
              <a:rPr lang="en-US" dirty="0"/>
              <a:t>penny </a:t>
            </a:r>
            <a:r>
              <a:rPr lang="zh-CN" altLang="en-US" dirty="0"/>
              <a:t>好</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一分比什么都没有好，没有什么比世界和平更好。因此，一分比世界和平好。</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26</a:t>
            </a:fld>
            <a:endParaRPr lang="zh-CN" altLang="en-US"/>
          </a:p>
        </p:txBody>
      </p:sp>
    </p:spTree>
    <p:extLst>
      <p:ext uri="{BB962C8B-B14F-4D97-AF65-F5344CB8AC3E}">
        <p14:creationId xmlns:p14="http://schemas.microsoft.com/office/powerpoint/2010/main" val="2816627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书写形式会造成很多困难</a:t>
            </a:r>
            <a:r>
              <a:rPr lang="zh-CN" altLang="en-US" dirty="0"/>
              <a:t>。</a:t>
            </a:r>
            <a:endParaRPr lang="en-US" altLang="zh-CN" dirty="0"/>
          </a:p>
          <a:p>
            <a:endParaRPr lang="en-US" dirty="0"/>
          </a:p>
          <a:p>
            <a:r>
              <a:rPr lang="zh-CN" altLang="en-US" dirty="0"/>
              <a:t>非正式的英文（</a:t>
            </a:r>
            <a:r>
              <a:rPr lang="en-US" altLang="zh-CN" dirty="0"/>
              <a:t>tweets</a:t>
            </a:r>
            <a:r>
              <a:rPr lang="zh-CN" altLang="en-US" dirty="0"/>
              <a:t>）。</a:t>
            </a:r>
            <a:endParaRPr lang="en-US" altLang="zh-CN" dirty="0"/>
          </a:p>
          <a:p>
            <a:endParaRPr lang="en-US" dirty="0"/>
          </a:p>
          <a:p>
            <a:r>
              <a:rPr lang="zh-CN" altLang="en-US" dirty="0"/>
              <a:t>分词的困难，</a:t>
            </a:r>
            <a:r>
              <a:rPr lang="en-US" altLang="zh-CN" dirty="0"/>
              <a:t>-</a:t>
            </a:r>
            <a:r>
              <a:rPr lang="zh-CN" altLang="en-US" dirty="0"/>
              <a:t> 或者空格。</a:t>
            </a:r>
            <a:endParaRPr lang="en-US" altLang="zh-CN" dirty="0"/>
          </a:p>
          <a:p>
            <a:endParaRPr lang="en-US" dirty="0"/>
          </a:p>
          <a:p>
            <a:r>
              <a:rPr lang="en-US" dirty="0" err="1"/>
              <a:t>俚语</a:t>
            </a:r>
            <a:r>
              <a:rPr lang="zh-CN" altLang="en-US" dirty="0"/>
              <a:t>：</a:t>
            </a:r>
            <a:endParaRPr lang="en-US" dirty="0"/>
          </a:p>
          <a:p>
            <a:r>
              <a:rPr lang="en-US" dirty="0"/>
              <a:t>• </a:t>
            </a:r>
            <a:r>
              <a:rPr lang="en-US" b="1" dirty="0"/>
              <a:t>dark horse</a:t>
            </a:r>
            <a:r>
              <a:rPr lang="en-US" dirty="0"/>
              <a:t> - </a:t>
            </a:r>
            <a:r>
              <a:rPr lang="zh-CN" altLang="en-US" dirty="0"/>
              <a:t>黑马</a:t>
            </a:r>
            <a:endParaRPr lang="en-US" altLang="zh-CN" dirty="0"/>
          </a:p>
          <a:p>
            <a:r>
              <a:rPr lang="en-US" altLang="zh-CN" dirty="0"/>
              <a:t>• </a:t>
            </a:r>
            <a:r>
              <a:rPr lang="en-US" b="1" dirty="0"/>
              <a:t>lose face</a:t>
            </a:r>
            <a:r>
              <a:rPr lang="en-US" dirty="0"/>
              <a:t> - </a:t>
            </a:r>
            <a:r>
              <a:rPr lang="zh-CN" altLang="en-US" dirty="0"/>
              <a:t>丢面子</a:t>
            </a:r>
          </a:p>
          <a:p>
            <a:r>
              <a:rPr lang="en-US" altLang="zh-CN" dirty="0"/>
              <a:t>• </a:t>
            </a:r>
            <a:r>
              <a:rPr lang="en-US" b="1" dirty="0"/>
              <a:t>break a leg</a:t>
            </a:r>
            <a:r>
              <a:rPr lang="en-US" dirty="0"/>
              <a:t> - </a:t>
            </a:r>
            <a:r>
              <a:rPr lang="zh-CN" altLang="en-US" dirty="0"/>
              <a:t>祝好运（常用于表演前的祝福）</a:t>
            </a:r>
          </a:p>
          <a:p>
            <a:r>
              <a:rPr lang="en-US" altLang="zh-CN" dirty="0"/>
              <a:t>• </a:t>
            </a:r>
            <a:r>
              <a:rPr lang="en-US" b="1" dirty="0"/>
              <a:t>bite the bullet</a:t>
            </a:r>
            <a:r>
              <a:rPr lang="en-US" dirty="0"/>
              <a:t> - </a:t>
            </a:r>
            <a:r>
              <a:rPr lang="zh-CN" altLang="en-US" dirty="0"/>
              <a:t>咬紧牙关</a:t>
            </a:r>
            <a:endParaRPr lang="en-US" altLang="zh-CN" dirty="0"/>
          </a:p>
          <a:p>
            <a:endParaRPr lang="en-US" altLang="zh-CN" dirty="0"/>
          </a:p>
          <a:p>
            <a:r>
              <a:rPr lang="zh-CN" altLang="en-US" dirty="0"/>
              <a:t>新词</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难处理的实体名称</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27</a:t>
            </a:fld>
            <a:endParaRPr lang="zh-CN" altLang="en-US"/>
          </a:p>
        </p:txBody>
      </p:sp>
    </p:spTree>
    <p:extLst>
      <p:ext uri="{BB962C8B-B14F-4D97-AF65-F5344CB8AC3E}">
        <p14:creationId xmlns:p14="http://schemas.microsoft.com/office/powerpoint/2010/main" val="3280365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针对这些难点</a:t>
            </a:r>
            <a:r>
              <a:rPr lang="zh-CN" altLang="en-US" dirty="0"/>
              <a:t>，</a:t>
            </a:r>
            <a:r>
              <a:rPr lang="en-US" altLang="zh-CN" dirty="0"/>
              <a:t>NLP </a:t>
            </a:r>
            <a:r>
              <a:rPr lang="zh-CN" altLang="en-US" dirty="0"/>
              <a:t>领域一直是比较活跃的，有大量的研究人员从事</a:t>
            </a:r>
            <a:r>
              <a:rPr lang="en-US" altLang="zh-CN" dirty="0"/>
              <a:t> NLP </a:t>
            </a:r>
            <a:r>
              <a:rPr lang="zh-CN" altLang="en-US" dirty="0"/>
              <a:t>的研究，这里列举一些</a:t>
            </a:r>
            <a:r>
              <a:rPr lang="en-US" altLang="zh-CN" dirty="0"/>
              <a:t> NLP </a:t>
            </a:r>
            <a:r>
              <a:rPr lang="zh-CN" altLang="en-US" dirty="0"/>
              <a:t>相关的会议和学者。</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28</a:t>
            </a:fld>
            <a:endParaRPr lang="zh-CN" altLang="en-US"/>
          </a:p>
        </p:txBody>
      </p:sp>
    </p:spTree>
    <p:extLst>
      <p:ext uri="{BB962C8B-B14F-4D97-AF65-F5344CB8AC3E}">
        <p14:creationId xmlns:p14="http://schemas.microsoft.com/office/powerpoint/2010/main" val="2639088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在国内</a:t>
            </a:r>
            <a:r>
              <a:rPr lang="zh-CN" altLang="en-US" dirty="0"/>
              <a:t>，也有研究</a:t>
            </a:r>
            <a:r>
              <a:rPr lang="en-US" altLang="zh-CN" dirty="0"/>
              <a:t> NLP </a:t>
            </a:r>
            <a:r>
              <a:rPr lang="zh-CN" altLang="en-US" dirty="0"/>
              <a:t>问题的牛校比如哈工大、北大、中科院以及我们复旦。复旦的大咖包括黄老师团队以及邱老师、肖老师等。</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29</a:t>
            </a:fld>
            <a:endParaRPr lang="zh-CN" altLang="en-US"/>
          </a:p>
        </p:txBody>
      </p:sp>
    </p:spTree>
    <p:extLst>
      <p:ext uri="{BB962C8B-B14F-4D97-AF65-F5344CB8AC3E}">
        <p14:creationId xmlns:p14="http://schemas.microsoft.com/office/powerpoint/2010/main" val="3921851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800" dirty="0"/>
              <a:t>本课程通过讲授和课程项目实践，帮助学生掌握自然语言处理（</a:t>
            </a:r>
            <a:r>
              <a:rPr lang="en-US" sz="2800" dirty="0"/>
              <a:t>NLP）</a:t>
            </a:r>
            <a:r>
              <a:rPr lang="zh-CN" altLang="en-US" sz="2800" dirty="0"/>
              <a:t>的基本工具和核心方法，并对现代</a:t>
            </a:r>
            <a:r>
              <a:rPr lang="en-US" sz="2800" dirty="0"/>
              <a:t>NLP</a:t>
            </a:r>
            <a:r>
              <a:rPr lang="zh-CN" altLang="en-US" sz="2800" dirty="0"/>
              <a:t>技术形成系统而全面的理解，为以后从事</a:t>
            </a:r>
            <a:r>
              <a:rPr lang="en-US" sz="2800" dirty="0"/>
              <a:t>NLP</a:t>
            </a:r>
            <a:r>
              <a:rPr lang="zh-CN" altLang="en-US" sz="2800" dirty="0"/>
              <a:t>应用和研究工作打下坚实基础。</a:t>
            </a:r>
            <a:endParaRPr lang="en-US" altLang="zh-CN" sz="2800" dirty="0"/>
          </a:p>
          <a:p>
            <a:endParaRPr lang="en-US" altLang="zh-CN" sz="2800" dirty="0"/>
          </a:p>
          <a:p>
            <a:r>
              <a:rPr lang="zh-CN" altLang="en-US" sz="2800" dirty="0"/>
              <a:t>这个是我们这学期要讲授的内容，分成三个阶段，第一个阶段是</a:t>
            </a:r>
            <a:r>
              <a:rPr lang="en-US" altLang="zh-CN" sz="2800" dirty="0"/>
              <a:t> NLP </a:t>
            </a:r>
            <a:r>
              <a:rPr lang="zh-CN" altLang="en-US" sz="2800" dirty="0"/>
              <a:t>的基础部分（</a:t>
            </a:r>
            <a:r>
              <a:rPr lang="en-US" altLang="zh-CN" sz="2800" dirty="0"/>
              <a:t>5-6</a:t>
            </a:r>
            <a:r>
              <a:rPr lang="zh-CN" altLang="en-US" sz="2800" dirty="0"/>
              <a:t>次课）。第二个阶段是</a:t>
            </a:r>
            <a:r>
              <a:rPr lang="en-US" altLang="zh-CN" sz="2800" dirty="0"/>
              <a:t>LLMs</a:t>
            </a:r>
            <a:r>
              <a:rPr lang="zh-CN" altLang="en-US" sz="2800" dirty="0"/>
              <a:t>的核心部分（</a:t>
            </a:r>
            <a:r>
              <a:rPr lang="en-US" altLang="zh-CN" sz="2800" dirty="0"/>
              <a:t>6-7 </a:t>
            </a:r>
            <a:r>
              <a:rPr lang="zh-CN" altLang="en-US" sz="2800" dirty="0"/>
              <a:t>次课）。第三个阶段是应用以及最近的</a:t>
            </a:r>
            <a:r>
              <a:rPr lang="en-US" altLang="zh-CN" sz="2800" dirty="0"/>
              <a:t> NLP </a:t>
            </a:r>
            <a:r>
              <a:rPr lang="zh-CN" altLang="en-US" sz="2800" dirty="0"/>
              <a:t>的发展技术（</a:t>
            </a:r>
            <a:r>
              <a:rPr lang="en-US" altLang="zh-CN" sz="2800" dirty="0"/>
              <a:t>3 </a:t>
            </a:r>
            <a:r>
              <a:rPr lang="zh-CN" altLang="en-US" sz="2800" dirty="0"/>
              <a:t>次课）。</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30</a:t>
            </a:fld>
            <a:endParaRPr lang="zh-CN" altLang="en-US"/>
          </a:p>
        </p:txBody>
      </p:sp>
    </p:spTree>
    <p:extLst>
      <p:ext uri="{BB962C8B-B14F-4D97-AF65-F5344CB8AC3E}">
        <p14:creationId xmlns:p14="http://schemas.microsoft.com/office/powerpoint/2010/main" val="4089225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2923530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需要我们知道一些线性代数</a:t>
            </a:r>
            <a:r>
              <a:rPr lang="zh-CN" altLang="en-US" dirty="0"/>
              <a:t>、统计以及机器学习的基本内容，如果有一些</a:t>
            </a:r>
            <a:r>
              <a:rPr lang="en-US" altLang="zh-CN" dirty="0"/>
              <a:t> Python </a:t>
            </a:r>
            <a:r>
              <a:rPr lang="zh-CN" altLang="en-US" dirty="0"/>
              <a:t>编程经验是最好的。</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31</a:t>
            </a:fld>
            <a:endParaRPr lang="zh-CN" altLang="en-US"/>
          </a:p>
        </p:txBody>
      </p:sp>
    </p:spTree>
    <p:extLst>
      <p:ext uri="{BB962C8B-B14F-4D97-AF65-F5344CB8AC3E}">
        <p14:creationId xmlns:p14="http://schemas.microsoft.com/office/powerpoint/2010/main" val="1586910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课堂点名：</a:t>
            </a:r>
            <a:endParaRPr lang="en-US" altLang="zh-CN" dirty="0"/>
          </a:p>
          <a:p>
            <a:pPr marL="228600" indent="-228600">
              <a:buAutoNum type="arabicPeriod"/>
            </a:pPr>
            <a:r>
              <a:rPr lang="zh-CN" altLang="en-US" dirty="0"/>
              <a:t>课堂测试和课后习题。</a:t>
            </a:r>
            <a:endParaRPr lang="en-US" altLang="zh-CN" dirty="0"/>
          </a:p>
          <a:p>
            <a:pPr marL="228600" indent="-228600">
              <a:buAutoNum type="arabicPeriod"/>
            </a:pPr>
            <a:r>
              <a:rPr lang="zh-CN" altLang="en-US" dirty="0"/>
              <a:t>四个课程大作业（编程），</a:t>
            </a:r>
            <a:endParaRPr lang="en-US" altLang="zh-CN" dirty="0"/>
          </a:p>
          <a:p>
            <a:pPr marL="228600" indent="-228600">
              <a:buAutoNum type="arabicPeriod"/>
            </a:pPr>
            <a:r>
              <a:rPr lang="zh-CN" altLang="en-US" dirty="0"/>
              <a:t>实践项目，最后的课程大作业，也就是</a:t>
            </a:r>
            <a:r>
              <a:rPr lang="en-US" altLang="zh-CN" dirty="0"/>
              <a:t>45%</a:t>
            </a:r>
            <a:r>
              <a:rPr lang="zh-CN" altLang="en-US" dirty="0"/>
              <a:t>，包括项目报告、项目代码、和 </a:t>
            </a:r>
            <a:r>
              <a:rPr lang="en-US" altLang="zh-CN" dirty="0"/>
              <a:t>presentation</a:t>
            </a:r>
            <a:r>
              <a:rPr lang="zh-CN" altLang="en-US" dirty="0"/>
              <a:t>。</a:t>
            </a:r>
            <a:endParaRPr lang="en-US" altLang="zh-CN" dirty="0"/>
          </a:p>
          <a:p>
            <a:endParaRPr lang="en-US" altLang="zh-CN" dirty="0"/>
          </a:p>
          <a:p>
            <a:r>
              <a:rPr lang="zh-CN" altLang="en-US" dirty="0"/>
              <a:t>不能直接用大模型。</a:t>
            </a:r>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32</a:t>
            </a:fld>
            <a:endParaRPr lang="zh-CN" altLang="en-US"/>
          </a:p>
        </p:txBody>
      </p:sp>
    </p:spTree>
    <p:extLst>
      <p:ext uri="{BB962C8B-B14F-4D97-AF65-F5344CB8AC3E}">
        <p14:creationId xmlns:p14="http://schemas.microsoft.com/office/powerpoint/2010/main" val="4237269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参考书列出来</a:t>
            </a:r>
            <a:r>
              <a:rPr lang="zh-CN" altLang="en-US" dirty="0"/>
              <a:t>。</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33</a:t>
            </a:fld>
            <a:endParaRPr lang="zh-CN" altLang="en-US"/>
          </a:p>
        </p:txBody>
      </p:sp>
    </p:spTree>
    <p:extLst>
      <p:ext uri="{BB962C8B-B14F-4D97-AF65-F5344CB8AC3E}">
        <p14:creationId xmlns:p14="http://schemas.microsoft.com/office/powerpoint/2010/main" val="2473650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这是目前比较优秀的</a:t>
            </a:r>
            <a:r>
              <a:rPr lang="en-US" dirty="0"/>
              <a:t>NLP</a:t>
            </a:r>
            <a:r>
              <a:rPr lang="zh-CN" altLang="en-US" dirty="0"/>
              <a:t>课程资源：斯坦福的</a:t>
            </a:r>
            <a:r>
              <a:rPr lang="en-US" altLang="zh-CN" dirty="0"/>
              <a:t>224</a:t>
            </a:r>
            <a:r>
              <a:rPr lang="en-US" dirty="0"/>
              <a:t>N、</a:t>
            </a:r>
            <a:r>
              <a:rPr lang="en-US" altLang="zh-CN" dirty="0"/>
              <a:t>CMU</a:t>
            </a:r>
            <a:r>
              <a:rPr lang="zh-CN" altLang="en-US" dirty="0"/>
              <a:t>的</a:t>
            </a:r>
            <a:r>
              <a:rPr lang="en-US" altLang="zh-CN" dirty="0"/>
              <a:t>711</a:t>
            </a:r>
            <a:r>
              <a:rPr lang="zh-CN" altLang="en-US" dirty="0"/>
              <a:t>（适合研究生阶段学习）、</a:t>
            </a:r>
            <a:r>
              <a:rPr lang="en-US" altLang="zh-CN" dirty="0"/>
              <a:t>UMass</a:t>
            </a:r>
            <a:r>
              <a:rPr lang="zh-CN" altLang="en-US" dirty="0"/>
              <a:t>的</a:t>
            </a:r>
            <a:r>
              <a:rPr lang="en-US" altLang="zh-CN" dirty="0"/>
              <a:t>685</a:t>
            </a:r>
            <a:r>
              <a:rPr lang="zh-CN" altLang="en-US" dirty="0"/>
              <a:t>课程以及陈丹奇教授的课程。学有余力的同学可以参考并学习这些资料，以进一步加深对</a:t>
            </a:r>
            <a:r>
              <a:rPr lang="en-US" dirty="0"/>
              <a:t>NLP</a:t>
            </a:r>
            <a:r>
              <a:rPr lang="zh-CN" altLang="en-US" dirty="0"/>
              <a:t>的理解。</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34</a:t>
            </a:fld>
            <a:endParaRPr lang="zh-CN" altLang="en-US"/>
          </a:p>
        </p:txBody>
      </p:sp>
    </p:spTree>
    <p:extLst>
      <p:ext uri="{BB962C8B-B14F-4D97-AF65-F5344CB8AC3E}">
        <p14:creationId xmlns:p14="http://schemas.microsoft.com/office/powerpoint/2010/main" val="1761641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我们院里提供了GPU资源的申请服务</a:t>
            </a:r>
            <a:r>
              <a:rPr lang="zh-CN" altLang="en-US" dirty="0"/>
              <a:t>，如果有</a:t>
            </a:r>
            <a:r>
              <a:rPr lang="en-US" altLang="zh-CN" dirty="0"/>
              <a:t> GPU </a:t>
            </a:r>
            <a:r>
              <a:rPr lang="zh-CN" altLang="en-US" dirty="0"/>
              <a:t>资源的需求可以去申请。</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35</a:t>
            </a:fld>
            <a:endParaRPr lang="zh-CN" altLang="en-US"/>
          </a:p>
        </p:txBody>
      </p:sp>
    </p:spTree>
    <p:extLst>
      <p:ext uri="{BB962C8B-B14F-4D97-AF65-F5344CB8AC3E}">
        <p14:creationId xmlns:p14="http://schemas.microsoft.com/office/powerpoint/2010/main" val="1883523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36</a:t>
            </a:fld>
            <a:endParaRPr lang="zh-CN" altLang="en-US"/>
          </a:p>
        </p:txBody>
      </p:sp>
    </p:spTree>
    <p:extLst>
      <p:ext uri="{BB962C8B-B14F-4D97-AF65-F5344CB8AC3E}">
        <p14:creationId xmlns:p14="http://schemas.microsoft.com/office/powerpoint/2010/main" val="4088727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NLP 这门课程需要用到哪些工具呢</a:t>
            </a:r>
            <a:r>
              <a:rPr lang="zh-CN" altLang="en-US" dirty="0"/>
              <a:t>？接下来的 </a:t>
            </a:r>
            <a:r>
              <a:rPr lang="en-US" altLang="zh-CN" dirty="0"/>
              <a:t>8 </a:t>
            </a:r>
            <a:r>
              <a:rPr lang="zh-CN" altLang="en-US" dirty="0"/>
              <a:t>页内容给大家简单介绍一下我们使用的工具。</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37</a:t>
            </a:fld>
            <a:endParaRPr lang="zh-CN" altLang="en-US"/>
          </a:p>
        </p:txBody>
      </p:sp>
    </p:spTree>
    <p:extLst>
      <p:ext uri="{BB962C8B-B14F-4D97-AF65-F5344CB8AC3E}">
        <p14:creationId xmlns:p14="http://schemas.microsoft.com/office/powerpoint/2010/main" val="1434510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安装下载</a:t>
            </a:r>
            <a:r>
              <a:rPr lang="en-US" altLang="zh-CN" dirty="0" err="1"/>
              <a:t>Pycharm</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38</a:t>
            </a:fld>
            <a:endParaRPr lang="zh-CN" altLang="en-US"/>
          </a:p>
        </p:txBody>
      </p:sp>
    </p:spTree>
    <p:extLst>
      <p:ext uri="{BB962C8B-B14F-4D97-AF65-F5344CB8AC3E}">
        <p14:creationId xmlns:p14="http://schemas.microsoft.com/office/powerpoint/2010/main" val="1379641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这是一些命令</a:t>
            </a:r>
            <a:r>
              <a:rPr lang="zh-CN" altLang="en-US" dirty="0"/>
              <a:t>，不熟悉的话可以跟我一起操作一下。</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39</a:t>
            </a:fld>
            <a:endParaRPr lang="zh-CN" altLang="en-US"/>
          </a:p>
        </p:txBody>
      </p:sp>
    </p:spTree>
    <p:extLst>
      <p:ext uri="{BB962C8B-B14F-4D97-AF65-F5344CB8AC3E}">
        <p14:creationId xmlns:p14="http://schemas.microsoft.com/office/powerpoint/2010/main" val="444010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NLTK (Natural Language Toolkit)</a:t>
            </a:r>
            <a:r>
              <a:rPr lang="zh-CN" altLang="en-US" b="1" dirty="0"/>
              <a:t> </a:t>
            </a:r>
            <a:r>
              <a:rPr lang="zh-CN" altLang="en-US" dirty="0"/>
              <a:t>由</a:t>
            </a:r>
            <a:r>
              <a:rPr lang="en-US" dirty="0"/>
              <a:t>Steven Bird</a:t>
            </a:r>
            <a:r>
              <a:rPr lang="zh-CN" altLang="en-US" dirty="0"/>
              <a:t>和</a:t>
            </a:r>
            <a:r>
              <a:rPr lang="en-US" dirty="0"/>
              <a:t>Edward Loper</a:t>
            </a:r>
            <a:r>
              <a:rPr lang="zh-CN" altLang="en-US" dirty="0"/>
              <a:t>开发，是</a:t>
            </a:r>
            <a:r>
              <a:rPr lang="en-US" dirty="0"/>
              <a:t>NLP</a:t>
            </a:r>
            <a:r>
              <a:rPr lang="zh-CN" altLang="en-US" dirty="0"/>
              <a:t>领域最受欢迎的工具之一，目前主要用于教学。</a:t>
            </a:r>
            <a:endParaRPr lang="en-US" altLang="zh-CN" dirty="0"/>
          </a:p>
          <a:p>
            <a:endParaRPr lang="en-US" altLang="zh-CN" dirty="0"/>
          </a:p>
          <a:p>
            <a:r>
              <a:rPr lang="en-US" dirty="0"/>
              <a:t>spaCy</a:t>
            </a:r>
            <a:r>
              <a:rPr lang="zh-CN" altLang="en-US" dirty="0"/>
              <a:t>是一个开源的软件库，用于高级自然语言处理，采用</a:t>
            </a:r>
            <a:r>
              <a:rPr lang="en-US" dirty="0"/>
              <a:t>Python</a:t>
            </a:r>
            <a:r>
              <a:rPr lang="zh-CN" altLang="en-US" dirty="0"/>
              <a:t>和</a:t>
            </a:r>
            <a:r>
              <a:rPr lang="en-US" dirty="0"/>
              <a:t>Cython</a:t>
            </a:r>
            <a:r>
              <a:rPr lang="zh-CN" altLang="en-US" dirty="0"/>
              <a:t>编写，速度较快。</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40</a:t>
            </a:fld>
            <a:endParaRPr lang="zh-CN" altLang="en-US"/>
          </a:p>
        </p:txBody>
      </p:sp>
    </p:spTree>
    <p:extLst>
      <p:ext uri="{BB962C8B-B14F-4D97-AF65-F5344CB8AC3E}">
        <p14:creationId xmlns:p14="http://schemas.microsoft.com/office/powerpoint/2010/main" val="62958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首先，我们需要问一个基本问题：什么是自然语言？自然语言是人类用来交流的结构化系统。</a:t>
            </a:r>
            <a:endParaRPr lang="en-US" altLang="zh-CN" dirty="0"/>
          </a:p>
          <a:p>
            <a:endParaRPr lang="en-US" altLang="zh-CN" dirty="0"/>
          </a:p>
          <a:p>
            <a:r>
              <a:rPr lang="zh-CN" altLang="en-US" dirty="0"/>
              <a:t>例如，当我们看到这张照片时，可以想象图片中的人们可能会说‘今天天气真好’，用英文就是 ‘</a:t>
            </a:r>
            <a:r>
              <a:rPr lang="en-US" dirty="0"/>
              <a:t>The weather is so nice today!’，</a:t>
            </a:r>
            <a:r>
              <a:rPr lang="zh-CN" altLang="en-US" dirty="0"/>
              <a:t>用日语则是 ‘（</a:t>
            </a:r>
            <a:r>
              <a:rPr lang="en-US" dirty="0" err="1"/>
              <a:t>kou</a:t>
            </a:r>
            <a:r>
              <a:rPr lang="en-US" dirty="0"/>
              <a:t> </a:t>
            </a:r>
            <a:r>
              <a:rPr lang="en-US" dirty="0" err="1"/>
              <a:t>wa</a:t>
            </a:r>
            <a:r>
              <a:rPr lang="en-US" dirty="0"/>
              <a:t>）（ten </a:t>
            </a:r>
            <a:r>
              <a:rPr lang="en-US" dirty="0" err="1"/>
              <a:t>ki</a:t>
            </a:r>
            <a:r>
              <a:rPr lang="en-US" dirty="0"/>
              <a:t>）（</a:t>
            </a:r>
            <a:r>
              <a:rPr lang="en-US" dirty="0" err="1"/>
              <a:t>ga</a:t>
            </a:r>
            <a:r>
              <a:rPr lang="en-US" dirty="0"/>
              <a:t> </a:t>
            </a:r>
            <a:r>
              <a:rPr lang="en-US" dirty="0" err="1"/>
              <a:t>i</a:t>
            </a:r>
            <a:r>
              <a:rPr lang="en-US" dirty="0"/>
              <a:t>）（</a:t>
            </a:r>
            <a:r>
              <a:rPr lang="en-US" dirty="0" err="1"/>
              <a:t>dai</a:t>
            </a:r>
            <a:r>
              <a:rPr lang="en-US" dirty="0"/>
              <a:t> </a:t>
            </a:r>
            <a:r>
              <a:rPr lang="en-US" dirty="0" err="1"/>
              <a:t>si</a:t>
            </a:r>
            <a:r>
              <a:rPr lang="en-US" dirty="0"/>
              <a:t>）’。</a:t>
            </a:r>
          </a:p>
          <a:p>
            <a:endParaRPr lang="en-US" dirty="0"/>
          </a:p>
          <a:p>
            <a:r>
              <a:rPr lang="zh-CN" altLang="en-US" dirty="0"/>
              <a:t>自然语言是相对的概念，通常与编程语言（如</a:t>
            </a:r>
            <a:r>
              <a:rPr lang="en-US" dirty="0"/>
              <a:t>C</a:t>
            </a:r>
            <a:r>
              <a:rPr lang="zh-CN" altLang="en-US" dirty="0"/>
              <a:t>语言、</a:t>
            </a:r>
            <a:r>
              <a:rPr lang="en-US" dirty="0"/>
              <a:t>Python、</a:t>
            </a:r>
            <a:r>
              <a:rPr lang="zh-CN" altLang="en-US" dirty="0"/>
              <a:t>最近流行的</a:t>
            </a:r>
            <a:r>
              <a:rPr lang="en-US" dirty="0"/>
              <a:t>Julia</a:t>
            </a:r>
            <a:r>
              <a:rPr lang="zh-CN" altLang="en-US" dirty="0"/>
              <a:t>等计算机语言）区分开来。</a:t>
            </a:r>
            <a:endParaRPr lang="en-US" altLang="zh-CN" dirty="0"/>
          </a:p>
          <a:p>
            <a:endParaRPr lang="en-US" altLang="zh-CN" dirty="0"/>
          </a:p>
          <a:p>
            <a:r>
              <a:rPr lang="en-US" b="1" dirty="0"/>
              <a:t>Q1</a:t>
            </a:r>
            <a:r>
              <a:rPr lang="en-US" dirty="0"/>
              <a:t>: </a:t>
            </a:r>
            <a:r>
              <a:rPr lang="zh-CN" altLang="en-US" dirty="0"/>
              <a:t>那么，动物有语言吗？动物通常通过肢体动作来交流，而且它们无法像人类一样创造新的词汇或表达新事物。因此，严格来说，‘自然语言’特指人类使用的语言。</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86069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展示环节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41</a:t>
            </a:fld>
            <a:endParaRPr lang="zh-CN" altLang="en-US"/>
          </a:p>
        </p:txBody>
      </p:sp>
    </p:spTree>
    <p:extLst>
      <p:ext uri="{BB962C8B-B14F-4D97-AF65-F5344CB8AC3E}">
        <p14:creationId xmlns:p14="http://schemas.microsoft.com/office/powerpoint/2010/main" val="3755407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展示环节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42</a:t>
            </a:fld>
            <a:endParaRPr lang="zh-CN" altLang="en-US"/>
          </a:p>
        </p:txBody>
      </p:sp>
    </p:spTree>
    <p:extLst>
      <p:ext uri="{BB962C8B-B14F-4D97-AF65-F5344CB8AC3E}">
        <p14:creationId xmlns:p14="http://schemas.microsoft.com/office/powerpoint/2010/main" val="2312219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展示环节</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43</a:t>
            </a:fld>
            <a:endParaRPr lang="zh-CN" altLang="en-US"/>
          </a:p>
        </p:txBody>
      </p:sp>
    </p:spTree>
    <p:extLst>
      <p:ext uri="{BB962C8B-B14F-4D97-AF65-F5344CB8AC3E}">
        <p14:creationId xmlns:p14="http://schemas.microsoft.com/office/powerpoint/2010/main" val="359542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展示环节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44</a:t>
            </a:fld>
            <a:endParaRPr lang="zh-CN" altLang="en-US"/>
          </a:p>
        </p:txBody>
      </p:sp>
    </p:spTree>
    <p:extLst>
      <p:ext uri="{BB962C8B-B14F-4D97-AF65-F5344CB8AC3E}">
        <p14:creationId xmlns:p14="http://schemas.microsoft.com/office/powerpoint/2010/main" val="12526721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正则表达式使用单个字符串来描述、匹配一系列匹配某个句法规则的字符串。在很多文本编辑器里，正则表达式通常被用来检索、替换那些匹配某个模式的文本。</a:t>
            </a:r>
            <a:endParaRPr lang="en-US" altLang="zh-CN" dirty="0"/>
          </a:p>
          <a:p>
            <a:endParaRPr lang="en-US" altLang="zh-CN" dirty="0"/>
          </a:p>
          <a:p>
            <a:r>
              <a:rPr lang="zh-CN" altLang="en-US" dirty="0"/>
              <a:t>在海量的信息里面，我们最先需要做的事情，就是搜索，怎么找到我们需要的东西。但是一些文本的表达，可以是非常多样。</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45</a:t>
            </a:fld>
            <a:endParaRPr lang="zh-CN" altLang="en-US"/>
          </a:p>
        </p:txBody>
      </p:sp>
    </p:spTree>
    <p:extLst>
      <p:ext uri="{BB962C8B-B14F-4D97-AF65-F5344CB8AC3E}">
        <p14:creationId xmlns:p14="http://schemas.microsoft.com/office/powerpoint/2010/main" val="4004575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“Disjunctions” </a:t>
            </a:r>
            <a:r>
              <a:rPr lang="zh-CN" altLang="en-US" dirty="0"/>
              <a:t>可以翻译为 </a:t>
            </a:r>
            <a:r>
              <a:rPr lang="zh-CN" altLang="en-US" b="1" dirty="0"/>
              <a:t>“析取”</a:t>
            </a:r>
            <a:r>
              <a:rPr lang="zh-CN" altLang="en-US" dirty="0"/>
              <a:t> 或 </a:t>
            </a:r>
            <a:r>
              <a:rPr lang="zh-CN" altLang="en-US" b="1" dirty="0"/>
              <a:t>“选择”</a:t>
            </a:r>
            <a:r>
              <a:rPr lang="zh-CN" altLang="en-US" dirty="0"/>
              <a:t>，通常在逻辑学中使用。它指的是两种或更多情况中的选择。</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46</a:t>
            </a:fld>
            <a:endParaRPr lang="zh-CN" altLang="en-US"/>
          </a:p>
        </p:txBody>
      </p:sp>
    </p:spTree>
    <p:extLst>
      <p:ext uri="{BB962C8B-B14F-4D97-AF65-F5344CB8AC3E}">
        <p14:creationId xmlns:p14="http://schemas.microsoft.com/office/powerpoint/2010/main" val="14994728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除了可以匹配我们想要找的字母之外，我们同样可以通过取否的方式把一些我们不想要的字符去掉，就是在中括号里面使用</a:t>
            </a:r>
            <a:r>
              <a:rPr lang="en-US" altLang="zh-CN" dirty="0"/>
              <a:t>^</a:t>
            </a:r>
            <a:r>
              <a:rPr lang="zh-CN" altLang="en-US" dirty="0"/>
              <a:t>这个符号。 表示的是，在这个中括号中的所有表达都不要。</a:t>
            </a:r>
          </a:p>
          <a:p>
            <a:endParaRPr lang="zh-CN" altLang="en-US" dirty="0"/>
          </a:p>
          <a:p>
            <a:r>
              <a:rPr lang="zh-CN" altLang="en-US" dirty="0"/>
              <a:t>一个中括号，只接纳一个否的标记，并且需要在开头，如果不在开头的话，就表示自己了。我们不希望看到 所以这个脱字符只有放在中括号开始的位置才有意义。</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47</a:t>
            </a:fld>
            <a:endParaRPr lang="zh-CN" altLang="en-US"/>
          </a:p>
        </p:txBody>
      </p:sp>
    </p:spTree>
    <p:extLst>
      <p:ext uri="{BB962C8B-B14F-4D97-AF65-F5344CB8AC3E}">
        <p14:creationId xmlns:p14="http://schemas.microsoft.com/office/powerpoint/2010/main" val="3957684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除了使用中括号做字符的或操作之外，我们也可以用程序设计语言里面”</a:t>
            </a:r>
            <a:r>
              <a:rPr lang="en-US" altLang="zh-CN" dirty="0"/>
              <a:t>|”</a:t>
            </a:r>
            <a:r>
              <a:rPr lang="zh-CN" altLang="en-US" dirty="0"/>
              <a:t>符号来完成或的执行。比如</a:t>
            </a:r>
            <a:r>
              <a:rPr lang="en-US" altLang="zh-CN" dirty="0"/>
              <a:t>woodchuck</a:t>
            </a:r>
            <a:r>
              <a:rPr lang="zh-CN" altLang="en-US" dirty="0"/>
              <a:t>有一个别名是</a:t>
            </a:r>
            <a:r>
              <a:rPr lang="en-US" altLang="zh-CN" dirty="0"/>
              <a:t>groundhog</a:t>
            </a:r>
            <a:r>
              <a:rPr lang="zh-CN" altLang="en-US" dirty="0"/>
              <a:t>。比如，是你的也是我的。我们可以做。同时，我们可以对中括号和或符号共同使用。</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48</a:t>
            </a:fld>
            <a:endParaRPr lang="zh-CN" altLang="en-US"/>
          </a:p>
        </p:txBody>
      </p:sp>
    </p:spTree>
    <p:extLst>
      <p:ext uri="{BB962C8B-B14F-4D97-AF65-F5344CB8AC3E}">
        <p14:creationId xmlns:p14="http://schemas.microsoft.com/office/powerpoint/2010/main" val="2981292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其他的特殊字符</a:t>
            </a:r>
            <a:r>
              <a:rPr lang="zh-CN" altLang="en-US" dirty="0"/>
              <a:t>。</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49</a:t>
            </a:fld>
            <a:endParaRPr lang="zh-CN" altLang="en-US"/>
          </a:p>
        </p:txBody>
      </p:sp>
    </p:spTree>
    <p:extLst>
      <p:ext uri="{BB962C8B-B14F-4D97-AF65-F5344CB8AC3E}">
        <p14:creationId xmlns:p14="http://schemas.microsoft.com/office/powerpoint/2010/main" val="32676902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一个具体的例子。</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50</a:t>
            </a:fld>
            <a:endParaRPr lang="zh-CN" altLang="en-US"/>
          </a:p>
        </p:txBody>
      </p:sp>
    </p:spTree>
    <p:extLst>
      <p:ext uri="{BB962C8B-B14F-4D97-AF65-F5344CB8AC3E}">
        <p14:creationId xmlns:p14="http://schemas.microsoft.com/office/powerpoint/2010/main" val="96650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有了自然语言的概念后，自然语言处理（</a:t>
            </a:r>
            <a:r>
              <a:rPr lang="en-US" dirty="0"/>
              <a:t>NLP）</a:t>
            </a:r>
            <a:r>
              <a:rPr lang="zh-CN" altLang="en-US" dirty="0"/>
              <a:t>的核心目标是让计算机能够理解、解释并生成自然语言，并确保这些理解、解释和生成的内容是有意义且有效的。</a:t>
            </a:r>
            <a:endParaRPr lang="en-US" altLang="zh-CN" dirty="0"/>
          </a:p>
          <a:p>
            <a:endParaRPr lang="en-US" altLang="zh-CN" dirty="0"/>
          </a:p>
          <a:p>
            <a:r>
              <a:rPr lang="zh-CN" altLang="en-US" dirty="0"/>
              <a:t>简单来说，</a:t>
            </a:r>
            <a:r>
              <a:rPr lang="en-US" dirty="0"/>
              <a:t>NLP</a:t>
            </a:r>
            <a:r>
              <a:rPr lang="zh-CN" altLang="en-US" dirty="0"/>
              <a:t>就是教计算机如何理解和生成自然语言，主要包括</a:t>
            </a:r>
            <a:r>
              <a:rPr lang="zh-CN" altLang="en-US" b="1" dirty="0"/>
              <a:t>理解</a:t>
            </a:r>
            <a:r>
              <a:rPr lang="zh-CN" altLang="en-US" dirty="0"/>
              <a:t>和</a:t>
            </a:r>
            <a:r>
              <a:rPr lang="zh-CN" altLang="en-US" b="1" dirty="0"/>
              <a:t>生成</a:t>
            </a:r>
            <a:r>
              <a:rPr lang="zh-CN" altLang="en-US" dirty="0"/>
              <a:t>两大部分。</a:t>
            </a:r>
          </a:p>
          <a:p>
            <a:endParaRPr lang="zh-CN" altLang="en-US" dirty="0"/>
          </a:p>
          <a:p>
            <a:r>
              <a:rPr lang="en-US" altLang="zh-CN" dirty="0"/>
              <a:t>NLP</a:t>
            </a:r>
            <a:r>
              <a:rPr lang="zh-CN" altLang="en-US" dirty="0"/>
              <a:t>也有一些其他名称，表达的意思是一样的。如，</a:t>
            </a:r>
            <a:r>
              <a:rPr lang="zh-CN" altLang="en-US" b="1" dirty="0"/>
              <a:t>计算语言学</a:t>
            </a:r>
            <a:r>
              <a:rPr lang="en-US" dirty="0"/>
              <a:t>、</a:t>
            </a:r>
            <a:r>
              <a:rPr lang="zh-CN" altLang="en-US" b="1" dirty="0"/>
              <a:t>自然语言工程、以及人类语言技术</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D93025"/>
                </a:solidFill>
                <a:effectLst/>
                <a:latin typeface="Roboto" panose="02000000000000000000" pitchFamily="2" charset="0"/>
              </a:rPr>
              <a:t>文氏</a:t>
            </a:r>
            <a:r>
              <a:rPr lang="zh-CN" altLang="en-US" dirty="0"/>
              <a:t>图展示了</a:t>
            </a:r>
            <a:r>
              <a:rPr lang="en-US" dirty="0"/>
              <a:t>NLP</a:t>
            </a:r>
            <a:r>
              <a:rPr lang="zh-CN" altLang="en-US" dirty="0"/>
              <a:t>在</a:t>
            </a:r>
            <a:r>
              <a:rPr lang="en-US" altLang="zh-CN" dirty="0"/>
              <a:t>AI</a:t>
            </a:r>
            <a:r>
              <a:rPr lang="zh-CN" altLang="en-US" dirty="0"/>
              <a:t>领域中的位置。实际上，</a:t>
            </a:r>
            <a:r>
              <a:rPr lang="en-US" altLang="zh-CN" dirty="0"/>
              <a:t>NLP</a:t>
            </a:r>
            <a:r>
              <a:rPr lang="zh-CN" altLang="en-US" dirty="0"/>
              <a:t>涉及机器学习（</a:t>
            </a:r>
            <a:r>
              <a:rPr lang="en-US" dirty="0"/>
              <a:t>ML）、</a:t>
            </a:r>
            <a:r>
              <a:rPr lang="zh-CN" altLang="en-US" dirty="0"/>
              <a:t>深度学习（</a:t>
            </a:r>
            <a:r>
              <a:rPr lang="en-US" dirty="0"/>
              <a:t>DL），</a:t>
            </a:r>
            <a:r>
              <a:rPr lang="zh-CN" altLang="en-US" dirty="0"/>
              <a:t>以及许多统计和数学知识，是一门典型的交叉课程，受众者甚广。</a:t>
            </a:r>
          </a:p>
        </p:txBody>
      </p:sp>
      <p:sp>
        <p:nvSpPr>
          <p:cNvPr id="4" name="灯片编号占位符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1845821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51</a:t>
            </a:fld>
            <a:endParaRPr lang="zh-CN" altLang="en-US"/>
          </a:p>
        </p:txBody>
      </p:sp>
    </p:spTree>
    <p:extLst>
      <p:ext uri="{BB962C8B-B14F-4D97-AF65-F5344CB8AC3E}">
        <p14:creationId xmlns:p14="http://schemas.microsoft.com/office/powerpoint/2010/main" val="33897478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52</a:t>
            </a:fld>
            <a:endParaRPr lang="zh-CN" altLang="en-US"/>
          </a:p>
        </p:txBody>
      </p:sp>
    </p:spTree>
    <p:extLst>
      <p:ext uri="{BB962C8B-B14F-4D97-AF65-F5344CB8AC3E}">
        <p14:creationId xmlns:p14="http://schemas.microsoft.com/office/powerpoint/2010/main" val="2960890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53</a:t>
            </a:fld>
            <a:endParaRPr lang="zh-CN" altLang="en-US"/>
          </a:p>
        </p:txBody>
      </p:sp>
    </p:spTree>
    <p:extLst>
      <p:ext uri="{BB962C8B-B14F-4D97-AF65-F5344CB8AC3E}">
        <p14:creationId xmlns:p14="http://schemas.microsoft.com/office/powerpoint/2010/main" val="599245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54</a:t>
            </a:fld>
            <a:endParaRPr lang="zh-CN" altLang="en-US"/>
          </a:p>
        </p:txBody>
      </p:sp>
    </p:spTree>
    <p:extLst>
      <p:ext uri="{BB962C8B-B14F-4D97-AF65-F5344CB8AC3E}">
        <p14:creationId xmlns:p14="http://schemas.microsoft.com/office/powerpoint/2010/main" val="1581165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57</a:t>
            </a:fld>
            <a:endParaRPr lang="zh-CN" altLang="en-US"/>
          </a:p>
        </p:txBody>
      </p:sp>
    </p:spTree>
    <p:extLst>
      <p:ext uri="{BB962C8B-B14F-4D97-AF65-F5344CB8AC3E}">
        <p14:creationId xmlns:p14="http://schemas.microsoft.com/office/powerpoint/2010/main" val="14473970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59</a:t>
            </a:fld>
            <a:endParaRPr lang="zh-CN" altLang="en-US"/>
          </a:p>
        </p:txBody>
      </p:sp>
    </p:spTree>
    <p:extLst>
      <p:ext uri="{BB962C8B-B14F-4D97-AF65-F5344CB8AC3E}">
        <p14:creationId xmlns:p14="http://schemas.microsoft.com/office/powerpoint/2010/main" val="982279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61</a:t>
            </a:fld>
            <a:endParaRPr lang="zh-CN" altLang="en-US"/>
          </a:p>
        </p:txBody>
      </p:sp>
    </p:spTree>
    <p:extLst>
      <p:ext uri="{BB962C8B-B14F-4D97-AF65-F5344CB8AC3E}">
        <p14:creationId xmlns:p14="http://schemas.microsoft.com/office/powerpoint/2010/main" val="36486335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例子中的输入包含了</a:t>
            </a:r>
            <a:r>
              <a:rPr lang="en-US" altLang="zh-CN" dirty="0"/>
              <a:t>3</a:t>
            </a:r>
            <a:r>
              <a:rPr lang="zh-CN" altLang="en-US" dirty="0"/>
              <a:t>个 </a:t>
            </a:r>
            <a:r>
              <a:rPr lang="en-US" dirty="0"/>
              <a:t>Unicode </a:t>
            </a:r>
            <a:r>
              <a:rPr lang="zh-CN" altLang="en-US" dirty="0"/>
              <a:t>字符（笑脸），这三个字符笑脸</a:t>
            </a:r>
            <a:r>
              <a:rPr lang="en-US" altLang="zh-CN" dirty="0"/>
              <a:t>happy</a:t>
            </a:r>
            <a:r>
              <a:rPr lang="zh-CN" altLang="en-US" dirty="0"/>
              <a:t> </a:t>
            </a:r>
            <a:r>
              <a:rPr lang="en-US" altLang="zh-CN" dirty="0"/>
              <a:t>face</a:t>
            </a:r>
            <a:r>
              <a:rPr lang="zh-CN" altLang="en-US" dirty="0"/>
              <a:t> 映射到了多个标记。输出可视化可能以非标准方式显示每个标记的字节。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62</a:t>
            </a:fld>
            <a:endParaRPr lang="zh-CN" altLang="en-US"/>
          </a:p>
        </p:txBody>
      </p:sp>
    </p:spTree>
    <p:extLst>
      <p:ext uri="{BB962C8B-B14F-4D97-AF65-F5344CB8AC3E}">
        <p14:creationId xmlns:p14="http://schemas.microsoft.com/office/powerpoint/2010/main" val="37701181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63</a:t>
            </a:fld>
            <a:endParaRPr lang="zh-CN" altLang="en-US"/>
          </a:p>
        </p:txBody>
      </p:sp>
    </p:spTree>
    <p:extLst>
      <p:ext uri="{BB962C8B-B14F-4D97-AF65-F5344CB8AC3E}">
        <p14:creationId xmlns:p14="http://schemas.microsoft.com/office/powerpoint/2010/main" val="200659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Q3. how to measure two strings in machine translation?</a:t>
            </a: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64</a:t>
            </a:fld>
            <a:endParaRPr lang="zh-CN" altLang="en-US"/>
          </a:p>
        </p:txBody>
      </p:sp>
    </p:spTree>
    <p:extLst>
      <p:ext uri="{BB962C8B-B14F-4D97-AF65-F5344CB8AC3E}">
        <p14:creationId xmlns:p14="http://schemas.microsoft.com/office/powerpoint/2010/main" val="23420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202122"/>
                </a:solidFill>
                <a:effectLst/>
                <a:latin typeface="Arial" panose="020B0604020202020204" pitchFamily="34" charset="0"/>
              </a:rPr>
              <a:t>第一代</a:t>
            </a:r>
            <a:r>
              <a:rPr lang="en-US" altLang="zh-CN" b="0" i="0" dirty="0">
                <a:solidFill>
                  <a:srgbClr val="202122"/>
                </a:solidFill>
                <a:effectLst/>
                <a:latin typeface="Arial" panose="020B0604020202020204" pitchFamily="34" charset="0"/>
              </a:rPr>
              <a:t> NLP </a:t>
            </a:r>
            <a:r>
              <a:rPr lang="zh-CN" altLang="en-US" b="0" i="0" dirty="0">
                <a:solidFill>
                  <a:srgbClr val="202122"/>
                </a:solidFill>
                <a:effectLst/>
                <a:latin typeface="Arial" panose="020B0604020202020204" pitchFamily="34" charset="0"/>
              </a:rPr>
              <a:t>技术发展（</a:t>
            </a:r>
            <a:r>
              <a:rPr lang="en-US" altLang="zh-CN" b="0" i="0" dirty="0">
                <a:solidFill>
                  <a:srgbClr val="202122"/>
                </a:solidFill>
                <a:effectLst/>
                <a:latin typeface="Arial" panose="020B0604020202020204" pitchFamily="34" charset="0"/>
              </a:rPr>
              <a:t>1947</a:t>
            </a:r>
            <a:r>
              <a:rPr lang="zh-CN" altLang="en-US" b="0" i="0" dirty="0">
                <a:solidFill>
                  <a:srgbClr val="202122"/>
                </a:solidFill>
                <a:effectLst/>
                <a:latin typeface="Arial" panose="020B0604020202020204" pitchFamily="34" charset="0"/>
              </a:rPr>
              <a:t> </a:t>
            </a:r>
            <a:r>
              <a:rPr lang="en-US" altLang="zh-CN" b="0" i="0" dirty="0">
                <a:solidFill>
                  <a:srgbClr val="202122"/>
                </a:solidFill>
                <a:effectLst/>
                <a:latin typeface="Arial" panose="020B0604020202020204" pitchFamily="34" charset="0"/>
              </a:rPr>
              <a:t>–</a:t>
            </a:r>
            <a:r>
              <a:rPr lang="zh-CN" altLang="en-US" b="0" i="0" dirty="0">
                <a:solidFill>
                  <a:srgbClr val="202122"/>
                </a:solidFill>
                <a:effectLst/>
                <a:latin typeface="Arial" panose="020B0604020202020204" pitchFamily="34" charset="0"/>
              </a:rPr>
              <a:t> </a:t>
            </a:r>
            <a:r>
              <a:rPr lang="en-US" altLang="zh-CN" b="0" i="0" dirty="0">
                <a:solidFill>
                  <a:srgbClr val="202122"/>
                </a:solidFill>
                <a:effectLst/>
                <a:latin typeface="Arial" panose="020B0604020202020204" pitchFamily="34" charset="0"/>
              </a:rPr>
              <a:t>1969</a:t>
            </a:r>
            <a:r>
              <a:rPr lang="zh-CN" altLang="en-US" b="0" i="0" dirty="0">
                <a:solidFill>
                  <a:srgbClr val="202122"/>
                </a:solidFill>
                <a:effectLst/>
                <a:latin typeface="Arial" panose="020B0604020202020204" pitchFamily="34" charset="0"/>
              </a:rPr>
              <a:t>）。</a:t>
            </a:r>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我们把时间拉回到</a:t>
            </a:r>
            <a:r>
              <a:rPr lang="en-US" altLang="zh-CN" b="0" i="0" dirty="0">
                <a:solidFill>
                  <a:srgbClr val="202122"/>
                </a:solidFill>
                <a:effectLst/>
                <a:latin typeface="Arial" panose="020B0604020202020204" pitchFamily="34" charset="0"/>
              </a:rPr>
              <a:t>1947</a:t>
            </a:r>
            <a:r>
              <a:rPr lang="zh-CN" altLang="en-US" b="0" i="0" dirty="0">
                <a:solidFill>
                  <a:srgbClr val="202122"/>
                </a:solidFill>
                <a:effectLst/>
                <a:latin typeface="Arial" panose="020B0604020202020204" pitchFamily="34" charset="0"/>
              </a:rPr>
              <a:t>年，看看第一代</a:t>
            </a:r>
            <a:r>
              <a:rPr lang="en-US" altLang="zh-CN" b="0" i="0" dirty="0">
                <a:solidFill>
                  <a:srgbClr val="202122"/>
                </a:solidFill>
                <a:effectLst/>
                <a:latin typeface="Arial" panose="020B0604020202020204" pitchFamily="34" charset="0"/>
              </a:rPr>
              <a:t>NLP</a:t>
            </a:r>
            <a:r>
              <a:rPr lang="zh-CN" altLang="en-US" b="0" i="0" dirty="0">
                <a:solidFill>
                  <a:srgbClr val="202122"/>
                </a:solidFill>
                <a:effectLst/>
                <a:latin typeface="Arial" panose="020B0604020202020204" pitchFamily="34" charset="0"/>
              </a:rPr>
              <a:t>技术的发展历程。</a:t>
            </a:r>
            <a:r>
              <a:rPr lang="en-US" altLang="zh-CN" b="0" i="0" dirty="0">
                <a:solidFill>
                  <a:srgbClr val="202122"/>
                </a:solidFill>
                <a:effectLst/>
                <a:latin typeface="Arial" panose="020B0604020202020204" pitchFamily="34" charset="0"/>
              </a:rPr>
              <a:t>1947</a:t>
            </a:r>
            <a:r>
              <a:rPr lang="zh-CN" altLang="en-US" b="0" i="0" dirty="0">
                <a:solidFill>
                  <a:srgbClr val="202122"/>
                </a:solidFill>
                <a:effectLst/>
                <a:latin typeface="Arial" panose="020B0604020202020204" pitchFamily="34" charset="0"/>
              </a:rPr>
              <a:t>年，数学家</a:t>
            </a:r>
            <a:r>
              <a:rPr lang="en-US" altLang="zh-CN" b="0" i="0" dirty="0">
                <a:solidFill>
                  <a:srgbClr val="202122"/>
                </a:solidFill>
                <a:effectLst/>
                <a:latin typeface="Arial" panose="020B0604020202020204" pitchFamily="34" charset="0"/>
              </a:rPr>
              <a:t>Warren</a:t>
            </a:r>
            <a:r>
              <a:rPr lang="zh-CN" altLang="en-US" b="0" i="0" dirty="0">
                <a:solidFill>
                  <a:srgbClr val="202122"/>
                </a:solidFill>
                <a:effectLst/>
                <a:latin typeface="Arial" panose="020B0604020202020204" pitchFamily="34" charset="0"/>
              </a:rPr>
              <a:t> </a:t>
            </a:r>
            <a:r>
              <a:rPr lang="en-US" altLang="zh-CN" b="0" i="0" dirty="0">
                <a:solidFill>
                  <a:srgbClr val="202122"/>
                </a:solidFill>
                <a:effectLst/>
                <a:latin typeface="Arial" panose="020B0604020202020204" pitchFamily="34" charset="0"/>
              </a:rPr>
              <a:t>Weaver</a:t>
            </a:r>
            <a:r>
              <a:rPr lang="zh-CN" altLang="en-US" b="0" i="0" dirty="0">
                <a:solidFill>
                  <a:srgbClr val="202122"/>
                </a:solidFill>
                <a:effectLst/>
                <a:latin typeface="Arial" panose="020B0604020202020204" pitchFamily="34" charset="0"/>
              </a:rPr>
              <a:t> 被认为是最早研究</a:t>
            </a:r>
            <a:r>
              <a:rPr lang="en-US" altLang="zh-CN" b="0" i="0" dirty="0">
                <a:solidFill>
                  <a:srgbClr val="202122"/>
                </a:solidFill>
                <a:effectLst/>
                <a:latin typeface="Arial" panose="020B0604020202020204" pitchFamily="34" charset="0"/>
              </a:rPr>
              <a:t>NLP</a:t>
            </a:r>
            <a:r>
              <a:rPr lang="zh-CN" altLang="en-US" b="0" i="0" dirty="0">
                <a:solidFill>
                  <a:srgbClr val="202122"/>
                </a:solidFill>
                <a:effectLst/>
                <a:latin typeface="Arial" panose="020B0604020202020204" pitchFamily="34" charset="0"/>
              </a:rPr>
              <a:t>问题的人，他们做的是一个翻译的任务。</a:t>
            </a:r>
            <a:endParaRPr lang="en-US" altLang="zh-CN" b="0" i="0" dirty="0">
              <a:solidFill>
                <a:srgbClr val="202122"/>
              </a:solidFill>
              <a:effectLst/>
              <a:latin typeface="Arial" panose="020B0604020202020204" pitchFamily="34" charset="0"/>
            </a:endParaRPr>
          </a:p>
          <a:p>
            <a:endParaRPr lang="en-US" altLang="zh-CN"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02122"/>
                </a:solidFill>
                <a:effectLst/>
                <a:latin typeface="Arial" panose="020B0604020202020204" pitchFamily="34" charset="0"/>
              </a:rPr>
              <a:t>背景大致是这样的：</a:t>
            </a:r>
            <a:r>
              <a:rPr lang="zh-CN" altLang="en-US" dirty="0"/>
              <a:t>自第二次世界大战后的</a:t>
            </a:r>
            <a:r>
              <a:rPr lang="en-US" altLang="zh-CN" dirty="0"/>
              <a:t>20</a:t>
            </a:r>
            <a:r>
              <a:rPr lang="zh-CN" altLang="en-US" dirty="0"/>
              <a:t>世纪</a:t>
            </a:r>
            <a:r>
              <a:rPr lang="en-US" altLang="zh-CN" dirty="0"/>
              <a:t>40</a:t>
            </a:r>
            <a:r>
              <a:rPr lang="zh-CN" altLang="en-US" dirty="0"/>
              <a:t>年代开始，人们逐渐认识到从一种语言翻译成另一种语言的重要性，并希望能够自动化这一过程。然而，这项任务显然并不像人们最初设想的那样简单。</a:t>
            </a:r>
            <a:endParaRPr lang="en-US" altLang="zh-CN"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D0D0D"/>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到了</a:t>
            </a:r>
            <a:r>
              <a:rPr lang="en-US" altLang="zh-CN" dirty="0"/>
              <a:t>1950</a:t>
            </a:r>
            <a:r>
              <a:rPr lang="zh-CN" altLang="en-US" dirty="0"/>
              <a:t>年，</a:t>
            </a:r>
            <a:r>
              <a:rPr lang="en-US" b="1" dirty="0"/>
              <a:t>Alan Turing</a:t>
            </a:r>
            <a:r>
              <a:rPr lang="zh-CN" altLang="en-US" dirty="0"/>
              <a:t>提出了图灵测试，标志着人工智能研究的开端。图灵测试问了这样的一个问题：机器是否能够像人类一样进行思考？这样的一个问题。</a:t>
            </a:r>
            <a:endParaRPr lang="en-CN" altLang="zh-CN" dirty="0"/>
          </a:p>
          <a:p>
            <a:endParaRPr lang="en-CN" dirty="0"/>
          </a:p>
          <a:p>
            <a:endParaRPr lang="en-CN" dirty="0"/>
          </a:p>
          <a:p>
            <a:r>
              <a:rPr lang="en-US" altLang="zh-CN" dirty="0"/>
              <a:t>---</a:t>
            </a:r>
            <a:r>
              <a:rPr lang="en-CN" altLang="zh-CN" dirty="0"/>
              <a:t>references</a:t>
            </a:r>
            <a:r>
              <a:rPr lang="en-US" altLang="zh-CN" dirty="0"/>
              <a:t>---</a:t>
            </a:r>
          </a:p>
          <a:p>
            <a:r>
              <a:rPr lang="en-US" b="1" i="0" dirty="0">
                <a:solidFill>
                  <a:srgbClr val="202122"/>
                </a:solidFill>
                <a:effectLst/>
                <a:latin typeface="Arial" panose="020B0604020202020204" pitchFamily="34" charset="0"/>
              </a:rPr>
              <a:t>Warren Weaver</a:t>
            </a:r>
            <a:r>
              <a:rPr lang="en-US" b="0" i="0" dirty="0">
                <a:solidFill>
                  <a:srgbClr val="202122"/>
                </a:solidFill>
                <a:effectLst/>
                <a:latin typeface="Arial" panose="020B0604020202020204" pitchFamily="34" charset="0"/>
              </a:rPr>
              <a:t> (July 17, 1894 – November 24, 1978)</a:t>
            </a:r>
            <a:r>
              <a:rPr lang="en-US" sz="1800" b="0" i="0" u="none" strike="noStrike" dirty="0">
                <a:solidFill>
                  <a:srgbClr val="000000"/>
                </a:solidFill>
                <a:effectLst/>
                <a:latin typeface="Arial" panose="020B0604020202020204" pitchFamily="34" charset="0"/>
              </a:rPr>
              <a:t> was an American scientist, mathematician, and science administrator. He is widely recognized as one of the pioneers of machine translation and as an important figure in creating support for science in the United States.</a:t>
            </a:r>
            <a:endParaRPr lang="en-US" b="0" i="0" dirty="0">
              <a:solidFill>
                <a:srgbClr val="202122"/>
              </a:solidFill>
              <a:effectLst/>
              <a:latin typeface="Arial" panose="020B0604020202020204" pitchFamily="34" charset="0"/>
            </a:endParaRPr>
          </a:p>
          <a:p>
            <a:endParaRPr lang="en-CN" dirty="0"/>
          </a:p>
          <a:p>
            <a:pPr rtl="0">
              <a:spcBef>
                <a:spcPts val="0"/>
              </a:spcBef>
              <a:spcAft>
                <a:spcPts val="0"/>
              </a:spcAft>
            </a:pPr>
            <a:r>
              <a:rPr lang="en-US" sz="1800" b="1" i="0" u="none" strike="noStrike" dirty="0">
                <a:solidFill>
                  <a:srgbClr val="000000"/>
                </a:solidFill>
                <a:effectLst/>
                <a:latin typeface="Arial" panose="020B0604020202020204" pitchFamily="34" charset="0"/>
              </a:rPr>
              <a:t>Alan Mathison Turing</a:t>
            </a:r>
            <a:r>
              <a:rPr lang="en-US" sz="1800" b="0" i="0" u="none" strike="noStrike" dirty="0">
                <a:solidFill>
                  <a:srgbClr val="000000"/>
                </a:solidFill>
                <a:effectLst/>
                <a:latin typeface="Arial" panose="020B0604020202020204" pitchFamily="34" charset="0"/>
              </a:rPr>
              <a:t> (June 1912 – June 1954) was an English mathematician, computer scientist, logician, cryptanalyst, philosopher, and theoretical biologist. He was highly influential in the development of theoretical computer science, providing a formalization of the concepts of algorithm and computation with the Turing machine, which can be considered a model of a general-purpose computer. Turing is widely considered to be the father of theoretical computer science.</a:t>
            </a:r>
            <a:endParaRPr lang="en-US" b="0" dirty="0">
              <a:effectLst/>
            </a:endParaRPr>
          </a:p>
          <a:p>
            <a:br>
              <a:rPr lang="en-US" dirty="0"/>
            </a:b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16563363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我们先给最短编辑距离一个相对正式的定义吧。</a:t>
            </a:r>
          </a:p>
          <a:p>
            <a:endParaRPr lang="zh-CN" altLang="en-US" dirty="0"/>
          </a:p>
          <a:p>
            <a:r>
              <a:rPr lang="en-US" altLang="zh-CN" dirty="0"/>
              <a:t>2. </a:t>
            </a:r>
            <a:r>
              <a:rPr lang="zh-CN" altLang="en-US" dirty="0"/>
              <a:t>三个基本的编辑操作。 （具体的操作可以有更多，比如长距离的移动，等等。但在这里，我们先只关注这三个）</a:t>
            </a:r>
          </a:p>
          <a:p>
            <a:endParaRPr lang="zh-CN" altLang="en-US" dirty="0"/>
          </a:p>
          <a:p>
            <a:r>
              <a:rPr lang="en-US" altLang="zh-CN" dirty="0"/>
              <a:t>3. </a:t>
            </a:r>
            <a:r>
              <a:rPr lang="zh-CN" altLang="en-US" dirty="0"/>
              <a:t>通过这个编辑操作，将衣蛾字符串转换成另外一个。</a:t>
            </a:r>
          </a:p>
          <a:p>
            <a:endParaRPr lang="zh-CN" altLang="en-US" dirty="0"/>
          </a:p>
          <a:p>
            <a:r>
              <a:rPr lang="zh-CN" altLang="en-US" dirty="0"/>
              <a:t>我们需要采取的最少的操作，来将一个字符串变成另外一个字符串。这个操作的数目，我们就称之为编辑距离。</a:t>
            </a:r>
          </a:p>
          <a:p>
            <a:endParaRPr lang="zh-CN" altLang="en-US" dirty="0"/>
          </a:p>
          <a:p>
            <a:r>
              <a:rPr lang="zh-CN" altLang="en-US" dirty="0"/>
              <a:t>那么基本的操作就包括了，插入，删除，替代这三个。</a:t>
            </a:r>
          </a:p>
          <a:p>
            <a:endParaRPr lang="zh-CN" altLang="en-US" dirty="0"/>
          </a:p>
          <a:p>
            <a:r>
              <a:rPr lang="zh-CN" altLang="en-US" dirty="0"/>
              <a:t>我们用这三个操作做为基本操作。</a:t>
            </a:r>
          </a:p>
          <a:p>
            <a:endParaRPr lang="zh-CN" altLang="en-US" dirty="0"/>
          </a:p>
          <a:p>
            <a:r>
              <a:rPr lang="zh-CN" altLang="en-US" dirty="0"/>
              <a:t>实际上还有可能有其它更复杂的操作。比如向长距离，跨字母的移动等等。</a:t>
            </a:r>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66</a:t>
            </a:fld>
            <a:endParaRPr lang="zh-CN" altLang="en-US"/>
          </a:p>
        </p:txBody>
      </p:sp>
    </p:spTree>
    <p:extLst>
      <p:ext uri="{BB962C8B-B14F-4D97-AF65-F5344CB8AC3E}">
        <p14:creationId xmlns:p14="http://schemas.microsoft.com/office/powerpoint/2010/main" val="28464968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我们来举一个例子。假设，我们想把</a:t>
            </a:r>
            <a:r>
              <a:rPr lang="en-US" altLang="zh-CN" dirty="0"/>
              <a:t>intention </a:t>
            </a:r>
            <a:r>
              <a:rPr lang="zh-CN" altLang="en-US" dirty="0"/>
              <a:t>编程</a:t>
            </a:r>
            <a:r>
              <a:rPr lang="en-US" altLang="zh-CN" dirty="0"/>
              <a:t>execution</a:t>
            </a:r>
            <a:r>
              <a:rPr lang="zh-CN" altLang="en-US" dirty="0"/>
              <a:t>。</a:t>
            </a:r>
          </a:p>
          <a:p>
            <a:r>
              <a:rPr lang="zh-CN" altLang="en-US" dirty="0"/>
              <a:t>那么，最后，我们希望得到这样的一个结果。带星号的，表示插入，或者删除操作。然后，不同字母的对应，表示的是一个替换的操作。</a:t>
            </a:r>
          </a:p>
          <a:p>
            <a:endParaRPr lang="zh-CN" altLang="en-US" dirty="0"/>
          </a:p>
          <a:p>
            <a:endParaRPr lang="zh-CN" altLang="en-US" dirty="0"/>
          </a:p>
          <a:p>
            <a:r>
              <a:rPr lang="zh-CN" altLang="en-US" dirty="0"/>
              <a:t>我们有一个单词</a:t>
            </a:r>
            <a:r>
              <a:rPr lang="en-US" altLang="zh-CN" dirty="0"/>
              <a:t>intention</a:t>
            </a:r>
          </a:p>
          <a:p>
            <a:endParaRPr lang="en-US" altLang="zh-CN" dirty="0"/>
          </a:p>
          <a:p>
            <a:r>
              <a:rPr lang="en-US" altLang="zh-CN" dirty="0"/>
              <a:t>2. </a:t>
            </a:r>
            <a:r>
              <a:rPr lang="zh-CN" altLang="en-US" dirty="0"/>
              <a:t>还有一个单词</a:t>
            </a:r>
            <a:r>
              <a:rPr lang="en-US" altLang="zh-CN" dirty="0"/>
              <a:t>execution</a:t>
            </a:r>
          </a:p>
          <a:p>
            <a:endParaRPr lang="en-US" altLang="zh-CN" dirty="0"/>
          </a:p>
          <a:p>
            <a:r>
              <a:rPr lang="en-US" altLang="zh-CN" dirty="0"/>
              <a:t>3. </a:t>
            </a:r>
            <a:r>
              <a:rPr lang="zh-CN" altLang="en-US" dirty="0"/>
              <a:t>我们来看看它们做对齐之后的情况是什么样的。</a:t>
            </a:r>
          </a:p>
          <a:p>
            <a:endParaRPr lang="zh-CN" altLang="en-US" dirty="0"/>
          </a:p>
          <a:p>
            <a:r>
              <a:rPr lang="en-US" altLang="zh-CN" dirty="0"/>
              <a:t>4. </a:t>
            </a:r>
            <a:r>
              <a:rPr lang="zh-CN" altLang="en-US" dirty="0"/>
              <a:t>我们看到，在原本的字符串中有两个用星号表示的占位符。</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46404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那么，如何对最小编辑距离进行计算呢？</a:t>
            </a:r>
          </a:p>
          <a:p>
            <a:endParaRPr lang="zh-CN" altLang="en-US" dirty="0"/>
          </a:p>
          <a:p>
            <a:r>
              <a:rPr lang="zh-CN" altLang="en-US" dirty="0"/>
              <a:t>这实际上可以变成一个树搜索的问题。</a:t>
            </a:r>
          </a:p>
          <a:p>
            <a:endParaRPr lang="zh-CN" altLang="en-US" dirty="0"/>
          </a:p>
          <a:p>
            <a:r>
              <a:rPr lang="zh-CN" altLang="en-US" dirty="0"/>
              <a:t>我们需要定义一个状态空间。如果不加入限制的话，这个状态空间理论上是无穷大的。</a:t>
            </a:r>
          </a:p>
          <a:p>
            <a:endParaRPr lang="zh-CN" altLang="en-US" dirty="0"/>
          </a:p>
          <a:p>
            <a:r>
              <a:rPr lang="zh-CN" altLang="en-US" dirty="0"/>
              <a:t>如果是一个单词，那么所有的字母组合都是可以出现的。</a:t>
            </a:r>
          </a:p>
          <a:p>
            <a:endParaRPr lang="zh-CN" altLang="en-US" dirty="0"/>
          </a:p>
          <a:p>
            <a:r>
              <a:rPr lang="zh-CN" altLang="en-US" dirty="0"/>
              <a:t>每一个节点都有三条边往外面去连接，另外的初始状态。</a:t>
            </a:r>
          </a:p>
          <a:p>
            <a:endParaRPr lang="zh-CN" altLang="en-US" dirty="0"/>
          </a:p>
          <a:p>
            <a:r>
              <a:rPr lang="zh-CN" altLang="en-US" dirty="0"/>
              <a:t>我们刚刚定义了一些基本操作，有删除、插入、替代等等。</a:t>
            </a:r>
          </a:p>
          <a:p>
            <a:endParaRPr lang="zh-CN" altLang="en-US" dirty="0"/>
          </a:p>
          <a:p>
            <a:r>
              <a:rPr lang="zh-CN" altLang="en-US" dirty="0"/>
              <a:t>那么计算编辑距离的过程就是找到一个操作的序列，能够完成从一个序列变到另外一个序列的变换。</a:t>
            </a:r>
          </a:p>
          <a:p>
            <a:endParaRPr lang="zh-CN" altLang="en-US" dirty="0"/>
          </a:p>
          <a:p>
            <a:r>
              <a:rPr lang="zh-CN" altLang="en-US" dirty="0"/>
              <a:t>整个问题的设定就如下所示：我们可以把它拆解成一个子问题。</a:t>
            </a:r>
          </a:p>
          <a:p>
            <a:endParaRPr lang="zh-CN" altLang="en-US" dirty="0"/>
          </a:p>
          <a:p>
            <a:r>
              <a:rPr lang="zh-CN" altLang="en-US" dirty="0"/>
              <a:t>我们有一个开始的状态，在现在这个情况下，就是一个序列的首个字符或者单词。</a:t>
            </a:r>
          </a:p>
          <a:p>
            <a:endParaRPr lang="zh-CN" altLang="en-US" dirty="0"/>
          </a:p>
          <a:p>
            <a:r>
              <a:rPr lang="zh-CN" altLang="en-US" dirty="0"/>
              <a:t>那么目标状态就是序列的最后一个字符。</a:t>
            </a:r>
          </a:p>
          <a:p>
            <a:endParaRPr lang="zh-CN" altLang="en-US" dirty="0"/>
          </a:p>
          <a:p>
            <a:r>
              <a:rPr lang="zh-CN" altLang="en-US" dirty="0"/>
              <a:t>下面这个就是经过一个操作之后的例子。</a:t>
            </a:r>
          </a:p>
          <a:p>
            <a:endParaRPr lang="zh-CN" altLang="en-US" dirty="0"/>
          </a:p>
          <a:p>
            <a:r>
              <a:rPr lang="zh-CN" altLang="en-US" dirty="0"/>
              <a:t>比如我们有</a:t>
            </a:r>
            <a:r>
              <a:rPr lang="en-US" altLang="zh-CN" dirty="0"/>
              <a:t>intention</a:t>
            </a:r>
            <a:r>
              <a:rPr lang="zh-CN" altLang="en-US" dirty="0"/>
              <a:t>，经过删除，操作，我们没有了</a:t>
            </a:r>
            <a:r>
              <a:rPr lang="en-US" altLang="zh-CN" dirty="0" err="1"/>
              <a:t>i</a:t>
            </a:r>
            <a:r>
              <a:rPr lang="zh-CN" altLang="en-US" dirty="0"/>
              <a:t>，插入一个字母，就是变成了</a:t>
            </a:r>
            <a:r>
              <a:rPr lang="en-US" altLang="zh-CN" dirty="0"/>
              <a:t>e</a:t>
            </a:r>
            <a:r>
              <a:rPr lang="zh-CN" altLang="en-US" dirty="0"/>
              <a:t>，然后替换就是</a:t>
            </a:r>
            <a:r>
              <a:rPr lang="en-US" altLang="zh-CN" dirty="0" err="1"/>
              <a:t>en</a:t>
            </a:r>
            <a:r>
              <a:rPr lang="zh-CN" altLang="en-US" dirty="0"/>
              <a:t>。</a:t>
            </a:r>
          </a:p>
          <a:p>
            <a:endParaRPr lang="zh-CN" altLang="en-US" dirty="0"/>
          </a:p>
          <a:p>
            <a:r>
              <a:rPr lang="zh-CN" altLang="en-US" dirty="0"/>
              <a:t>我们可以由此建立一棵树，然后找到一条路径，目标就是想要将当前的单词变成一个目标的单词。</a:t>
            </a:r>
          </a:p>
          <a:p>
            <a:endParaRPr lang="zh-CN" altLang="en-US" dirty="0"/>
          </a:p>
          <a:p>
            <a:r>
              <a:rPr lang="zh-CN" altLang="en-US" dirty="0"/>
              <a:t>那么我们可以建立一个状态集合。</a:t>
            </a:r>
          </a:p>
          <a:p>
            <a:endParaRPr lang="zh-CN" altLang="en-US" dirty="0"/>
          </a:p>
          <a:p>
            <a:r>
              <a:rPr lang="zh-CN" altLang="en-US" dirty="0"/>
              <a:t>如果不加限定的话，实际上这个状态集合应该是无穷的，包含了所有可能的字母排序。</a:t>
            </a:r>
          </a:p>
          <a:p>
            <a:endParaRPr lang="zh-CN" altLang="en-US"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每一个字母位置，如果我们都有三个操作，那么一个字符串下来，整个操作是指数增加的。所以所有的计算过程都是无法承担这样的复杂度。但在实际操作的过程中，我们会发现，树上的很多节点实际上是冗余的。比如我们可以通过增加一个字符，然后删除同一个字母变回单词原本的样子。那么，对于这种重复的节点，我们就可以找到一条路最短的到达的路径，而舍弃掉所有其他的路径。以节省整个搜索的时间。有很多节点实际上是冗余的，也是重复的。我们只需要找到最短的能够到达的路径就可以了。</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47195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好了，我们再来正式定义一下最短编辑距离的含义。给定两个字符串，假设</a:t>
            </a:r>
            <a:r>
              <a:rPr lang="en-US" altLang="zh-CN" dirty="0"/>
              <a:t>X</a:t>
            </a:r>
            <a:r>
              <a:rPr lang="zh-CN" altLang="en-US" dirty="0"/>
              <a:t>的长度是</a:t>
            </a:r>
            <a:r>
              <a:rPr lang="en-US" altLang="zh-CN" dirty="0"/>
              <a:t>n</a:t>
            </a:r>
            <a:r>
              <a:rPr lang="zh-CN" altLang="en-US" dirty="0"/>
              <a:t>，</a:t>
            </a:r>
            <a:r>
              <a:rPr lang="en-US" altLang="zh-CN" dirty="0"/>
              <a:t>Y</a:t>
            </a:r>
            <a:r>
              <a:rPr lang="zh-CN" altLang="en-US" dirty="0"/>
              <a:t>的长度是</a:t>
            </a:r>
            <a:r>
              <a:rPr lang="en-US" altLang="zh-CN" dirty="0"/>
              <a:t>m</a:t>
            </a:r>
            <a:r>
              <a:rPr lang="zh-CN" altLang="en-US" dirty="0"/>
              <a:t>。</a:t>
            </a:r>
          </a:p>
          <a:p>
            <a:endParaRPr lang="zh-CN" altLang="en-US" dirty="0"/>
          </a:p>
          <a:p>
            <a:r>
              <a:rPr lang="zh-CN" altLang="en-US" dirty="0"/>
              <a:t>我们定义一个距离矩阵。</a:t>
            </a:r>
            <a:r>
              <a:rPr lang="en-US" altLang="zh-CN" dirty="0"/>
              <a:t>D(I, j)</a:t>
            </a:r>
            <a:r>
              <a:rPr lang="zh-CN" altLang="en-US" dirty="0"/>
              <a:t>。对应于</a:t>
            </a:r>
            <a:r>
              <a:rPr lang="en-US" altLang="zh-CN" dirty="0"/>
              <a:t>X</a:t>
            </a:r>
            <a:r>
              <a:rPr lang="zh-CN" altLang="en-US" dirty="0"/>
              <a:t>的任何一个位置和</a:t>
            </a:r>
            <a:r>
              <a:rPr lang="en-US" altLang="zh-CN" dirty="0"/>
              <a:t>Y</a:t>
            </a:r>
            <a:r>
              <a:rPr lang="zh-CN" altLang="en-US" dirty="0"/>
              <a:t>的任何一个位置。我们都计算两个子字符串之间的编辑距离。</a:t>
            </a:r>
          </a:p>
          <a:p>
            <a:endParaRPr lang="zh-CN" altLang="en-US" dirty="0"/>
          </a:p>
          <a:p>
            <a:r>
              <a:rPr lang="zh-CN" altLang="en-US" dirty="0"/>
              <a:t>比如，如果</a:t>
            </a:r>
            <a:r>
              <a:rPr lang="en-US" altLang="zh-CN" dirty="0" err="1"/>
              <a:t>i</a:t>
            </a:r>
            <a:r>
              <a:rPr lang="zh-CN" altLang="en-US" dirty="0"/>
              <a:t>取</a:t>
            </a:r>
            <a:r>
              <a:rPr lang="en-US" altLang="zh-CN" dirty="0"/>
              <a:t>1</a:t>
            </a:r>
            <a:r>
              <a:rPr lang="zh-CN" altLang="en-US" dirty="0"/>
              <a:t>，</a:t>
            </a:r>
            <a:r>
              <a:rPr lang="en-US" altLang="zh-CN" dirty="0"/>
              <a:t>j</a:t>
            </a:r>
            <a:r>
              <a:rPr lang="zh-CN" altLang="en-US" dirty="0"/>
              <a:t>取</a:t>
            </a:r>
            <a:r>
              <a:rPr lang="en-US" altLang="zh-CN" dirty="0"/>
              <a:t>1</a:t>
            </a:r>
            <a:r>
              <a:rPr lang="zh-CN" altLang="en-US" dirty="0"/>
              <a:t>。那么，</a:t>
            </a:r>
            <a:r>
              <a:rPr lang="en-US" altLang="zh-CN" dirty="0"/>
              <a:t>D(1, 1)</a:t>
            </a:r>
            <a:r>
              <a:rPr lang="zh-CN" altLang="en-US" dirty="0"/>
              <a:t>表示的就是</a:t>
            </a:r>
            <a:r>
              <a:rPr lang="en-US" altLang="zh-CN" dirty="0"/>
              <a:t>X</a:t>
            </a:r>
            <a:r>
              <a:rPr lang="zh-CN" altLang="en-US" dirty="0"/>
              <a:t>字符串的第一个字母和，</a:t>
            </a:r>
            <a:r>
              <a:rPr lang="en-US" altLang="zh-CN" dirty="0"/>
              <a:t>Y</a:t>
            </a:r>
            <a:r>
              <a:rPr lang="zh-CN" altLang="en-US" dirty="0"/>
              <a:t>字符串的第一个字母之间的编辑距离。</a:t>
            </a:r>
          </a:p>
          <a:p>
            <a:endParaRPr lang="zh-CN" altLang="en-US" dirty="0"/>
          </a:p>
          <a:p>
            <a:r>
              <a:rPr lang="zh-CN" altLang="en-US" dirty="0"/>
              <a:t>那么对于完整的</a:t>
            </a:r>
            <a:r>
              <a:rPr lang="en-US" altLang="zh-CN" dirty="0"/>
              <a:t>X</a:t>
            </a:r>
            <a:r>
              <a:rPr lang="zh-CN" altLang="en-US" dirty="0"/>
              <a:t>和</a:t>
            </a:r>
            <a:r>
              <a:rPr lang="en-US" altLang="zh-CN" dirty="0"/>
              <a:t>Y</a:t>
            </a:r>
            <a:r>
              <a:rPr lang="zh-CN" altLang="en-US" dirty="0"/>
              <a:t>的序列来说，他们的编辑距离就可以通过</a:t>
            </a:r>
            <a:r>
              <a:rPr lang="en-US" altLang="zh-CN" dirty="0"/>
              <a:t>D(n, m)</a:t>
            </a:r>
            <a:r>
              <a:rPr lang="zh-CN" altLang="en-US" dirty="0"/>
              <a:t>的形式来表示。</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3496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这就是使用动态规划进行最短编辑距离计算的具体算法。</a:t>
            </a:r>
            <a:endParaRPr lang="en-US" altLang="zh-CN" dirty="0"/>
          </a:p>
          <a:p>
            <a:pPr marL="228600" indent="-228600">
              <a:buAutoNum type="arabicPeriod"/>
            </a:pPr>
            <a:endParaRPr lang="en-US" altLang="zh-CN" dirty="0"/>
          </a:p>
          <a:p>
            <a:pPr marL="228600" indent="-228600">
              <a:buAutoNum type="arabicPeriod"/>
            </a:pPr>
            <a:r>
              <a:rPr lang="zh-CN" altLang="en-US" dirty="0"/>
              <a:t>我们首先进行一些初始化操作。</a:t>
            </a:r>
            <a:endParaRPr lang="en-US" altLang="zh-CN" dirty="0"/>
          </a:p>
          <a:p>
            <a:pPr marL="228600" indent="-228600">
              <a:buAutoNum type="arabicPeriod"/>
            </a:pPr>
            <a:endParaRPr lang="en-US" altLang="zh-CN" dirty="0"/>
          </a:p>
          <a:p>
            <a:pPr marL="228600" indent="-228600">
              <a:buAutoNum type="arabicPeriod"/>
            </a:pPr>
            <a:r>
              <a:rPr lang="en-US" altLang="zh-CN" dirty="0"/>
              <a:t>D(</a:t>
            </a:r>
            <a:r>
              <a:rPr lang="en-US" altLang="zh-CN" dirty="0" err="1"/>
              <a:t>i</a:t>
            </a:r>
            <a:r>
              <a:rPr lang="en-US" altLang="zh-CN" dirty="0"/>
              <a:t>, 0) = I</a:t>
            </a:r>
          </a:p>
          <a:p>
            <a:pPr marL="228600" indent="-228600">
              <a:buAutoNum type="arabicPeriod"/>
            </a:pPr>
            <a:r>
              <a:rPr lang="en-US" altLang="zh-CN" dirty="0"/>
              <a:t>D(0,j) = j</a:t>
            </a:r>
          </a:p>
          <a:p>
            <a:pPr marL="228600" indent="-228600">
              <a:buAutoNum type="arabicPeriod"/>
            </a:pPr>
            <a:endParaRPr lang="en-US" altLang="zh-CN" dirty="0"/>
          </a:p>
          <a:p>
            <a:pPr marL="228600" indent="-228600">
              <a:buAutoNum type="arabicPeriod"/>
            </a:pPr>
            <a:r>
              <a:rPr lang="zh-CN" altLang="en-US" dirty="0"/>
              <a:t>第一个维度代表的是</a:t>
            </a:r>
            <a:r>
              <a:rPr lang="en-US" altLang="zh-CN" dirty="0"/>
              <a:t>x</a:t>
            </a:r>
            <a:r>
              <a:rPr lang="zh-CN" altLang="en-US" dirty="0"/>
              <a:t>，第二个维度代表的是</a:t>
            </a:r>
            <a:r>
              <a:rPr lang="en-US" altLang="zh-CN" dirty="0"/>
              <a:t>y</a:t>
            </a:r>
            <a:r>
              <a:rPr lang="zh-CN" altLang="en-US" dirty="0"/>
              <a:t>。那么</a:t>
            </a:r>
            <a:r>
              <a:rPr lang="en-US" altLang="zh-CN" dirty="0"/>
              <a:t>D</a:t>
            </a:r>
            <a:r>
              <a:rPr lang="zh-CN" altLang="en-US" dirty="0"/>
              <a:t>（</a:t>
            </a:r>
            <a:r>
              <a:rPr lang="en-US" altLang="zh-CN" dirty="0" err="1"/>
              <a:t>i</a:t>
            </a:r>
            <a:r>
              <a:rPr lang="zh-CN" altLang="en-US" dirty="0"/>
              <a:t>，</a:t>
            </a:r>
            <a:r>
              <a:rPr lang="en-US" altLang="zh-CN" dirty="0"/>
              <a:t>0</a:t>
            </a:r>
            <a:r>
              <a:rPr lang="zh-CN" altLang="en-US" dirty="0"/>
              <a:t>），表示从</a:t>
            </a:r>
            <a:r>
              <a:rPr lang="en-US" altLang="zh-CN" dirty="0"/>
              <a:t>x</a:t>
            </a:r>
            <a:r>
              <a:rPr lang="zh-CN" altLang="en-US" dirty="0"/>
              <a:t>的任意子字符串转换到一个空字符串。通过删除操作就可以得到原始的字符串了。那么删除操作是</a:t>
            </a:r>
            <a:r>
              <a:rPr lang="en-US" altLang="zh-CN" dirty="0"/>
              <a:t>1.</a:t>
            </a:r>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因为当目标字符串，或者源字符串是空的时候，我们需要做的，就是拷贝操作或者依次的字母删除操作。</a:t>
            </a:r>
            <a:endParaRPr lang="en-US" altLang="zh-CN" dirty="0"/>
          </a:p>
          <a:p>
            <a:pPr marL="228600" indent="-228600">
              <a:buAutoNum type="arabicPeriod"/>
            </a:pPr>
            <a:endParaRPr lang="en-US" altLang="zh-CN" dirty="0"/>
          </a:p>
          <a:p>
            <a:pPr marL="228600" indent="-228600">
              <a:buAutoNum type="arabicPeriod"/>
            </a:pPr>
            <a:r>
              <a:rPr lang="zh-CN" altLang="en-US" dirty="0"/>
              <a:t>那么，在完成了基本的初始化操作之后。我们需要递归地，计算更复杂的情况。</a:t>
            </a:r>
            <a:endParaRPr lang="en-US" altLang="zh-CN" dirty="0"/>
          </a:p>
          <a:p>
            <a:pPr marL="228600" indent="-228600">
              <a:buAutoNum type="arabicPeriod"/>
            </a:pPr>
            <a:endParaRPr lang="en-US" altLang="zh-CN" dirty="0"/>
          </a:p>
          <a:p>
            <a:pPr marL="228600" indent="-228600">
              <a:buAutoNum type="arabicPeriod"/>
            </a:pPr>
            <a:r>
              <a:rPr lang="zh-CN" altLang="en-US" dirty="0"/>
              <a:t>我们为了给</a:t>
            </a:r>
            <a:r>
              <a:rPr lang="en-US" altLang="zh-CN" dirty="0"/>
              <a:t>D</a:t>
            </a:r>
            <a:r>
              <a:rPr lang="zh-CN" altLang="en-US" dirty="0"/>
              <a:t>这个矩阵里的所有元素都填上数字。对于，</a:t>
            </a:r>
            <a:r>
              <a:rPr lang="en-US" altLang="zh-CN" dirty="0"/>
              <a:t>X</a:t>
            </a:r>
            <a:r>
              <a:rPr lang="zh-CN" altLang="en-US" dirty="0"/>
              <a:t>和</a:t>
            </a:r>
            <a:r>
              <a:rPr lang="en-US" altLang="zh-CN" dirty="0"/>
              <a:t>Y</a:t>
            </a:r>
            <a:r>
              <a:rPr lang="zh-CN" altLang="en-US" dirty="0"/>
              <a:t>字符串，我们依次从左到右进行遍历。</a:t>
            </a:r>
            <a:endParaRPr lang="en-US" altLang="zh-CN" dirty="0"/>
          </a:p>
          <a:p>
            <a:pPr marL="228600" indent="-228600">
              <a:buAutoNum type="arabicPeriod"/>
            </a:pPr>
            <a:endParaRPr lang="en-US" altLang="zh-CN" dirty="0"/>
          </a:p>
          <a:p>
            <a:pPr marL="228600" indent="-228600">
              <a:buAutoNum type="arabicPeriod"/>
            </a:pPr>
            <a:r>
              <a:rPr lang="zh-CN" altLang="en-US" dirty="0"/>
              <a:t>对于</a:t>
            </a:r>
            <a:r>
              <a:rPr lang="en-US" altLang="zh-CN" dirty="0"/>
              <a:t>D(</a:t>
            </a:r>
            <a:r>
              <a:rPr lang="en-US" altLang="zh-CN" dirty="0" err="1"/>
              <a:t>i,j</a:t>
            </a:r>
            <a:r>
              <a:rPr lang="en-US" altLang="zh-CN" dirty="0"/>
              <a:t>)</a:t>
            </a:r>
            <a:r>
              <a:rPr lang="zh-CN" altLang="en-US" dirty="0"/>
              <a:t>，它有三种不同的方法得到这个字符串。第一种，它可以是通过</a:t>
            </a:r>
            <a:r>
              <a:rPr lang="en-US" altLang="zh-CN" dirty="0"/>
              <a:t>x</a:t>
            </a:r>
            <a:r>
              <a:rPr lang="zh-CN" altLang="en-US" dirty="0"/>
              <a:t>字符串进行字母添加得到。第二种，它通过对于</a:t>
            </a:r>
            <a:r>
              <a:rPr lang="en-US" altLang="zh-CN" dirty="0"/>
              <a:t>j-1</a:t>
            </a:r>
            <a:r>
              <a:rPr lang="zh-CN" altLang="en-US" dirty="0"/>
              <a:t>进行插入操作得到。第三种，它可以通过</a:t>
            </a:r>
            <a:r>
              <a:rPr lang="en-US" altLang="zh-CN" dirty="0"/>
              <a:t>i-1</a:t>
            </a:r>
            <a:r>
              <a:rPr lang="zh-CN" altLang="en-US" dirty="0"/>
              <a:t>，</a:t>
            </a:r>
            <a:r>
              <a:rPr lang="en-US" altLang="zh-CN" dirty="0"/>
              <a:t>j-1</a:t>
            </a:r>
            <a:r>
              <a:rPr lang="zh-CN" altLang="en-US" dirty="0"/>
              <a:t>直接得到。那么这种情况下，我们就要进一步判断，如果添加的后面两个字母是相同的，那么这样的操作就是</a:t>
            </a:r>
            <a:r>
              <a:rPr lang="en-US" altLang="zh-CN" dirty="0"/>
              <a:t>0</a:t>
            </a:r>
            <a:r>
              <a:rPr lang="zh-CN" altLang="en-US" dirty="0"/>
              <a:t>。如果这个操作最后添加的字符不相同，那么这个操作的消耗就是</a:t>
            </a:r>
            <a:r>
              <a:rPr lang="en-US" altLang="zh-CN" dirty="0"/>
              <a:t>0</a:t>
            </a:r>
            <a:r>
              <a:rPr lang="zh-CN" altLang="en-US" dirty="0"/>
              <a:t>。</a:t>
            </a:r>
            <a:endParaRPr lang="en-US" altLang="zh-CN" dirty="0"/>
          </a:p>
          <a:p>
            <a:pPr marL="228600" indent="-228600">
              <a:buAutoNum type="arabicPeriod"/>
            </a:pPr>
            <a:endParaRPr lang="en-US" altLang="zh-CN" dirty="0"/>
          </a:p>
          <a:p>
            <a:pPr marL="228600" indent="-228600">
              <a:buAutoNum type="arabicPeriod"/>
            </a:pPr>
            <a:r>
              <a:rPr lang="zh-CN" altLang="en-US" dirty="0"/>
              <a:t>最终程序会停在</a:t>
            </a:r>
            <a:r>
              <a:rPr lang="en-US" altLang="zh-CN" dirty="0"/>
              <a:t>D(N,M)</a:t>
            </a:r>
            <a:r>
              <a:rPr lang="zh-CN" altLang="en-US" dirty="0"/>
              <a:t>的位置上，最终得到的数字，就是长度为</a:t>
            </a:r>
            <a:r>
              <a:rPr lang="en-US" altLang="zh-CN" dirty="0"/>
              <a:t>N</a:t>
            </a:r>
            <a:r>
              <a:rPr lang="zh-CN" altLang="en-US" dirty="0"/>
              <a:t>的</a:t>
            </a:r>
            <a:r>
              <a:rPr lang="en-US" altLang="zh-CN" dirty="0"/>
              <a:t>X</a:t>
            </a:r>
            <a:r>
              <a:rPr lang="zh-CN" altLang="en-US" dirty="0"/>
              <a:t>字符串和和长度为Ｍ的</a:t>
            </a:r>
            <a:r>
              <a:rPr lang="en-US" altLang="zh-CN" dirty="0"/>
              <a:t>Y</a:t>
            </a:r>
            <a:r>
              <a:rPr lang="zh-CN" altLang="en-US" dirty="0"/>
              <a:t>字符串之间的编辑距离。</a:t>
            </a: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3569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那么为了形式化地表达这个过程，我们可以画出一个编辑距离的表格。</a:t>
            </a:r>
            <a:endParaRPr lang="en-US" altLang="zh-CN" dirty="0"/>
          </a:p>
          <a:p>
            <a:pPr marL="228600" indent="-228600">
              <a:buAutoNum type="arabicPeriod"/>
            </a:pPr>
            <a:r>
              <a:rPr lang="en-US" altLang="zh-CN" dirty="0"/>
              <a:t>X</a:t>
            </a:r>
            <a:r>
              <a:rPr lang="zh-CN" altLang="en-US" dirty="0"/>
              <a:t>轴表示从源字符串，</a:t>
            </a:r>
            <a:r>
              <a:rPr lang="en-US" altLang="zh-CN" dirty="0"/>
              <a:t>Y</a:t>
            </a:r>
            <a:r>
              <a:rPr lang="zh-CN" altLang="en-US" dirty="0"/>
              <a:t>轴表示目标字符串。</a:t>
            </a:r>
            <a:endParaRPr lang="en-US" altLang="zh-CN" dirty="0"/>
          </a:p>
          <a:p>
            <a:pPr marL="228600" indent="-228600">
              <a:buAutoNum type="arabicPeriod"/>
            </a:pPr>
            <a:endParaRPr lang="en-US" altLang="zh-CN" dirty="0"/>
          </a:p>
          <a:p>
            <a:pPr marL="228600" indent="-228600">
              <a:buAutoNum type="arabicPeriod"/>
            </a:pPr>
            <a:r>
              <a:rPr lang="zh-CN" altLang="en-US" dirty="0"/>
              <a:t>我们首先把初始化的工作做好。</a:t>
            </a:r>
            <a:endParaRPr lang="en-US" altLang="zh-CN" dirty="0"/>
          </a:p>
          <a:p>
            <a:pPr marL="228600" indent="-228600">
              <a:buAutoNum type="arabicPeriod"/>
            </a:pPr>
            <a:endParaRPr lang="en-US" altLang="zh-CN" dirty="0"/>
          </a:p>
          <a:p>
            <a:pPr marL="228600" indent="-228600">
              <a:buAutoNum type="arabicPeriod"/>
            </a:pPr>
            <a:r>
              <a:rPr lang="zh-CN" altLang="en-US" dirty="0"/>
              <a:t>井号表示起始字符。那么从一个起始字符依次往后扩展源字符串，变到对面的。</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那么我们接下来计算。</a:t>
            </a:r>
            <a:endParaRPr lang="en-US" altLang="zh-CN" dirty="0"/>
          </a:p>
          <a:p>
            <a:pPr marL="228600" indent="-228600">
              <a:buAutoNum type="arabicPeriod"/>
            </a:pPr>
            <a:endParaRPr lang="en-US" altLang="zh-CN" dirty="0"/>
          </a:p>
          <a:p>
            <a:pPr marL="228600" indent="-228600">
              <a:buAutoNum type="arabicPeriod"/>
            </a:pPr>
            <a:r>
              <a:rPr lang="zh-CN" altLang="en-US" dirty="0"/>
              <a:t>我们可以形式化的对这个字符串转换的操作进行表达。</a:t>
            </a:r>
            <a:endParaRPr lang="en-US" altLang="zh-CN" dirty="0"/>
          </a:p>
          <a:p>
            <a:pPr marL="228600" indent="-228600">
              <a:buAutoNum type="arabicPeriod"/>
            </a:pPr>
            <a:endParaRPr lang="en-US" altLang="zh-CN" dirty="0"/>
          </a:p>
          <a:p>
            <a:pPr marL="228600" indent="-228600">
              <a:buAutoNum type="arabicPeriod"/>
            </a:pPr>
            <a:r>
              <a:rPr lang="zh-CN" altLang="en-US" dirty="0"/>
              <a:t>画一个矩阵，在</a:t>
            </a:r>
            <a:r>
              <a:rPr lang="en-US" altLang="zh-CN" dirty="0"/>
              <a:t>X</a:t>
            </a:r>
            <a:r>
              <a:rPr lang="zh-CN" altLang="en-US" dirty="0"/>
              <a:t>轴上的的这个字符串表示我们的目标字符串，在</a:t>
            </a:r>
            <a:r>
              <a:rPr lang="en-US" altLang="zh-CN" dirty="0"/>
              <a:t>Y</a:t>
            </a:r>
            <a:r>
              <a:rPr lang="zh-CN" altLang="en-US" dirty="0"/>
              <a:t>轴上的这个字符串表示我们的初始字符串。</a:t>
            </a:r>
            <a:endParaRPr lang="en-US" altLang="zh-CN" dirty="0"/>
          </a:p>
          <a:p>
            <a:pPr marL="228600" indent="-228600">
              <a:buAutoNum type="arabicPeriod"/>
            </a:pPr>
            <a:endParaRPr lang="en-US" altLang="zh-CN" dirty="0"/>
          </a:p>
          <a:p>
            <a:pPr marL="228600" indent="-228600">
              <a:buAutoNum type="arabicPeriod"/>
            </a:pPr>
            <a:r>
              <a:rPr lang="zh-CN" altLang="en-US" dirty="0"/>
              <a:t>那么，我们首先对这个矩阵进行一个初始化的计算。在</a:t>
            </a:r>
            <a:r>
              <a:rPr lang="en-US" altLang="zh-CN" dirty="0"/>
              <a:t>X</a:t>
            </a:r>
            <a:r>
              <a:rPr lang="zh-CN" altLang="en-US" dirty="0"/>
              <a:t>轴上，依次增大，在</a:t>
            </a:r>
            <a:r>
              <a:rPr lang="en-US" altLang="zh-CN" dirty="0"/>
              <a:t>Y</a:t>
            </a:r>
            <a:r>
              <a:rPr lang="zh-CN" altLang="en-US" dirty="0"/>
              <a:t>轴上也是依次增大。</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14554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27578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那么为了形式化地表达这个过程，我们可以画出一个编辑距离的表格。</a:t>
            </a:r>
            <a:endParaRPr lang="en-US" altLang="zh-CN" dirty="0"/>
          </a:p>
          <a:p>
            <a:pPr marL="228600" indent="-228600">
              <a:buAutoNum type="arabicPeriod"/>
            </a:pPr>
            <a:r>
              <a:rPr lang="en-US" altLang="zh-CN" dirty="0"/>
              <a:t>X</a:t>
            </a:r>
            <a:r>
              <a:rPr lang="zh-CN" altLang="en-US" dirty="0"/>
              <a:t>轴表示从源字符串，</a:t>
            </a:r>
            <a:r>
              <a:rPr lang="en-US" altLang="zh-CN" dirty="0"/>
              <a:t>Y</a:t>
            </a:r>
            <a:r>
              <a:rPr lang="zh-CN" altLang="en-US" dirty="0"/>
              <a:t>轴表示目标字符串。</a:t>
            </a:r>
            <a:endParaRPr lang="en-US" altLang="zh-CN" dirty="0"/>
          </a:p>
          <a:p>
            <a:pPr marL="228600" indent="-228600">
              <a:buAutoNum type="arabicPeriod"/>
            </a:pPr>
            <a:endParaRPr lang="en-US" altLang="zh-CN" dirty="0"/>
          </a:p>
          <a:p>
            <a:pPr marL="228600" indent="-228600">
              <a:buAutoNum type="arabicPeriod"/>
            </a:pPr>
            <a:r>
              <a:rPr lang="zh-CN" altLang="en-US" dirty="0"/>
              <a:t>我们首先把初始化的工作做好。</a:t>
            </a:r>
            <a:endParaRPr lang="en-US" altLang="zh-CN" dirty="0"/>
          </a:p>
          <a:p>
            <a:pPr marL="228600" indent="-228600">
              <a:buAutoNum type="arabicPeriod"/>
            </a:pPr>
            <a:endParaRPr lang="en-US" altLang="zh-CN" dirty="0"/>
          </a:p>
          <a:p>
            <a:pPr marL="228600" indent="-228600">
              <a:buAutoNum type="arabicPeriod"/>
            </a:pPr>
            <a:r>
              <a:rPr lang="zh-CN" altLang="en-US" dirty="0"/>
              <a:t>井号表示起始字符。那么从一个起始字符依次往后扩展源字符串，变到对面的。</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那么我们接下来计算。</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我们可以形式化的对这个字符串转换的操作进行表达。</a:t>
            </a:r>
            <a:endParaRPr lang="en-US" altLang="zh-CN" dirty="0"/>
          </a:p>
          <a:p>
            <a:pPr marL="228600" indent="-228600">
              <a:buAutoNum type="arabicPeriod"/>
            </a:pPr>
            <a:endParaRPr lang="en-US" altLang="zh-CN" dirty="0"/>
          </a:p>
          <a:p>
            <a:pPr marL="228600" indent="-228600">
              <a:buAutoNum type="arabicPeriod"/>
            </a:pPr>
            <a:r>
              <a:rPr lang="zh-CN" altLang="en-US" dirty="0"/>
              <a:t>画一个矩阵，在</a:t>
            </a:r>
            <a:r>
              <a:rPr lang="en-US" altLang="zh-CN" dirty="0"/>
              <a:t>X</a:t>
            </a:r>
            <a:r>
              <a:rPr lang="zh-CN" altLang="en-US" dirty="0"/>
              <a:t>轴上的的这个字符串表示我们的目标字符串，在</a:t>
            </a:r>
            <a:r>
              <a:rPr lang="en-US" altLang="zh-CN" dirty="0"/>
              <a:t>Y</a:t>
            </a:r>
            <a:r>
              <a:rPr lang="zh-CN" altLang="en-US" dirty="0"/>
              <a:t>轴上的这个字符串表示我们的初始字符串。</a:t>
            </a:r>
            <a:endParaRPr lang="en-US" altLang="zh-CN" dirty="0"/>
          </a:p>
          <a:p>
            <a:pPr marL="228600" indent="-228600">
              <a:buAutoNum type="arabicPeriod"/>
            </a:pPr>
            <a:endParaRPr lang="en-US" altLang="zh-CN" dirty="0"/>
          </a:p>
          <a:p>
            <a:pPr marL="228600" indent="-228600">
              <a:buAutoNum type="arabicPeriod"/>
            </a:pPr>
            <a:r>
              <a:rPr lang="zh-CN" altLang="en-US" dirty="0"/>
              <a:t>那么，我们首先对这个矩阵进行一个初始化的计算。在</a:t>
            </a:r>
            <a:r>
              <a:rPr lang="en-US" altLang="zh-CN" dirty="0"/>
              <a:t>X</a:t>
            </a:r>
            <a:r>
              <a:rPr lang="zh-CN" altLang="en-US" dirty="0"/>
              <a:t>轴上，依次增大，在</a:t>
            </a:r>
            <a:r>
              <a:rPr lang="en-US" altLang="zh-CN" dirty="0"/>
              <a:t>Y</a:t>
            </a:r>
            <a:r>
              <a:rPr lang="zh-CN" altLang="en-US" dirty="0"/>
              <a:t>轴上也是依次增大。</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20777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那么为了形式化地表达这个过程，我们可以画出一个编辑距离的表格。</a:t>
            </a:r>
            <a:endParaRPr lang="en-US" altLang="zh-CN" dirty="0"/>
          </a:p>
          <a:p>
            <a:pPr marL="228600" indent="-228600">
              <a:buAutoNum type="arabicPeriod"/>
            </a:pPr>
            <a:r>
              <a:rPr lang="en-US" altLang="zh-CN" dirty="0"/>
              <a:t>X</a:t>
            </a:r>
            <a:r>
              <a:rPr lang="zh-CN" altLang="en-US" dirty="0"/>
              <a:t>轴表示从源字符串，</a:t>
            </a:r>
            <a:r>
              <a:rPr lang="en-US" altLang="zh-CN" dirty="0"/>
              <a:t>Y</a:t>
            </a:r>
            <a:r>
              <a:rPr lang="zh-CN" altLang="en-US" dirty="0"/>
              <a:t>轴表示目标字符串。</a:t>
            </a:r>
            <a:endParaRPr lang="en-US" altLang="zh-CN" dirty="0"/>
          </a:p>
          <a:p>
            <a:pPr marL="228600" indent="-228600">
              <a:buAutoNum type="arabicPeriod"/>
            </a:pPr>
            <a:endParaRPr lang="en-US" altLang="zh-CN" dirty="0"/>
          </a:p>
          <a:p>
            <a:pPr marL="228600" indent="-228600">
              <a:buAutoNum type="arabicPeriod"/>
            </a:pPr>
            <a:r>
              <a:rPr lang="zh-CN" altLang="en-US" dirty="0"/>
              <a:t>我们首先把初始化的工作做好。</a:t>
            </a:r>
            <a:endParaRPr lang="en-US" altLang="zh-CN" dirty="0"/>
          </a:p>
          <a:p>
            <a:pPr marL="228600" indent="-228600">
              <a:buAutoNum type="arabicPeriod"/>
            </a:pPr>
            <a:endParaRPr lang="en-US" altLang="zh-CN" dirty="0"/>
          </a:p>
          <a:p>
            <a:pPr marL="228600" indent="-228600">
              <a:buAutoNum type="arabicPeriod"/>
            </a:pPr>
            <a:r>
              <a:rPr lang="zh-CN" altLang="en-US" dirty="0"/>
              <a:t>井号表示起始字符。那么从一个起始字符依次往后扩展源字符串，变到对面的。</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那么我们接下来计算。</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我们可以形式化的对这个字符串转换的操作进行表达。</a:t>
            </a:r>
            <a:endParaRPr lang="en-US" altLang="zh-CN" dirty="0"/>
          </a:p>
          <a:p>
            <a:pPr marL="228600" indent="-228600">
              <a:buAutoNum type="arabicPeriod"/>
            </a:pPr>
            <a:endParaRPr lang="en-US" altLang="zh-CN" dirty="0"/>
          </a:p>
          <a:p>
            <a:pPr marL="228600" indent="-228600">
              <a:buAutoNum type="arabicPeriod"/>
            </a:pPr>
            <a:r>
              <a:rPr lang="zh-CN" altLang="en-US" dirty="0"/>
              <a:t>画一个矩阵，在</a:t>
            </a:r>
            <a:r>
              <a:rPr lang="en-US" altLang="zh-CN" dirty="0"/>
              <a:t>X</a:t>
            </a:r>
            <a:r>
              <a:rPr lang="zh-CN" altLang="en-US" dirty="0"/>
              <a:t>轴上的的这个字符串表示我们的目标字符串，在</a:t>
            </a:r>
            <a:r>
              <a:rPr lang="en-US" altLang="zh-CN" dirty="0"/>
              <a:t>Y</a:t>
            </a:r>
            <a:r>
              <a:rPr lang="zh-CN" altLang="en-US" dirty="0"/>
              <a:t>轴上的这个字符串表示我们的初始字符串。</a:t>
            </a:r>
            <a:endParaRPr lang="en-US" altLang="zh-CN" dirty="0"/>
          </a:p>
          <a:p>
            <a:pPr marL="228600" indent="-228600">
              <a:buAutoNum type="arabicPeriod"/>
            </a:pPr>
            <a:endParaRPr lang="en-US" altLang="zh-CN" dirty="0"/>
          </a:p>
          <a:p>
            <a:pPr marL="228600" indent="-228600">
              <a:buAutoNum type="arabicPeriod"/>
            </a:pPr>
            <a:r>
              <a:rPr lang="zh-CN" altLang="en-US" dirty="0"/>
              <a:t>那么，我们首先对这个矩阵进行一个初始化的计算。在</a:t>
            </a:r>
            <a:r>
              <a:rPr lang="en-US" altLang="zh-CN" dirty="0"/>
              <a:t>X</a:t>
            </a:r>
            <a:r>
              <a:rPr lang="zh-CN" altLang="en-US" dirty="0"/>
              <a:t>轴上，依次增大，在</a:t>
            </a:r>
            <a:r>
              <a:rPr lang="en-US" altLang="zh-CN" dirty="0"/>
              <a:t>Y</a:t>
            </a:r>
            <a:r>
              <a:rPr lang="zh-CN" altLang="en-US" dirty="0"/>
              <a:t>轴上也是依次增大。</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98598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那么为了形式化地表达这个过程，我们可以画出一个编辑距离的表格。</a:t>
            </a:r>
            <a:endParaRPr lang="en-US" altLang="zh-CN" dirty="0"/>
          </a:p>
          <a:p>
            <a:pPr marL="228600" indent="-228600">
              <a:buAutoNum type="arabicPeriod"/>
            </a:pPr>
            <a:r>
              <a:rPr lang="en-US" altLang="zh-CN" dirty="0"/>
              <a:t>X</a:t>
            </a:r>
            <a:r>
              <a:rPr lang="zh-CN" altLang="en-US" dirty="0"/>
              <a:t>轴表示从源字符串，</a:t>
            </a:r>
            <a:r>
              <a:rPr lang="en-US" altLang="zh-CN" dirty="0"/>
              <a:t>Y</a:t>
            </a:r>
            <a:r>
              <a:rPr lang="zh-CN" altLang="en-US" dirty="0"/>
              <a:t>轴表示目标字符串。</a:t>
            </a:r>
            <a:endParaRPr lang="en-US" altLang="zh-CN" dirty="0"/>
          </a:p>
          <a:p>
            <a:pPr marL="228600" indent="-228600">
              <a:buAutoNum type="arabicPeriod"/>
            </a:pPr>
            <a:endParaRPr lang="en-US" altLang="zh-CN" dirty="0"/>
          </a:p>
          <a:p>
            <a:pPr marL="228600" indent="-228600">
              <a:buAutoNum type="arabicPeriod"/>
            </a:pPr>
            <a:r>
              <a:rPr lang="zh-CN" altLang="en-US" dirty="0"/>
              <a:t>我们首先把初始化的工作做好。</a:t>
            </a:r>
            <a:endParaRPr lang="en-US" altLang="zh-CN" dirty="0"/>
          </a:p>
          <a:p>
            <a:pPr marL="228600" indent="-228600">
              <a:buAutoNum type="arabicPeriod"/>
            </a:pPr>
            <a:endParaRPr lang="en-US" altLang="zh-CN" dirty="0"/>
          </a:p>
          <a:p>
            <a:pPr marL="228600" indent="-228600">
              <a:buAutoNum type="arabicPeriod"/>
            </a:pPr>
            <a:r>
              <a:rPr lang="zh-CN" altLang="en-US" dirty="0"/>
              <a:t>井号表示起始字符。那么从一个起始字符依次往后扩展源字符串，变到对面的。</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那么我们接下来计算。</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我们可以形式化的对这个字符串转换的操作进行表达。</a:t>
            </a:r>
            <a:endParaRPr lang="en-US" altLang="zh-CN" dirty="0"/>
          </a:p>
          <a:p>
            <a:pPr marL="228600" indent="-228600">
              <a:buAutoNum type="arabicPeriod"/>
            </a:pPr>
            <a:endParaRPr lang="en-US" altLang="zh-CN" dirty="0"/>
          </a:p>
          <a:p>
            <a:pPr marL="228600" indent="-228600">
              <a:buAutoNum type="arabicPeriod"/>
            </a:pPr>
            <a:r>
              <a:rPr lang="zh-CN" altLang="en-US" dirty="0"/>
              <a:t>画一个矩阵，在</a:t>
            </a:r>
            <a:r>
              <a:rPr lang="en-US" altLang="zh-CN" dirty="0"/>
              <a:t>X</a:t>
            </a:r>
            <a:r>
              <a:rPr lang="zh-CN" altLang="en-US" dirty="0"/>
              <a:t>轴上的的这个字符串表示我们的目标字符串，在</a:t>
            </a:r>
            <a:r>
              <a:rPr lang="en-US" altLang="zh-CN" dirty="0"/>
              <a:t>Y</a:t>
            </a:r>
            <a:r>
              <a:rPr lang="zh-CN" altLang="en-US" dirty="0"/>
              <a:t>轴上的这个字符串表示我们的初始字符串。</a:t>
            </a:r>
            <a:endParaRPr lang="en-US" altLang="zh-CN" dirty="0"/>
          </a:p>
          <a:p>
            <a:pPr marL="228600" indent="-228600">
              <a:buAutoNum type="arabicPeriod"/>
            </a:pPr>
            <a:endParaRPr lang="en-US" altLang="zh-CN" dirty="0"/>
          </a:p>
          <a:p>
            <a:pPr marL="228600" indent="-228600">
              <a:buAutoNum type="arabicPeriod"/>
            </a:pPr>
            <a:r>
              <a:rPr lang="zh-CN" altLang="en-US" dirty="0"/>
              <a:t>那么，我们首先对这个矩阵进行一个初始化的计算。在</a:t>
            </a:r>
            <a:r>
              <a:rPr lang="en-US" altLang="zh-CN" dirty="0"/>
              <a:t>X</a:t>
            </a:r>
            <a:r>
              <a:rPr lang="zh-CN" altLang="en-US" dirty="0"/>
              <a:t>轴上，依次增大，在</a:t>
            </a:r>
            <a:r>
              <a:rPr lang="en-US" altLang="zh-CN" dirty="0"/>
              <a:t>Y</a:t>
            </a:r>
            <a:r>
              <a:rPr lang="zh-CN" altLang="en-US" dirty="0"/>
              <a:t>轴上也是依次增大。</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02340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图灵测试，</a:t>
            </a:r>
            <a:r>
              <a:rPr lang="zh-CN" altLang="en-US" dirty="0"/>
              <a:t>一个思想实验，旨在测试机器是否能够表现出与人类等价或无法区分的智能。在测试过程中，谈话仅限于文本交流，比如通过计算机键盘和屏幕进行对话，这样结果不依赖于计算机将单词转换为语音的能力。</a:t>
            </a:r>
            <a:endParaRPr lang="en-US" altLang="zh-CN" dirty="0"/>
          </a:p>
          <a:p>
            <a:endParaRPr lang="en-US" altLang="zh-CN" dirty="0"/>
          </a:p>
          <a:p>
            <a:r>
              <a:rPr lang="zh-CN" altLang="en-US" b="1" dirty="0"/>
              <a:t>测试内容，</a:t>
            </a:r>
            <a:r>
              <a:rPr lang="zh-CN" altLang="en-US" dirty="0"/>
              <a:t>假设有一个人（代号</a:t>
            </a:r>
            <a:r>
              <a:rPr lang="en-US" dirty="0"/>
              <a:t>C），</a:t>
            </a:r>
            <a:r>
              <a:rPr lang="zh-CN" altLang="en-US" dirty="0"/>
              <a:t>他通过一种共同理解的语言，向两个看不见的对象提出问题。</a:t>
            </a:r>
            <a:r>
              <a:rPr lang="en-US" dirty="0"/>
              <a:t>C</a:t>
            </a:r>
            <a:r>
              <a:rPr lang="zh-CN" altLang="en-US" dirty="0"/>
              <a:t>的两个对话对象分别是一个正常思维的人（代号</a:t>
            </a:r>
            <a:r>
              <a:rPr lang="en-US" dirty="0"/>
              <a:t>B）</a:t>
            </a:r>
            <a:r>
              <a:rPr lang="zh-CN" altLang="en-US" dirty="0"/>
              <a:t>和一台机器（代号</a:t>
            </a:r>
            <a:r>
              <a:rPr lang="en-US" dirty="0"/>
              <a:t>A）。C</a:t>
            </a:r>
            <a:r>
              <a:rPr lang="zh-CN" altLang="en-US" dirty="0"/>
              <a:t>与</a:t>
            </a:r>
            <a:r>
              <a:rPr lang="en-US" dirty="0"/>
              <a:t>A、B</a:t>
            </a:r>
            <a:r>
              <a:rPr lang="zh-CN" altLang="en-US" dirty="0"/>
              <a:t>之间有一道墙，无法分辨哪一方是</a:t>
            </a:r>
            <a:r>
              <a:rPr lang="en-US" dirty="0"/>
              <a:t>A，</a:t>
            </a:r>
            <a:r>
              <a:rPr lang="zh-CN" altLang="en-US" dirty="0"/>
              <a:t>哪一方是</a:t>
            </a:r>
            <a:r>
              <a:rPr lang="en-US" dirty="0"/>
              <a:t>B。</a:t>
            </a:r>
            <a:r>
              <a:rPr lang="zh-CN" altLang="en-US" dirty="0"/>
              <a:t>如果经过一段时间的对话，</a:t>
            </a:r>
            <a:r>
              <a:rPr lang="en-US" dirty="0"/>
              <a:t>C</a:t>
            </a:r>
            <a:r>
              <a:rPr lang="zh-CN" altLang="en-US" dirty="0"/>
              <a:t>不能判断出</a:t>
            </a:r>
            <a:r>
              <a:rPr lang="en-US" dirty="0"/>
              <a:t>A</a:t>
            </a:r>
            <a:r>
              <a:rPr lang="zh-CN" altLang="en-US" dirty="0"/>
              <a:t>和</a:t>
            </a:r>
            <a:r>
              <a:rPr lang="en-US" dirty="0"/>
              <a:t>B</a:t>
            </a:r>
            <a:r>
              <a:rPr lang="zh-CN" altLang="en-US" dirty="0"/>
              <a:t>的区别，那么机器</a:t>
            </a:r>
            <a:r>
              <a:rPr lang="en-US" dirty="0"/>
              <a:t>A</a:t>
            </a:r>
            <a:r>
              <a:rPr lang="zh-CN" altLang="en-US" dirty="0"/>
              <a:t>就通过了图灵测试。</a:t>
            </a:r>
            <a:endParaRPr lang="en-US" altLang="zh-CN" dirty="0"/>
          </a:p>
          <a:p>
            <a:endParaRPr lang="en-US" altLang="zh-CN" dirty="0"/>
          </a:p>
          <a:p>
            <a:r>
              <a:rPr lang="zh-CN" altLang="en-US" b="1" dirty="0"/>
              <a:t>本质上，图灵测试就是一个</a:t>
            </a:r>
            <a:r>
              <a:rPr lang="en-US" b="1" dirty="0"/>
              <a:t>NLP</a:t>
            </a:r>
            <a:r>
              <a:rPr lang="zh-CN" altLang="en-US" b="1" dirty="0"/>
              <a:t>问题</a:t>
            </a:r>
            <a:r>
              <a:rPr lang="zh-CN" altLang="en-US" dirty="0"/>
              <a:t>，因为它依赖于机器的语言理解和生成能力。</a:t>
            </a:r>
          </a:p>
          <a:p>
            <a:endParaRPr lang="zh-CN" altLang="en-US" dirty="0"/>
          </a:p>
          <a:p>
            <a:r>
              <a:rPr lang="zh-CN" altLang="en-US" b="1" dirty="0"/>
              <a:t>测试难点在于</a:t>
            </a:r>
            <a:r>
              <a:rPr lang="zh-CN" altLang="en-US" dirty="0"/>
              <a:t>机器</a:t>
            </a:r>
            <a:r>
              <a:rPr lang="en-US" dirty="0"/>
              <a:t>A</a:t>
            </a:r>
            <a:r>
              <a:rPr lang="zh-CN" altLang="en-US" dirty="0"/>
              <a:t>需要能够完美理解</a:t>
            </a:r>
            <a:r>
              <a:rPr lang="en-US" dirty="0"/>
              <a:t>C</a:t>
            </a:r>
            <a:r>
              <a:rPr lang="zh-CN" altLang="en-US" dirty="0"/>
              <a:t>的问题，并生成高质量、类似人类的回答，使得</a:t>
            </a:r>
            <a:r>
              <a:rPr lang="en-US" dirty="0"/>
              <a:t>C</a:t>
            </a:r>
            <a:r>
              <a:rPr lang="zh-CN" altLang="en-US" dirty="0"/>
              <a:t>无法判断哪一方是机器。如果机器能够做到这一点，</a:t>
            </a:r>
            <a:r>
              <a:rPr lang="en-US" dirty="0"/>
              <a:t>C</a:t>
            </a:r>
            <a:r>
              <a:rPr lang="zh-CN" altLang="en-US" dirty="0"/>
              <a:t>就无法区分</a:t>
            </a:r>
            <a:r>
              <a:rPr lang="en-US" dirty="0"/>
              <a:t>A</a:t>
            </a:r>
            <a:r>
              <a:rPr lang="zh-CN" altLang="en-US" dirty="0"/>
              <a:t>和</a:t>
            </a:r>
            <a:r>
              <a:rPr lang="en-US" dirty="0"/>
              <a:t>B。</a:t>
            </a:r>
          </a:p>
          <a:p>
            <a:endParaRPr lang="en-US" altLang="zh-CN" dirty="0"/>
          </a:p>
          <a:p>
            <a:r>
              <a:rPr lang="zh-CN" altLang="en-US" dirty="0"/>
              <a:t>大规模语言模型的出现后，许多研究者依然在讨论图灵测试的问题，图灵测试在</a:t>
            </a:r>
            <a:r>
              <a:rPr lang="en-US" dirty="0"/>
              <a:t>AI</a:t>
            </a:r>
            <a:r>
              <a:rPr lang="zh-CN" altLang="en-US" dirty="0"/>
              <a:t>发展中起到了至关重要的作用，而自然语言处理则是实现这一智能的核心环节之一。</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测试用例</a:t>
            </a:r>
            <a:r>
              <a:rPr lang="en-US" altLang="zh-CN" b="1" dirty="0"/>
              <a:t>:</a:t>
            </a:r>
            <a:r>
              <a:rPr lang="zh-CN" altLang="en-US" b="1" dirty="0"/>
              <a:t> </a:t>
            </a:r>
            <a:r>
              <a:rPr lang="zh-CN" altLang="en-US" dirty="0"/>
              <a:t>右边展示了三个测试用例。</a:t>
            </a:r>
            <a:r>
              <a:rPr lang="en-US" altLang="zh-CN" dirty="0"/>
              <a:t>C</a:t>
            </a:r>
            <a:r>
              <a:rPr lang="zh-CN" altLang="en-US" dirty="0"/>
              <a:t>：请以</a:t>
            </a:r>
            <a:r>
              <a:rPr lang="en-US" dirty="0"/>
              <a:t>Forth Bridge为题材写一首</a:t>
            </a:r>
            <a:r>
              <a:rPr lang="en-US" altLang="zh-CN" dirty="0"/>
              <a:t>14 </a:t>
            </a:r>
            <a:r>
              <a:rPr lang="zh-CN" altLang="en-US" dirty="0"/>
              <a:t>行诗（</a:t>
            </a:r>
            <a:r>
              <a:rPr lang="en-US" b="0" i="0" dirty="0">
                <a:solidFill>
                  <a:srgbClr val="001D35"/>
                </a:solidFill>
                <a:effectLst/>
                <a:latin typeface="Google Sans"/>
              </a:rPr>
              <a:t>A sonnet is </a:t>
            </a:r>
            <a:r>
              <a:rPr lang="en-US" dirty="0"/>
              <a:t>a 14-line poem that follows a set rhyme scheme and rhythm</a:t>
            </a:r>
            <a:r>
              <a:rPr lang="en-US" b="0" i="0" dirty="0">
                <a:solidFill>
                  <a:srgbClr val="001D35"/>
                </a:solidFill>
                <a:effectLst/>
                <a:latin typeface="Google Sans"/>
              </a:rPr>
              <a:t>.</a:t>
            </a:r>
            <a:r>
              <a:rPr lang="zh-CN" altLang="en-US" b="0" i="0" dirty="0">
                <a:solidFill>
                  <a:srgbClr val="001D35"/>
                </a:solidFill>
                <a:effectLst/>
                <a:latin typeface="Google Sans"/>
              </a:rPr>
              <a: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Benjamin Bergen </a:t>
            </a:r>
            <a:r>
              <a:rPr lang="zh-CN" altLang="en-US" dirty="0"/>
              <a:t>，</a:t>
            </a:r>
            <a:r>
              <a:rPr lang="en-US" altLang="zh-CN" dirty="0"/>
              <a:t>《</a:t>
            </a:r>
            <a:r>
              <a:rPr lang="zh-CN" altLang="en-US" b="1" i="0" dirty="0">
                <a:solidFill>
                  <a:srgbClr val="494949"/>
                </a:solidFill>
                <a:effectLst/>
                <a:latin typeface="Helvetica" pitchFamily="2" charset="0"/>
              </a:rPr>
              <a:t>我们赖以生存的意义</a:t>
            </a:r>
            <a:r>
              <a:rPr lang="en-US" altLang="zh-CN" dirty="0"/>
              <a:t>》</a:t>
            </a:r>
            <a:r>
              <a:rPr lang="zh-CN" altLang="en-US" dirty="0"/>
              <a:t>，</a:t>
            </a:r>
            <a:r>
              <a:rPr lang="en-US" altLang="zh-CN" dirty="0"/>
              <a:t>Louder</a:t>
            </a:r>
            <a:r>
              <a:rPr lang="zh-CN" altLang="en-US" dirty="0"/>
              <a:t> </a:t>
            </a:r>
            <a:r>
              <a:rPr lang="en-US" altLang="zh-CN" dirty="0"/>
              <a:t>than</a:t>
            </a:r>
            <a:r>
              <a:rPr lang="zh-CN" altLang="en-US" dirty="0"/>
              <a:t> </a:t>
            </a:r>
            <a:r>
              <a:rPr lang="en-US" altLang="zh-CN" dirty="0"/>
              <a:t>words</a:t>
            </a:r>
            <a:endParaRPr 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10531648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那么为了形式化地表达这个过程，我们可以画出一个编辑距离的表格。</a:t>
            </a:r>
            <a:endParaRPr lang="en-US" altLang="zh-CN" dirty="0"/>
          </a:p>
          <a:p>
            <a:pPr marL="228600" indent="-228600">
              <a:buAutoNum type="arabicPeriod"/>
            </a:pPr>
            <a:r>
              <a:rPr lang="en-US" altLang="zh-CN" dirty="0"/>
              <a:t>X</a:t>
            </a:r>
            <a:r>
              <a:rPr lang="zh-CN" altLang="en-US" dirty="0"/>
              <a:t>轴表示从源字符串，</a:t>
            </a:r>
            <a:r>
              <a:rPr lang="en-US" altLang="zh-CN" dirty="0"/>
              <a:t>Y</a:t>
            </a:r>
            <a:r>
              <a:rPr lang="zh-CN" altLang="en-US" dirty="0"/>
              <a:t>轴表示目标字符串。</a:t>
            </a:r>
            <a:endParaRPr lang="en-US" altLang="zh-CN" dirty="0"/>
          </a:p>
          <a:p>
            <a:pPr marL="228600" indent="-228600">
              <a:buAutoNum type="arabicPeriod"/>
            </a:pPr>
            <a:endParaRPr lang="en-US" altLang="zh-CN" dirty="0"/>
          </a:p>
          <a:p>
            <a:pPr marL="228600" indent="-228600">
              <a:buAutoNum type="arabicPeriod"/>
            </a:pPr>
            <a:r>
              <a:rPr lang="zh-CN" altLang="en-US" dirty="0"/>
              <a:t>我们首先把初始化的工作做好。</a:t>
            </a:r>
            <a:endParaRPr lang="en-US" altLang="zh-CN" dirty="0"/>
          </a:p>
          <a:p>
            <a:pPr marL="228600" indent="-228600">
              <a:buAutoNum type="arabicPeriod"/>
            </a:pPr>
            <a:endParaRPr lang="en-US" altLang="zh-CN" dirty="0"/>
          </a:p>
          <a:p>
            <a:pPr marL="228600" indent="-228600">
              <a:buAutoNum type="arabicPeriod"/>
            </a:pPr>
            <a:r>
              <a:rPr lang="zh-CN" altLang="en-US" dirty="0"/>
              <a:t>井号表示起始字符。那么从一个起始字符依次往后扩展源字符串，变到对面的。</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那么我们接下来计算。</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r>
              <a:rPr lang="zh-CN" altLang="en-US" dirty="0"/>
              <a:t>我们可以形式化的对这个字符串转换的操作进行表达。</a:t>
            </a:r>
            <a:endParaRPr lang="en-US" altLang="zh-CN" dirty="0"/>
          </a:p>
          <a:p>
            <a:pPr marL="228600" indent="-228600">
              <a:buAutoNum type="arabicPeriod"/>
            </a:pPr>
            <a:endParaRPr lang="en-US" altLang="zh-CN" dirty="0"/>
          </a:p>
          <a:p>
            <a:pPr marL="228600" indent="-228600">
              <a:buAutoNum type="arabicPeriod"/>
            </a:pPr>
            <a:r>
              <a:rPr lang="zh-CN" altLang="en-US" dirty="0"/>
              <a:t>画一个矩阵，在</a:t>
            </a:r>
            <a:r>
              <a:rPr lang="en-US" altLang="zh-CN" dirty="0"/>
              <a:t>X</a:t>
            </a:r>
            <a:r>
              <a:rPr lang="zh-CN" altLang="en-US" dirty="0"/>
              <a:t>轴上的的这个字符串表示我们的目标字符串，在</a:t>
            </a:r>
            <a:r>
              <a:rPr lang="en-US" altLang="zh-CN" dirty="0"/>
              <a:t>Y</a:t>
            </a:r>
            <a:r>
              <a:rPr lang="zh-CN" altLang="en-US" dirty="0"/>
              <a:t>轴上的这个字符串表示我们的初始字符串。</a:t>
            </a:r>
            <a:endParaRPr lang="en-US" altLang="zh-CN" dirty="0"/>
          </a:p>
          <a:p>
            <a:pPr marL="228600" indent="-228600">
              <a:buAutoNum type="arabicPeriod"/>
            </a:pPr>
            <a:endParaRPr lang="en-US" altLang="zh-CN" dirty="0"/>
          </a:p>
          <a:p>
            <a:pPr marL="228600" indent="-228600">
              <a:buAutoNum type="arabicPeriod"/>
            </a:pPr>
            <a:r>
              <a:rPr lang="zh-CN" altLang="en-US" dirty="0"/>
              <a:t>那么，我们首先对这个矩阵进行一个初始化的计算。在</a:t>
            </a:r>
            <a:r>
              <a:rPr lang="en-US" altLang="zh-CN" dirty="0"/>
              <a:t>X</a:t>
            </a:r>
            <a:r>
              <a:rPr lang="zh-CN" altLang="en-US" dirty="0"/>
              <a:t>轴上，依次增大，在</a:t>
            </a:r>
            <a:r>
              <a:rPr lang="en-US" altLang="zh-CN" dirty="0"/>
              <a:t>Y</a:t>
            </a:r>
            <a:r>
              <a:rPr lang="zh-CN" altLang="en-US" dirty="0"/>
              <a:t>轴上也是依次增大。</a:t>
            </a: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pPr marL="228600" indent="-228600">
              <a:buAutoNum type="arabicPeriod"/>
            </a:pP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73440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那么通过动态规划的方法，我们可以计算出两个字符串之间的编辑距离。但是，在实际操作的过程中，如果仅仅是得到编辑距离显然是不够的。我们希望这样的转换是怎么发生。我们从图上得到的数字是很直观的。但在机器里头，我们只是存了这样的一个矩阵。我们并不知道这个数字是从哪个数字转化过来的。</a:t>
            </a:r>
            <a:endParaRPr lang="en-US" altLang="zh-CN" dirty="0"/>
          </a:p>
          <a:p>
            <a:pPr marL="228600" indent="-228600">
              <a:buAutoNum type="arabicPeriod"/>
            </a:pPr>
            <a:r>
              <a:rPr lang="zh-CN" altLang="en-US" dirty="0"/>
              <a:t>所以，在进行编辑距离计算的时候，我们就需要把它的前一步的操作同样记录下来。这样的话，就可以完成整个操作了。</a:t>
            </a:r>
            <a:endParaRPr lang="en-US" altLang="zh-CN" dirty="0"/>
          </a:p>
          <a:p>
            <a:pPr marL="228600" indent="-228600">
              <a:buAutoNum type="arabicPeriod"/>
            </a:pPr>
            <a:r>
              <a:rPr lang="zh-CN" altLang="en-US" dirty="0"/>
              <a:t>这样的对整个操作过程进行计算，然后，从最后一步一步一步往前推，回到最初是状态的过程就叫做回溯。</a:t>
            </a:r>
            <a:endParaRPr lang="en-US" altLang="zh-CN" dirty="0"/>
          </a:p>
          <a:p>
            <a:pPr marL="228600" indent="-228600">
              <a:buAutoNum type="arabicPeriod"/>
            </a:pPr>
            <a:endParaRPr lang="en-US" altLang="zh-CN" dirty="0"/>
          </a:p>
          <a:p>
            <a:pPr marL="228600" indent="-228600">
              <a:buAutoNum type="arabicPeriod"/>
            </a:pPr>
            <a:r>
              <a:rPr lang="zh-CN" altLang="en-US" dirty="0"/>
              <a:t>所以，一般情况下，我们往往会对整个操作的执行过程进行记录。也就是所谓的回溯。</a:t>
            </a:r>
            <a:endParaRPr lang="en-US" altLang="zh-CN" dirty="0"/>
          </a:p>
          <a:p>
            <a:pPr marL="228600" indent="-228600">
              <a:buAutoNum type="arabicPeriod"/>
            </a:pPr>
            <a:endParaRPr lang="en-US" altLang="zh-CN" dirty="0"/>
          </a:p>
          <a:p>
            <a:pPr marL="228600" indent="-228600">
              <a:buAutoNum type="arabicPeriod"/>
            </a:pPr>
            <a:r>
              <a:rPr lang="zh-CN" altLang="en-US" dirty="0"/>
              <a:t>每一次，我们进入一个矩阵的单元，我们需要记住是通过哪个矩阵单元，让我们达到了当前的这个位置。</a:t>
            </a:r>
            <a:endParaRPr lang="en-US" altLang="zh-CN" dirty="0"/>
          </a:p>
          <a:p>
            <a:pPr marL="228600" indent="-228600">
              <a:buAutoNum type="arabicPeriod"/>
            </a:pPr>
            <a:endParaRPr lang="en-US" altLang="zh-CN" dirty="0"/>
          </a:p>
          <a:p>
            <a:pPr marL="228600" indent="-228600">
              <a:buAutoNum type="arabicPeriod"/>
            </a:pPr>
            <a:r>
              <a:rPr lang="zh-CN" altLang="en-US" dirty="0"/>
              <a:t>每次到一个矩阵单元的时候，我们都是通过对三个操作的选择来进行的。</a:t>
            </a:r>
            <a:endParaRPr lang="en-US" altLang="zh-CN" dirty="0"/>
          </a:p>
          <a:p>
            <a:pPr marL="228600" indent="-228600">
              <a:buAutoNum type="arabicPeriod"/>
            </a:pPr>
            <a:endParaRPr lang="en-US" altLang="zh-CN" dirty="0"/>
          </a:p>
          <a:p>
            <a:pPr marL="228600" indent="-228600">
              <a:buAutoNum type="arabicPeriod"/>
            </a:pPr>
            <a:r>
              <a:rPr lang="zh-CN" altLang="en-US" dirty="0"/>
              <a:t>那么具体我们做了什么样的选择呢？如果我们对这样的选择进行记录，我们就可以完成整个字符串的转换。</a:t>
            </a:r>
            <a:endParaRPr lang="en-US" altLang="zh-CN" dirty="0"/>
          </a:p>
          <a:p>
            <a:pPr marL="228600" indent="-228600">
              <a:buAutoNum type="arabicPeriod"/>
            </a:pPr>
            <a:endParaRPr lang="en-US" altLang="zh-CN" dirty="0"/>
          </a:p>
          <a:p>
            <a:pPr marL="228600" indent="-228600">
              <a:buAutoNum type="arabicPeriod"/>
            </a:pPr>
            <a:r>
              <a:rPr lang="zh-CN" altLang="en-US" dirty="0"/>
              <a:t>这样就可以完成整个对齐的操作了。</a:t>
            </a:r>
            <a:endParaRPr lang="en-US" altLang="zh-CN" dirty="0"/>
          </a:p>
          <a:p>
            <a:pPr marL="228600" indent="-228600">
              <a:buAutoNum type="arabicPeriod"/>
            </a:pPr>
            <a:endParaRPr lang="en-US" altLang="zh-CN" dirty="0"/>
          </a:p>
          <a:p>
            <a:pPr marL="228600" indent="-228600">
              <a:buAutoNum type="arabicPeriod"/>
            </a:pPr>
            <a:r>
              <a:rPr lang="en-US" altLang="zh-CN" dirty="0"/>
              <a:t> </a:t>
            </a:r>
            <a:r>
              <a:rPr lang="zh-CN" altLang="en-US" dirty="0"/>
              <a:t>那么，我们还是看这个操作。</a:t>
            </a:r>
            <a:endParaRPr lang="en-US" altLang="zh-CN" dirty="0"/>
          </a:p>
          <a:p>
            <a:pPr marL="228600" indent="-228600">
              <a:buAutoNum type="arabicPeriod"/>
            </a:pPr>
            <a:endParaRPr lang="en-US" altLang="zh-CN" dirty="0"/>
          </a:p>
          <a:p>
            <a:pPr marL="228600" indent="-228600">
              <a:buAutoNum type="arabicPeriod"/>
            </a:pPr>
            <a:r>
              <a:rPr lang="zh-CN" altLang="en-US" dirty="0"/>
              <a:t>我们是怎么得到的这个</a:t>
            </a:r>
            <a:r>
              <a:rPr lang="en-US" altLang="zh-CN" dirty="0"/>
              <a:t>2</a:t>
            </a:r>
          </a:p>
          <a:p>
            <a:pPr marL="228600" indent="-228600">
              <a:buAutoNum type="arabicPeriod"/>
            </a:pPr>
            <a:r>
              <a:rPr lang="zh-CN" altLang="en-US" dirty="0"/>
              <a:t>。我们实际上是选择了，</a:t>
            </a:r>
            <a:endParaRPr lang="en-US" altLang="zh-CN" dirty="0"/>
          </a:p>
          <a:p>
            <a:pPr marL="228600" indent="-228600">
              <a:buAutoNum type="arabicPeriod"/>
            </a:pPr>
            <a:endParaRPr lang="en-US" altLang="zh-CN" dirty="0"/>
          </a:p>
          <a:p>
            <a:pPr marL="228600" indent="-228600">
              <a:buAutoNum type="arabicPeriod"/>
            </a:pPr>
            <a:r>
              <a:rPr lang="zh-CN" altLang="en-US" dirty="0"/>
              <a:t>其实三个都可以。 我们可以从</a:t>
            </a:r>
            <a:r>
              <a:rPr lang="en-US" altLang="zh-CN" dirty="0"/>
              <a:t>I,0</a:t>
            </a:r>
            <a:r>
              <a:rPr lang="zh-CN" altLang="en-US" dirty="0"/>
              <a:t>进行转化。</a:t>
            </a:r>
            <a:endParaRPr lang="en-US" altLang="zh-CN" dirty="0"/>
          </a:p>
          <a:p>
            <a:pPr marL="228600" indent="-228600">
              <a:buAutoNum type="arabicPeriod"/>
            </a:pPr>
            <a:endParaRPr lang="en-US" altLang="zh-CN" dirty="0"/>
          </a:p>
          <a:p>
            <a:pPr marL="228600" indent="-228600">
              <a:buAutoNum type="arabicPeriod"/>
            </a:pPr>
            <a:r>
              <a:rPr lang="zh-CN" altLang="en-US" dirty="0"/>
              <a:t>那么我们可以一路往上走。</a:t>
            </a:r>
            <a:endParaRPr lang="en-US" altLang="zh-CN" dirty="0"/>
          </a:p>
          <a:p>
            <a:pPr marL="228600" indent="-228600">
              <a:buAutoNum type="arabicPeriod"/>
            </a:pPr>
            <a:endParaRPr lang="en-US" altLang="zh-CN" dirty="0"/>
          </a:p>
          <a:p>
            <a:pPr marL="228600" indent="-228600">
              <a:buAutoNum type="arabicPeriod"/>
            </a:pPr>
            <a:r>
              <a:rPr lang="zh-CN" altLang="en-US" dirty="0"/>
              <a:t>到</a:t>
            </a:r>
            <a:r>
              <a:rPr lang="en-US" altLang="zh-CN" dirty="0"/>
              <a:t>3</a:t>
            </a:r>
            <a:r>
              <a:rPr lang="zh-CN" altLang="en-US" dirty="0"/>
              <a:t>的时候，我们有一些不同的东西了。</a:t>
            </a:r>
            <a:endParaRPr lang="en-US" altLang="zh-CN" dirty="0"/>
          </a:p>
          <a:p>
            <a:pPr marL="228600" indent="-228600">
              <a:buAutoNum type="arabicPeriod"/>
            </a:pPr>
            <a:endParaRPr lang="en-US" altLang="zh-CN" dirty="0"/>
          </a:p>
          <a:p>
            <a:pPr marL="228600" indent="-228600">
              <a:buAutoNum type="arabicPeriod"/>
            </a:pPr>
            <a:r>
              <a:rPr lang="zh-CN" altLang="en-US" dirty="0"/>
              <a:t>我们只要在两个字符串后面就可以了。</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859841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082435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85</a:t>
            </a:fld>
            <a:endParaRPr lang="zh-CN" altLang="en-US"/>
          </a:p>
        </p:txBody>
      </p:sp>
    </p:spTree>
    <p:extLst>
      <p:ext uri="{BB962C8B-B14F-4D97-AF65-F5344CB8AC3E}">
        <p14:creationId xmlns:p14="http://schemas.microsoft.com/office/powerpoint/2010/main" val="2119636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86</a:t>
            </a:fld>
            <a:endParaRPr lang="zh-CN" altLang="en-US"/>
          </a:p>
        </p:txBody>
      </p:sp>
    </p:spTree>
    <p:extLst>
      <p:ext uri="{BB962C8B-B14F-4D97-AF65-F5344CB8AC3E}">
        <p14:creationId xmlns:p14="http://schemas.microsoft.com/office/powerpoint/2010/main" val="31574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zh-CN" altLang="en-US" sz="1800" b="0" i="0" u="none" strike="noStrike" dirty="0">
                <a:solidFill>
                  <a:srgbClr val="000000"/>
                </a:solidFill>
                <a:effectLst/>
                <a:latin typeface="Arial" panose="020B0604020202020204" pitchFamily="34" charset="0"/>
              </a:rPr>
              <a:t>让我们把时间线拉长，回顾一下</a:t>
            </a:r>
            <a:r>
              <a:rPr lang="zh-CN" altLang="en-US" sz="1800" b="0" i="0" dirty="0">
                <a:solidFill>
                  <a:srgbClr val="202122"/>
                </a:solidFill>
                <a:effectLst/>
                <a:latin typeface="Arial" panose="020B0604020202020204" pitchFamily="34" charset="0"/>
              </a:rPr>
              <a:t>第一代</a:t>
            </a:r>
            <a:r>
              <a:rPr lang="en-US" altLang="zh-CN" sz="1800" b="0" i="0" dirty="0">
                <a:solidFill>
                  <a:srgbClr val="202122"/>
                </a:solidFill>
                <a:effectLst/>
                <a:latin typeface="Arial" panose="020B0604020202020204" pitchFamily="34" charset="0"/>
              </a:rPr>
              <a:t> NLP </a:t>
            </a:r>
            <a:r>
              <a:rPr lang="zh-CN" altLang="en-US" sz="1800" b="0" i="0" dirty="0">
                <a:solidFill>
                  <a:srgbClr val="202122"/>
                </a:solidFill>
                <a:effectLst/>
                <a:latin typeface="Arial" panose="020B0604020202020204" pitchFamily="34" charset="0"/>
              </a:rPr>
              <a:t>技术发展</a:t>
            </a:r>
            <a:r>
              <a:rPr lang="zh-CN" altLang="en-US" sz="1800" b="0" i="0" u="none" strike="noStrike" dirty="0">
                <a:solidFill>
                  <a:srgbClr val="000000"/>
                </a:solidFill>
                <a:effectLst/>
                <a:latin typeface="Arial" panose="020B0604020202020204" pitchFamily="34" charset="0"/>
              </a:rPr>
              <a:t>的脉络和几个重要事件。</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1954</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IBM</a:t>
            </a:r>
            <a:r>
              <a:rPr lang="zh-CN" altLang="en-US" sz="1800" b="0" i="0" u="none" strike="noStrike" dirty="0">
                <a:solidFill>
                  <a:srgbClr val="000000"/>
                </a:solidFill>
                <a:effectLst/>
                <a:latin typeface="Arial" panose="020B0604020202020204" pitchFamily="34" charset="0"/>
              </a:rPr>
              <a:t>与乔治城大学合作开发了一个翻译演示系统，标志着机器翻译领域的早期探索。</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1956</a:t>
            </a:r>
            <a:r>
              <a:rPr lang="zh-CN" altLang="en-US" sz="1800" b="0" i="0" u="none" strike="noStrike" dirty="0">
                <a:solidFill>
                  <a:srgbClr val="000000"/>
                </a:solidFill>
                <a:effectLst/>
                <a:latin typeface="Arial" panose="020B0604020202020204" pitchFamily="34" charset="0"/>
              </a:rPr>
              <a:t>年，达特茅斯学院召开了一次会议，</a:t>
            </a:r>
            <a:r>
              <a:rPr lang="en-US"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人工智能）这一术语正式诞生。</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年，诺姆</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乔姆斯基提出了语言学的革命性观点：</a:t>
            </a:r>
            <a:r>
              <a:rPr lang="en-US" altLang="zh-CN" sz="1800" b="0" i="0" u="none" strike="noStrike" dirty="0">
                <a:solidFill>
                  <a:srgbClr val="000000"/>
                </a:solidFill>
                <a:effectLst/>
                <a:latin typeface="Arial" panose="020B0604020202020204" pitchFamily="34" charset="0"/>
              </a:rPr>
              <a:t>《</a:t>
            </a:r>
            <a:r>
              <a:rPr lang="en-US" sz="2800" b="0" i="0" dirty="0">
                <a:solidFill>
                  <a:srgbClr val="042100"/>
                </a:solidFill>
                <a:effectLst/>
                <a:latin typeface="Google Sans"/>
              </a:rPr>
              <a:t>Syntactic Structures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即</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句法结构</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pPr rtl="0">
              <a:spcBef>
                <a:spcPts val="0"/>
              </a:spcBef>
              <a:spcAft>
                <a:spcPts val="0"/>
              </a:spcAft>
            </a:pPr>
            <a:endParaRPr lang="zh-CN" altLang="en-US" b="0" dirty="0">
              <a:effectLst/>
            </a:endParaRPr>
          </a:p>
          <a:p>
            <a:pPr rtl="0">
              <a:spcBef>
                <a:spcPts val="0"/>
              </a:spcBef>
              <a:spcAft>
                <a:spcPts val="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年至</a:t>
            </a:r>
            <a:r>
              <a:rPr lang="en-US" altLang="zh-CN" sz="1800" b="0" i="0" u="none" strike="noStrike" dirty="0">
                <a:solidFill>
                  <a:srgbClr val="000000"/>
                </a:solidFill>
                <a:effectLst/>
                <a:latin typeface="Arial" panose="020B0604020202020204" pitchFamily="34" charset="0"/>
              </a:rPr>
              <a:t>1970</a:t>
            </a:r>
            <a:r>
              <a:rPr lang="zh-CN" altLang="en-US" sz="1800" b="0" i="0" u="none" strike="noStrike" dirty="0">
                <a:solidFill>
                  <a:srgbClr val="000000"/>
                </a:solidFill>
                <a:effectLst/>
                <a:latin typeface="Arial" panose="020B0604020202020204" pitchFamily="34" charset="0"/>
              </a:rPr>
              <a:t>年期间，</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领域的研究人员分成了两个派别：</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 </a:t>
            </a:r>
            <a:r>
              <a:rPr lang="zh-CN" altLang="en-US" sz="1800" b="0" i="0" u="none" strike="noStrike" dirty="0">
                <a:solidFill>
                  <a:srgbClr val="000000"/>
                </a:solidFill>
                <a:effectLst/>
                <a:latin typeface="Arial" panose="020B0604020202020204" pitchFamily="34" charset="0"/>
              </a:rPr>
              <a:t>符号派（基于规则）：这一派专注于形式语言和生成语法，成员大多是语言学家和计算机科学家，他们认为这是</a:t>
            </a:r>
            <a:r>
              <a:rPr lang="en-US" altLang="zh-CN"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研究的起点。</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2. </a:t>
            </a:r>
            <a:r>
              <a:rPr lang="zh-CN" altLang="en-US" sz="1800" b="0" i="0" u="none" strike="noStrike" dirty="0">
                <a:solidFill>
                  <a:srgbClr val="000000"/>
                </a:solidFill>
                <a:effectLst/>
                <a:latin typeface="Arial" panose="020B0604020202020204" pitchFamily="34" charset="0"/>
              </a:rPr>
              <a:t>随机派（统计派）：这一派对</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中的统计和概率方法更感兴趣，致力于解决光学字符识别（</a:t>
            </a:r>
            <a:r>
              <a:rPr lang="en-US" sz="1800" b="0" i="0" u="none" strike="noStrike" dirty="0">
                <a:solidFill>
                  <a:srgbClr val="000000"/>
                </a:solidFill>
                <a:effectLst/>
                <a:latin typeface="Arial" panose="020B0604020202020204" pitchFamily="34" charset="0"/>
              </a:rPr>
              <a:t>OCR）</a:t>
            </a:r>
            <a:r>
              <a:rPr lang="zh-CN" altLang="en-US" sz="1800" b="0" i="0" u="none" strike="noStrike" dirty="0">
                <a:solidFill>
                  <a:srgbClr val="000000"/>
                </a:solidFill>
                <a:effectLst/>
                <a:latin typeface="Arial" panose="020B0604020202020204" pitchFamily="34" charset="0"/>
              </a:rPr>
              <a:t>和文本模式识别等问题。</a:t>
            </a:r>
            <a:endParaRPr lang="zh-CN" altLang="en-US" b="0" dirty="0">
              <a:effectLst/>
            </a:endParaRPr>
          </a:p>
          <a:p>
            <a:br>
              <a:rPr lang="zh-CN" altLang="en-US" dirty="0"/>
            </a:br>
            <a:r>
              <a:rPr lang="zh-CN" altLang="en-US" dirty="0"/>
              <a:t>第二代</a:t>
            </a:r>
            <a:r>
              <a:rPr lang="en-US" altLang="zh-CN" dirty="0"/>
              <a:t> NLP </a:t>
            </a:r>
            <a:r>
              <a:rPr lang="zh-CN" altLang="en-US" dirty="0"/>
              <a:t>技术（</a:t>
            </a:r>
            <a:r>
              <a:rPr lang="en-US" altLang="zh-CN" dirty="0"/>
              <a:t>1970</a:t>
            </a:r>
            <a:r>
              <a:rPr lang="zh-CN" altLang="en-US" dirty="0"/>
              <a:t> </a:t>
            </a:r>
            <a:r>
              <a:rPr lang="en-US" altLang="zh-CN" dirty="0"/>
              <a:t>-</a:t>
            </a:r>
            <a:r>
              <a:rPr lang="zh-CN" altLang="en-US" dirty="0"/>
              <a:t> </a:t>
            </a:r>
            <a:r>
              <a:rPr lang="en-US" altLang="zh-CN" dirty="0"/>
              <a:t>1992</a:t>
            </a:r>
            <a:r>
              <a:rPr lang="zh-CN" altLang="en-US" dirty="0"/>
              <a:t>），</a:t>
            </a:r>
            <a:r>
              <a:rPr lang="en-US" altLang="zh-CN" dirty="0"/>
              <a:t>HMM</a:t>
            </a:r>
            <a:r>
              <a:rPr lang="zh-CN" altLang="en-US" dirty="0"/>
              <a:t>，基于规则的，人工构建的规则用于模型。</a:t>
            </a:r>
            <a:endParaRPr lang="en-US" altLang="zh-CN" dirty="0"/>
          </a:p>
          <a:p>
            <a:endParaRPr lang="en-US" altLang="zh-CN" dirty="0"/>
          </a:p>
          <a:p>
            <a:r>
              <a:rPr lang="zh-CN" altLang="en-US" dirty="0"/>
              <a:t>第三代</a:t>
            </a:r>
            <a:r>
              <a:rPr lang="en-US" altLang="zh-CN" dirty="0"/>
              <a:t> NLP </a:t>
            </a:r>
            <a:r>
              <a:rPr lang="zh-CN" altLang="en-US" dirty="0"/>
              <a:t>技术（</a:t>
            </a:r>
            <a:r>
              <a:rPr lang="en-US" altLang="zh-CN" dirty="0"/>
              <a:t>1993</a:t>
            </a:r>
            <a:r>
              <a:rPr lang="zh-CN" altLang="en-US" dirty="0"/>
              <a:t> </a:t>
            </a:r>
            <a:r>
              <a:rPr lang="en-US" altLang="zh-CN" dirty="0"/>
              <a:t>-</a:t>
            </a:r>
            <a:r>
              <a:rPr lang="zh-CN" altLang="en-US" dirty="0"/>
              <a:t> </a:t>
            </a:r>
            <a:r>
              <a:rPr lang="en-US" altLang="zh-CN" dirty="0"/>
              <a:t>2017</a:t>
            </a:r>
            <a:r>
              <a:rPr lang="zh-CN" altLang="en-US" dirty="0"/>
              <a:t>），</a:t>
            </a:r>
            <a:r>
              <a:rPr lang="en-US" altLang="zh-CN" dirty="0"/>
              <a:t>empirical</a:t>
            </a:r>
            <a:r>
              <a:rPr lang="zh-CN" altLang="en-US" dirty="0"/>
              <a:t> </a:t>
            </a:r>
            <a:r>
              <a:rPr lang="en-US" altLang="zh-CN" dirty="0"/>
              <a:t>ML</a:t>
            </a:r>
            <a:r>
              <a:rPr lang="zh-CN" altLang="en-US" dirty="0"/>
              <a:t>，</a:t>
            </a:r>
            <a:r>
              <a:rPr lang="en-US" altLang="zh-CN" dirty="0"/>
              <a:t>algorithms</a:t>
            </a:r>
            <a:r>
              <a:rPr lang="zh-CN" altLang="en-US" dirty="0"/>
              <a:t>，</a:t>
            </a:r>
            <a:r>
              <a:rPr lang="en-US" altLang="zh-CN" dirty="0"/>
              <a:t>SVM</a:t>
            </a:r>
            <a:r>
              <a:rPr lang="zh-CN" altLang="en-US" dirty="0"/>
              <a:t>，</a:t>
            </a:r>
            <a:r>
              <a:rPr lang="en-US" altLang="zh-CN" dirty="0"/>
              <a:t>LSTM</a:t>
            </a:r>
            <a:r>
              <a:rPr lang="zh-CN" altLang="en-US" dirty="0"/>
              <a:t>，</a:t>
            </a:r>
            <a:r>
              <a:rPr lang="en-US" altLang="zh-CN" dirty="0"/>
              <a:t>word2vec</a:t>
            </a:r>
          </a:p>
          <a:p>
            <a:endParaRPr lang="en-US" altLang="zh-CN" dirty="0"/>
          </a:p>
          <a:p>
            <a:r>
              <a:rPr lang="en-US" altLang="zh-CN" dirty="0"/>
              <a:t> </a:t>
            </a:r>
            <a:r>
              <a:rPr lang="zh-CN" altLang="en-US" dirty="0"/>
              <a:t>第四代</a:t>
            </a:r>
            <a:r>
              <a:rPr lang="en-US" altLang="zh-CN" dirty="0"/>
              <a:t> NLP </a:t>
            </a:r>
            <a:r>
              <a:rPr lang="zh-CN" altLang="en-US" dirty="0"/>
              <a:t>技术（</a:t>
            </a:r>
            <a:r>
              <a:rPr lang="en-US" altLang="zh-CN" dirty="0"/>
              <a:t>2018</a:t>
            </a:r>
            <a:r>
              <a:rPr lang="zh-CN" altLang="en-US" dirty="0"/>
              <a:t> </a:t>
            </a:r>
            <a:r>
              <a:rPr lang="en-US" altLang="zh-CN" dirty="0"/>
              <a:t>-</a:t>
            </a:r>
            <a:r>
              <a:rPr lang="zh-CN" altLang="en-US" dirty="0"/>
              <a:t> </a:t>
            </a:r>
            <a:r>
              <a:rPr lang="en-US" altLang="zh-CN" dirty="0"/>
              <a:t>now</a:t>
            </a:r>
            <a:r>
              <a:rPr lang="zh-CN" altLang="en-US" dirty="0"/>
              <a:t>），</a:t>
            </a:r>
            <a:r>
              <a:rPr lang="en-US" altLang="zh-CN" dirty="0"/>
              <a:t>Transformer</a:t>
            </a:r>
            <a:r>
              <a:rPr lang="zh-CN" altLang="en-US" dirty="0"/>
              <a:t> </a:t>
            </a:r>
            <a:r>
              <a:rPr lang="en-US" altLang="zh-CN" dirty="0"/>
              <a:t>models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1492945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第三代</a:t>
            </a:r>
            <a:r>
              <a:rPr lang="en-US" altLang="zh-CN" dirty="0"/>
              <a:t> NLP </a:t>
            </a:r>
            <a:r>
              <a:rPr lang="zh-CN" altLang="en-US" dirty="0"/>
              <a:t>技术。</a:t>
            </a:r>
            <a:endParaRPr lang="en-US" altLang="zh-CN" dirty="0"/>
          </a:p>
          <a:p>
            <a:endParaRPr lang="en-US" altLang="zh-CN" dirty="0"/>
          </a:p>
          <a:p>
            <a:r>
              <a:rPr lang="en-US" altLang="zh-CN" dirty="0"/>
              <a:t>2017</a:t>
            </a:r>
            <a:r>
              <a:rPr lang="zh-CN" altLang="en-US" dirty="0"/>
              <a:t>年中旬，</a:t>
            </a:r>
            <a:r>
              <a:rPr lang="en-US" dirty="0"/>
              <a:t>Google</a:t>
            </a:r>
            <a:r>
              <a:rPr lang="zh-CN" altLang="en-US" dirty="0"/>
              <a:t>公司发布了一篇标志性论文</a:t>
            </a:r>
            <a:r>
              <a:rPr lang="en-US" altLang="zh-CN" dirty="0"/>
              <a:t>《</a:t>
            </a:r>
            <a:r>
              <a:rPr lang="en-US" dirty="0"/>
              <a:t>Attention is All You Need》，</a:t>
            </a:r>
            <a:r>
              <a:rPr lang="zh-CN" altLang="en-US" dirty="0"/>
              <a:t>这篇论文成为了</a:t>
            </a:r>
            <a:r>
              <a:rPr lang="en-US" dirty="0"/>
              <a:t>NLP</a:t>
            </a:r>
            <a:r>
              <a:rPr lang="zh-CN" altLang="en-US" dirty="0"/>
              <a:t>发展的分水岭。论文中提出的</a:t>
            </a:r>
            <a:r>
              <a:rPr lang="en-US" dirty="0"/>
              <a:t>Transformer</a:t>
            </a:r>
            <a:r>
              <a:rPr lang="zh-CN" altLang="en-US" dirty="0"/>
              <a:t>模型一经问世，迅速改变了</a:t>
            </a:r>
            <a:r>
              <a:rPr lang="en-US" dirty="0"/>
              <a:t>NLP</a:t>
            </a:r>
            <a:r>
              <a:rPr lang="zh-CN" altLang="en-US" dirty="0"/>
              <a:t>领域的格局，开启了基于注意力机制的时代，成为主流方法。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809702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openai.com/sor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hat.openai.com/" TargetMode="External"/><Relationship Id="rId5" Type="http://schemas.openxmlformats.org/officeDocument/2006/relationships/hyperlink" Target="https://ai.v-gar.de/ml/transformer/timeline/" TargetMode="External"/><Relationship Id="rId4" Type="http://schemas.openxmlformats.org/officeDocument/2006/relationships/hyperlink" Target="https://time.graphics/line/815425"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2303.1822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2303.1271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hyperlink" Target="https://arxiv.org/pdf/2412.19437v1" TargetMode="External"/><Relationship Id="rId3" Type="http://schemas.openxmlformats.org/officeDocument/2006/relationships/image" Target="../media/image25.jpeg"/><Relationship Id="rId7" Type="http://schemas.openxmlformats.org/officeDocument/2006/relationships/image" Target="../media/image29.png"/><Relationship Id="rId12" Type="http://schemas.openxmlformats.org/officeDocument/2006/relationships/image" Target="../media/image34.jpeg"/><Relationship Id="rId17"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hyperlink" Target="https://arxiv.org/pdf/2507.06261" TargetMode="Externa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jpeg"/><Relationship Id="rId15" Type="http://schemas.openxmlformats.org/officeDocument/2006/relationships/hyperlink" Target="https://arxiv.org/pdf/2407.21783" TargetMode="External"/><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eg"/><Relationship Id="rId14" Type="http://schemas.openxmlformats.org/officeDocument/2006/relationships/hyperlink" Target="https://arxiv.org/abs/2505.0938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baojian.githu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8.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9.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hyperlink" Target="https://arxiv.org/abs/2307.10652" TargetMode="External"/><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5.jpeg"/></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s://aclanthology.org/" TargetMode="External"/><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jpeg"/><Relationship Id="rId7" Type="http://schemas.openxmlformats.org/officeDocument/2006/relationships/hyperlink" Target="https://www.zhihu.com/question/24366306/answer/123787923"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www.zhihu.com/question/2436630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24210980091@m.fudan.edu.c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xxgk.fudan.edu.cn/bd/61/c5163a48481/page.htm" TargetMode="External"/><Relationship Id="rId5" Type="http://schemas.openxmlformats.org/officeDocument/2006/relationships/hyperlink" Target="https://elearning.fudan.edu.cn/" TargetMode="External"/><Relationship Id="rId4" Type="http://schemas.openxmlformats.org/officeDocument/2006/relationships/hyperlink" Target="mailto:25210980109@m.fudan.edu.cn"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intro-nlp.github.io/"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eb.stanford.edu/class/cs124/" TargetMode="External"/><Relationship Id="rId3" Type="http://schemas.openxmlformats.org/officeDocument/2006/relationships/hyperlink" Target="https://web.stanford.edu/class/cs224n/" TargetMode="External"/><Relationship Id="rId7" Type="http://schemas.openxmlformats.org/officeDocument/2006/relationships/hyperlink" Target="https://www.youtube.com/watch?v=VMj-3S1tku0&amp;list=PLAqhIrjkxbuWI23v9cThsA9GvCAUhRvKZ"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princeton-nlp.github.io/cos484/" TargetMode="External"/><Relationship Id="rId5" Type="http://schemas.openxmlformats.org/officeDocument/2006/relationships/hyperlink" Target="https://www.youtube.com/watch?v=dir7e3uozQU&amp;list=PLWnsVgP6CzafDszSy-njjdqnliv5qT0EW" TargetMode="External"/><Relationship Id="rId4" Type="http://schemas.openxmlformats.org/officeDocument/2006/relationships/hyperlink" Target="https://phontron.com/class/anlp2024/"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hyperlink" Target="https://www.python.org/downloads/" TargetMode="External"/><Relationship Id="rId7" Type="http://schemas.openxmlformats.org/officeDocument/2006/relationships/hyperlink" Target="https://www.anaconda.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11" Type="http://schemas.openxmlformats.org/officeDocument/2006/relationships/image" Target="../media/image77.png"/><Relationship Id="rId5" Type="http://schemas.openxmlformats.org/officeDocument/2006/relationships/hyperlink" Target="https://jupyter.org/" TargetMode="External"/><Relationship Id="rId10" Type="http://schemas.openxmlformats.org/officeDocument/2006/relationships/image" Target="../media/image76.png"/><Relationship Id="rId4" Type="http://schemas.openxmlformats.org/officeDocument/2006/relationships/hyperlink" Target="https://www.jetbrains.com/pycharm/" TargetMode="External"/><Relationship Id="rId9" Type="http://schemas.openxmlformats.org/officeDocument/2006/relationships/image" Target="../media/image75.jpe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cursor.com/home"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hyperlink" Target="https://docs.anaconda.com/anaconda/install/index.html"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www.nltk.org/data.html" TargetMode="External"/><Relationship Id="rId4" Type="http://schemas.openxmlformats.org/officeDocument/2006/relationships/hyperlink" Target="https://jupyter.org/instal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jpe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4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nltk.org/book/ch03.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huggingface.co/docs/transformers/tokenizer_summary"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platform.openai.com/tokenizer"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clanthology.org/P16-1162.pdf"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static.googleusercontent.com/media/research.google.com/en/pubs/archive/37842.pdf" TargetMode="External"/><Relationship Id="rId4" Type="http://schemas.openxmlformats.org/officeDocument/2006/relationships/hyperlink" Target="https://aclanthology.org/P18-1007.pd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deepseek.com/" TargetMode="External"/><Relationship Id="rId7" Type="http://schemas.openxmlformats.org/officeDocument/2006/relationships/hyperlink" Target="https://www.together.ai/"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gemini.google.com/app" TargetMode="External"/><Relationship Id="rId5" Type="http://schemas.openxmlformats.org/officeDocument/2006/relationships/hyperlink" Target="https://chat.qwen.ai/" TargetMode="External"/><Relationship Id="rId4" Type="http://schemas.openxmlformats.org/officeDocument/2006/relationships/hyperlink" Target="https://www.kimi.co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clanthology.org/2023.findings-acl.38.pdf"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github.com/openai/tiktoken" TargetMode="External"/><Relationship Id="rId4" Type="http://schemas.openxmlformats.org/officeDocument/2006/relationships/hyperlink" Target="https://tiktokenizer.vercel.app/"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60.png"/></Relationships>
</file>

<file path=ppt/slides/_rels/slide7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7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73.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80.png"/></Relationships>
</file>

<file path=ppt/slides/_rels/slide7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600.png"/></Relationships>
</file>

<file path=ppt/slides/_rels/slide7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62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2.xml"/><Relationship Id="rId4" Type="http://schemas.openxmlformats.org/officeDocument/2006/relationships/image" Target="../media/image650.png"/></Relationships>
</file>

<file path=ppt/slides/_rels/slide79.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arxiv.org/abs/2503.23674" TargetMode="External"/><Relationship Id="rId4" Type="http://schemas.openxmlformats.org/officeDocument/2006/relationships/hyperlink" Target="https://arxiv.org/pdf/2310.20216v2"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81.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8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72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83.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84.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18.png"/><Relationship Id="rId4" Type="http://schemas.openxmlformats.org/officeDocument/2006/relationships/image" Target="../media/image760.png"/></Relationships>
</file>

<file path=ppt/slides/_rels/slide85.xml.rels><?xml version="1.0" encoding="UTF-8" standalone="yes"?>
<Relationships xmlns="http://schemas.openxmlformats.org/package/2006/relationships"><Relationship Id="rId3" Type="http://schemas.openxmlformats.org/officeDocument/2006/relationships/hyperlink" Target="https://www.yanlutong.com/gonglue/30511.html"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www.nltk.org/book/ch02.html" TargetMode="External"/><Relationship Id="rId5" Type="http://schemas.openxmlformats.org/officeDocument/2006/relationships/hyperlink" Target="https://www.nltk.org/book/ch01.html" TargetMode="External"/><Relationship Id="rId4" Type="http://schemas.openxmlformats.org/officeDocument/2006/relationships/hyperlink" Target="https://www.youtube.com/watch?v=xvqsFTUsOmc&amp;t=1607s"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intro-nlp.github.io/"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s://ai.v-gar.de/ml/transformer/timeline/" TargetMode="External"/><Relationship Id="rId5" Type="http://schemas.openxmlformats.org/officeDocument/2006/relationships/hyperlink" Target="https://cs.stanford.edu/people/eroberts/courses/soco/projects/2004-05/nlp/overview_history.html" TargetMode="External"/><Relationship Id="rId4" Type="http://schemas.openxmlformats.org/officeDocument/2006/relationships/hyperlink" Target="https://learn.microsoft.com/en-us/azure/architecture/data-guide/technology-choices/natural-language-processi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image" Target="../media/image9.emf"/><Relationship Id="rId7" Type="http://schemas.openxmlformats.org/officeDocument/2006/relationships/image" Target="../media/image13.jpeg"/><Relationship Id="rId12"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jpeg"/><Relationship Id="rId5" Type="http://schemas.openxmlformats.org/officeDocument/2006/relationships/image" Target="../media/image11.png"/><Relationship Id="rId15" Type="http://schemas.openxmlformats.org/officeDocument/2006/relationships/image" Target="../media/image20.jpeg"/><Relationship Id="rId10" Type="http://schemas.openxmlformats.org/officeDocument/2006/relationships/hyperlink" Target="https://arxiv.org/abs/1706.03762" TargetMode="External"/><Relationship Id="rId4" Type="http://schemas.openxmlformats.org/officeDocument/2006/relationships/image" Target="../media/image10.jpeg"/><Relationship Id="rId9" Type="http://schemas.openxmlformats.org/officeDocument/2006/relationships/image" Target="../media/image15.jpeg"/><Relationship Id="rId1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897223" y="365759"/>
            <a:ext cx="10637822" cy="1062185"/>
          </a:xfrm>
          <a:solidFill>
            <a:schemeClr val="bg1"/>
          </a:solidFill>
        </p:spPr>
        <p:txBody>
          <a:bodyPr/>
          <a:lstStyle/>
          <a:p>
            <a:r>
              <a:rPr lang="en-US" altLang="zh-CN" dirty="0">
                <a:solidFill>
                  <a:srgbClr val="0E419C"/>
                </a:solidFill>
              </a:rPr>
              <a:t>Lecture 01 – Introduction to NLP</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4000" y="3328023"/>
            <a:ext cx="9144000" cy="1753643"/>
          </a:xfrm>
          <a:solidFill>
            <a:schemeClr val="bg1"/>
          </a:solidFill>
        </p:spPr>
        <p:txBody>
          <a:bodyPr>
            <a:noAutofit/>
          </a:bodyPr>
          <a:lstStyle/>
          <a:p>
            <a:pPr>
              <a:lnSpc>
                <a:spcPct val="100000"/>
              </a:lnSpc>
            </a:pPr>
            <a:r>
              <a:rPr lang="en-US" altLang="zh-CN" sz="2000" dirty="0">
                <a:solidFill>
                  <a:srgbClr val="0E419C"/>
                </a:solidFill>
              </a:rPr>
              <a:t>Baojian Zhou</a:t>
            </a:r>
          </a:p>
          <a:p>
            <a:pPr>
              <a:lnSpc>
                <a:spcPct val="100000"/>
              </a:lnSpc>
            </a:pPr>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pPr>
              <a:lnSpc>
                <a:spcPct val="100000"/>
              </a:lnSpc>
            </a:pPr>
            <a:r>
              <a:rPr lang="en-US" altLang="zh-CN" sz="2000" dirty="0">
                <a:solidFill>
                  <a:srgbClr val="0E419C"/>
                </a:solidFill>
              </a:rPr>
              <a:t>School of Data Science, Fudan University</a:t>
            </a:r>
          </a:p>
          <a:p>
            <a:pPr>
              <a:lnSpc>
                <a:spcPct val="100000"/>
              </a:lnSpc>
            </a:pPr>
            <a:r>
              <a:rPr lang="en-US" altLang="zh-CN" sz="2000" dirty="0">
                <a:solidFill>
                  <a:srgbClr val="0E419C"/>
                </a:solidFill>
              </a:rPr>
              <a:t>09/10/2025</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pic>
        <p:nvPicPr>
          <p:cNvPr id="11" name="Picture 10">
            <a:extLst>
              <a:ext uri="{FF2B5EF4-FFF2-40B4-BE49-F238E27FC236}">
                <a16:creationId xmlns:a16="http://schemas.microsoft.com/office/drawing/2014/main" id="{80CF78B8-BEDF-9DAE-D0CC-180BCDA6F670}"/>
              </a:ext>
            </a:extLst>
          </p:cNvPr>
          <p:cNvPicPr>
            <a:picLocks noChangeAspect="1"/>
          </p:cNvPicPr>
          <p:nvPr/>
        </p:nvPicPr>
        <p:blipFill rotWithShape="1">
          <a:blip r:embed="rId3">
            <a:extLst>
              <a:ext uri="{28A0092B-C50C-407E-A947-70E740481C1C}">
                <a14:useLocalDpi xmlns:a14="http://schemas.microsoft.com/office/drawing/2010/main" val="0"/>
              </a:ext>
            </a:extLst>
          </a:blip>
          <a:srcRect t="30818" b="4242"/>
          <a:stretch/>
        </p:blipFill>
        <p:spPr>
          <a:xfrm>
            <a:off x="806032" y="1051935"/>
            <a:ext cx="10175257" cy="3659041"/>
          </a:xfrm>
          <a:prstGeom prst="rect">
            <a:avLst/>
          </a:prstGeom>
        </p:spPr>
      </p:pic>
      <p:sp>
        <p:nvSpPr>
          <p:cNvPr id="13" name="TextBox 12">
            <a:extLst>
              <a:ext uri="{FF2B5EF4-FFF2-40B4-BE49-F238E27FC236}">
                <a16:creationId xmlns:a16="http://schemas.microsoft.com/office/drawing/2014/main" id="{F18E2243-ACDF-1DF7-FB98-3C45F5F04868}"/>
              </a:ext>
            </a:extLst>
          </p:cNvPr>
          <p:cNvSpPr txBox="1"/>
          <p:nvPr/>
        </p:nvSpPr>
        <p:spPr>
          <a:xfrm>
            <a:off x="7050843" y="4913948"/>
            <a:ext cx="3930446" cy="461665"/>
          </a:xfrm>
          <a:prstGeom prst="rect">
            <a:avLst/>
          </a:prstGeom>
          <a:noFill/>
        </p:spPr>
        <p:txBody>
          <a:bodyPr wrap="square">
            <a:spAutoFit/>
          </a:bodyPr>
          <a:lstStyle/>
          <a:p>
            <a:pPr marL="285750" indent="-285750">
              <a:buFont typeface="Arial" panose="020B0604020202020204" pitchFamily="34" charset="0"/>
              <a:buChar char="•"/>
            </a:pPr>
            <a:r>
              <a:rPr lang="en-US" sz="1200" dirty="0"/>
              <a:t> </a:t>
            </a:r>
            <a:r>
              <a:rPr lang="en-US" altLang="zh-CN" sz="1200" dirty="0"/>
              <a:t>By</a:t>
            </a:r>
            <a:r>
              <a:rPr lang="zh-CN" altLang="en-US" sz="1200" dirty="0"/>
              <a:t> </a:t>
            </a:r>
            <a:r>
              <a:rPr lang="en-US" altLang="zh-CN" sz="1200" dirty="0"/>
              <a:t>J</a:t>
            </a:r>
            <a:r>
              <a:rPr lang="en-US" sz="1200" dirty="0"/>
              <a:t>ustin Milner</a:t>
            </a:r>
            <a:r>
              <a:rPr lang="en-US" altLang="zh-CN" sz="1200" dirty="0"/>
              <a:t>,</a:t>
            </a:r>
            <a:r>
              <a:rPr lang="zh-CN" altLang="en-US" sz="1200" dirty="0"/>
              <a:t> </a:t>
            </a:r>
            <a:r>
              <a:rPr lang="en-US" altLang="zh-CN" sz="1200" dirty="0">
                <a:hlinkClick r:id="rId4"/>
              </a:rPr>
              <a:t>https://time.graphics/line/815425</a:t>
            </a:r>
            <a:endParaRPr lang="en-US" altLang="zh-CN" sz="1200" dirty="0"/>
          </a:p>
          <a:p>
            <a:pPr marL="285750" indent="-285750">
              <a:buFont typeface="Arial" panose="020B0604020202020204" pitchFamily="34" charset="0"/>
              <a:buChar char="•"/>
            </a:pPr>
            <a:r>
              <a:rPr lang="en-CN" sz="1200" dirty="0">
                <a:hlinkClick r:id="rId5"/>
              </a:rPr>
              <a:t>https://ai.v-gar.de/ml/transformer/timeline/</a:t>
            </a:r>
            <a:r>
              <a:rPr lang="zh-CN" altLang="en-US" sz="1200" dirty="0"/>
              <a:t>  </a:t>
            </a:r>
            <a:endParaRPr lang="en-CN" sz="1200" dirty="0"/>
          </a:p>
        </p:txBody>
      </p:sp>
      <p:sp>
        <p:nvSpPr>
          <p:cNvPr id="15" name="TextBox 14">
            <a:extLst>
              <a:ext uri="{FF2B5EF4-FFF2-40B4-BE49-F238E27FC236}">
                <a16:creationId xmlns:a16="http://schemas.microsoft.com/office/drawing/2014/main" id="{0D99F90E-5186-E3AA-30D5-A04E8F0C7679}"/>
              </a:ext>
            </a:extLst>
          </p:cNvPr>
          <p:cNvSpPr txBox="1"/>
          <p:nvPr/>
        </p:nvSpPr>
        <p:spPr>
          <a:xfrm>
            <a:off x="420855" y="4821828"/>
            <a:ext cx="5764285" cy="18762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000" dirty="0"/>
              <a:t>Bert,</a:t>
            </a:r>
            <a:r>
              <a:rPr lang="zh-CN" altLang="en-US" sz="2000" dirty="0"/>
              <a:t> </a:t>
            </a:r>
            <a:r>
              <a:rPr lang="en-US" altLang="zh-CN" sz="2000" dirty="0"/>
              <a:t>ELMo</a:t>
            </a:r>
          </a:p>
          <a:p>
            <a:pPr marL="285750" indent="-285750">
              <a:lnSpc>
                <a:spcPct val="150000"/>
              </a:lnSpc>
              <a:buFont typeface="Arial" panose="020B0604020202020204" pitchFamily="34" charset="0"/>
              <a:buChar char="•"/>
            </a:pPr>
            <a:r>
              <a:rPr lang="en-US" altLang="zh-CN" sz="2000" dirty="0"/>
              <a:t>GPT-1,2,3</a:t>
            </a:r>
          </a:p>
          <a:p>
            <a:pPr marL="285750" indent="-285750">
              <a:lnSpc>
                <a:spcPct val="150000"/>
              </a:lnSpc>
              <a:buFont typeface="Arial" panose="020B0604020202020204" pitchFamily="34" charset="0"/>
              <a:buChar char="•"/>
            </a:pPr>
            <a:r>
              <a:rPr lang="en-US" altLang="zh-CN" sz="2000" dirty="0"/>
              <a:t>ChatGPT,</a:t>
            </a:r>
            <a:r>
              <a:rPr lang="zh-CN" altLang="en-US" sz="2000" dirty="0"/>
              <a:t> </a:t>
            </a:r>
            <a:r>
              <a:rPr lang="en-US" altLang="zh-CN" sz="2000" dirty="0"/>
              <a:t>GPT-4:</a:t>
            </a:r>
            <a:r>
              <a:rPr lang="zh-CN" altLang="en-US" sz="2000" dirty="0"/>
              <a:t> </a:t>
            </a:r>
            <a:r>
              <a:rPr lang="en-US" altLang="zh-CN" sz="2000" dirty="0">
                <a:hlinkClick r:id="rId6"/>
              </a:rPr>
              <a:t>https://chat.openai.com/</a:t>
            </a:r>
            <a:r>
              <a:rPr lang="zh-CN" altLang="en-US" sz="2000" dirty="0"/>
              <a:t> </a:t>
            </a:r>
            <a:endParaRPr lang="en-US" altLang="zh-CN" sz="2000" dirty="0"/>
          </a:p>
          <a:p>
            <a:pPr marL="285750" indent="-285750">
              <a:lnSpc>
                <a:spcPct val="150000"/>
              </a:lnSpc>
              <a:buFont typeface="Arial" panose="020B0604020202020204" pitchFamily="34" charset="0"/>
              <a:buChar char="•"/>
            </a:pPr>
            <a:r>
              <a:rPr lang="en-US" altLang="zh-CN" sz="2000" dirty="0"/>
              <a:t>Sora:</a:t>
            </a:r>
            <a:r>
              <a:rPr lang="zh-CN" altLang="en-US" sz="2000" dirty="0"/>
              <a:t> </a:t>
            </a:r>
            <a:r>
              <a:rPr lang="en-CN" sz="2000" dirty="0">
                <a:hlinkClick r:id="rId7"/>
              </a:rPr>
              <a:t>https://openai.com/sora</a:t>
            </a:r>
            <a:r>
              <a:rPr lang="zh-CN" altLang="en-US" sz="2000" dirty="0"/>
              <a:t> </a:t>
            </a:r>
            <a:endParaRPr lang="en-CN" sz="2000" dirty="0"/>
          </a:p>
        </p:txBody>
      </p:sp>
    </p:spTree>
    <p:extLst>
      <p:ext uri="{BB962C8B-B14F-4D97-AF65-F5344CB8AC3E}">
        <p14:creationId xmlns:p14="http://schemas.microsoft.com/office/powerpoint/2010/main" val="329131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sp>
        <p:nvSpPr>
          <p:cNvPr id="10" name="TextBox 9">
            <a:extLst>
              <a:ext uri="{FF2B5EF4-FFF2-40B4-BE49-F238E27FC236}">
                <a16:creationId xmlns:a16="http://schemas.microsoft.com/office/drawing/2014/main" id="{2045A332-56E4-164D-870B-90362994A849}"/>
              </a:ext>
            </a:extLst>
          </p:cNvPr>
          <p:cNvSpPr txBox="1"/>
          <p:nvPr/>
        </p:nvSpPr>
        <p:spPr>
          <a:xfrm>
            <a:off x="7885322" y="6327890"/>
            <a:ext cx="4001877" cy="369332"/>
          </a:xfrm>
          <a:prstGeom prst="rect">
            <a:avLst/>
          </a:prstGeom>
          <a:noFill/>
        </p:spPr>
        <p:txBody>
          <a:bodyPr wrap="square">
            <a:spAutoFit/>
          </a:bodyPr>
          <a:lstStyle/>
          <a:p>
            <a:r>
              <a:rPr lang="en-CN" dirty="0">
                <a:hlinkClick r:id="rId3"/>
              </a:rPr>
              <a:t>A Survey of Large Language Models</a:t>
            </a:r>
            <a:endParaRPr lang="en-CN" dirty="0"/>
          </a:p>
        </p:txBody>
      </p:sp>
      <p:pic>
        <p:nvPicPr>
          <p:cNvPr id="4" name="Picture 3">
            <a:extLst>
              <a:ext uri="{FF2B5EF4-FFF2-40B4-BE49-F238E27FC236}">
                <a16:creationId xmlns:a16="http://schemas.microsoft.com/office/drawing/2014/main" id="{1CB9F015-37DA-75BA-6532-F0E6766C2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25" y="1218718"/>
            <a:ext cx="11431558" cy="4596908"/>
          </a:xfrm>
          <a:prstGeom prst="rect">
            <a:avLst/>
          </a:prstGeom>
        </p:spPr>
      </p:pic>
    </p:spTree>
    <p:extLst>
      <p:ext uri="{BB962C8B-B14F-4D97-AF65-F5344CB8AC3E}">
        <p14:creationId xmlns:p14="http://schemas.microsoft.com/office/powerpoint/2010/main" val="165555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5F09-C1AF-49B4-67AC-982C96A9A504}"/>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next?</a:t>
            </a:r>
            <a:endParaRPr lang="en-CN" dirty="0"/>
          </a:p>
        </p:txBody>
      </p:sp>
      <p:sp>
        <p:nvSpPr>
          <p:cNvPr id="4" name="Slide Number Placeholder 3">
            <a:extLst>
              <a:ext uri="{FF2B5EF4-FFF2-40B4-BE49-F238E27FC236}">
                <a16:creationId xmlns:a16="http://schemas.microsoft.com/office/drawing/2014/main" id="{3DBB005C-04D3-9993-8686-A159031716BE}"/>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sp>
        <p:nvSpPr>
          <p:cNvPr id="8" name="Content Placeholder 7">
            <a:extLst>
              <a:ext uri="{FF2B5EF4-FFF2-40B4-BE49-F238E27FC236}">
                <a16:creationId xmlns:a16="http://schemas.microsoft.com/office/drawing/2014/main" id="{8D19D9DE-7C96-EB95-83A0-0CECEA360BC7}"/>
              </a:ext>
            </a:extLst>
          </p:cNvPr>
          <p:cNvSpPr>
            <a:spLocks noGrp="1"/>
          </p:cNvSpPr>
          <p:nvPr>
            <p:ph idx="1"/>
          </p:nvPr>
        </p:nvSpPr>
        <p:spPr>
          <a:xfrm>
            <a:off x="517525" y="1257587"/>
            <a:ext cx="8497079" cy="610388"/>
          </a:xfrm>
        </p:spPr>
        <p:txBody>
          <a:bodyPr>
            <a:normAutofit/>
          </a:bodyPr>
          <a:lstStyle/>
          <a:p>
            <a:r>
              <a:rPr lang="en-US" altLang="zh-CN" sz="2400" dirty="0">
                <a:hlinkClick r:id="rId3"/>
              </a:rPr>
              <a:t>Sparks</a:t>
            </a:r>
            <a:r>
              <a:rPr lang="zh-CN" altLang="en-US" sz="2400" dirty="0">
                <a:hlinkClick r:id="rId3"/>
              </a:rPr>
              <a:t> </a:t>
            </a:r>
            <a:r>
              <a:rPr lang="en-US" altLang="zh-CN" sz="2400" dirty="0">
                <a:hlinkClick r:id="rId3"/>
              </a:rPr>
              <a:t>of</a:t>
            </a:r>
            <a:r>
              <a:rPr lang="zh-CN" altLang="en-US" sz="2400" dirty="0">
                <a:hlinkClick r:id="rId3"/>
              </a:rPr>
              <a:t> </a:t>
            </a:r>
            <a:r>
              <a:rPr lang="en-US" altLang="zh-CN" sz="2400" dirty="0">
                <a:hlinkClick r:id="rId3"/>
              </a:rPr>
              <a:t>Artificial</a:t>
            </a:r>
            <a:r>
              <a:rPr lang="zh-CN" altLang="en-US" sz="2400" dirty="0">
                <a:hlinkClick r:id="rId3"/>
              </a:rPr>
              <a:t> </a:t>
            </a:r>
            <a:r>
              <a:rPr lang="en-US" altLang="zh-CN" sz="2400" dirty="0">
                <a:hlinkClick r:id="rId3"/>
              </a:rPr>
              <a:t>General</a:t>
            </a:r>
            <a:r>
              <a:rPr lang="zh-CN" altLang="en-US" sz="2400" dirty="0">
                <a:hlinkClick r:id="rId3"/>
              </a:rPr>
              <a:t> </a:t>
            </a:r>
            <a:r>
              <a:rPr lang="en-US" altLang="zh-CN" sz="2400" dirty="0">
                <a:hlinkClick r:id="rId3"/>
              </a:rPr>
              <a:t>Intelligence</a:t>
            </a:r>
            <a:r>
              <a:rPr lang="zh-CN" altLang="en-US" sz="2400" dirty="0">
                <a:hlinkClick r:id="rId3"/>
              </a:rPr>
              <a:t> </a:t>
            </a:r>
            <a:r>
              <a:rPr lang="en-US" altLang="zh-CN" sz="2400" dirty="0">
                <a:hlinkClick r:id="rId3"/>
              </a:rPr>
              <a:t>(AGI)</a:t>
            </a:r>
            <a:endParaRPr lang="en-CN" sz="2400" dirty="0"/>
          </a:p>
        </p:txBody>
      </p:sp>
      <p:pic>
        <p:nvPicPr>
          <p:cNvPr id="9" name="Content Placeholder 5">
            <a:extLst>
              <a:ext uri="{FF2B5EF4-FFF2-40B4-BE49-F238E27FC236}">
                <a16:creationId xmlns:a16="http://schemas.microsoft.com/office/drawing/2014/main" id="{192E3DF3-DECC-1486-FB7C-3FB390D8754D}"/>
              </a:ext>
            </a:extLst>
          </p:cNvPr>
          <p:cNvPicPr>
            <a:picLocks noChangeAspect="1"/>
          </p:cNvPicPr>
          <p:nvPr/>
        </p:nvPicPr>
        <p:blipFill rotWithShape="1">
          <a:blip r:embed="rId4">
            <a:extLst>
              <a:ext uri="{28A0092B-C50C-407E-A947-70E740481C1C}">
                <a14:useLocalDpi xmlns:a14="http://schemas.microsoft.com/office/drawing/2010/main" val="0"/>
              </a:ext>
            </a:extLst>
          </a:blip>
          <a:srcRect b="63879"/>
          <a:stretch/>
        </p:blipFill>
        <p:spPr>
          <a:xfrm>
            <a:off x="2924956" y="1903126"/>
            <a:ext cx="6485027" cy="1769172"/>
          </a:xfrm>
          <a:prstGeom prst="rect">
            <a:avLst/>
          </a:prstGeom>
        </p:spPr>
      </p:pic>
      <p:sp>
        <p:nvSpPr>
          <p:cNvPr id="16" name="Content Placeholder 7">
            <a:extLst>
              <a:ext uri="{FF2B5EF4-FFF2-40B4-BE49-F238E27FC236}">
                <a16:creationId xmlns:a16="http://schemas.microsoft.com/office/drawing/2014/main" id="{EFDB0DD4-F67D-081A-E6C1-1BF47251AA0E}"/>
              </a:ext>
            </a:extLst>
          </p:cNvPr>
          <p:cNvSpPr txBox="1">
            <a:spLocks/>
          </p:cNvSpPr>
          <p:nvPr/>
        </p:nvSpPr>
        <p:spPr>
          <a:xfrm>
            <a:off x="517525" y="3883832"/>
            <a:ext cx="11064875" cy="59318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Prompt:</a:t>
            </a:r>
            <a:r>
              <a:rPr lang="zh-CN" altLang="en-US" sz="2400" dirty="0"/>
              <a:t> “</a:t>
            </a:r>
            <a:r>
              <a:rPr lang="en-US" altLang="zh-CN" sz="2400" dirty="0"/>
              <a:t>Draw a unicorn in TikZ</a:t>
            </a:r>
            <a:r>
              <a:rPr lang="zh-CN" altLang="en-US" sz="2400" dirty="0"/>
              <a:t>”</a:t>
            </a:r>
            <a:r>
              <a:rPr lang="en-US" altLang="zh-CN" sz="2400" dirty="0"/>
              <a:t> </a:t>
            </a:r>
            <a:r>
              <a:rPr lang="en-US" altLang="zh-CN" sz="1200" dirty="0"/>
              <a:t>(Query GPT-4 at roughly equal time intervals while the system was being refined)</a:t>
            </a:r>
            <a:endParaRPr lang="en-US" altLang="zh-CN" sz="2400" dirty="0"/>
          </a:p>
        </p:txBody>
      </p:sp>
      <p:pic>
        <p:nvPicPr>
          <p:cNvPr id="20" name="Picture 19">
            <a:extLst>
              <a:ext uri="{FF2B5EF4-FFF2-40B4-BE49-F238E27FC236}">
                <a16:creationId xmlns:a16="http://schemas.microsoft.com/office/drawing/2014/main" id="{732883B9-8CC4-D115-CA3A-1431D87E0C45}"/>
              </a:ext>
            </a:extLst>
          </p:cNvPr>
          <p:cNvPicPr>
            <a:picLocks noChangeAspect="1"/>
          </p:cNvPicPr>
          <p:nvPr/>
        </p:nvPicPr>
        <p:blipFill rotWithShape="1">
          <a:blip r:embed="rId5">
            <a:extLst>
              <a:ext uri="{28A0092B-C50C-407E-A947-70E740481C1C}">
                <a14:useLocalDpi xmlns:a14="http://schemas.microsoft.com/office/drawing/2010/main" val="0"/>
              </a:ext>
            </a:extLst>
          </a:blip>
          <a:srcRect r="65819"/>
          <a:stretch/>
        </p:blipFill>
        <p:spPr>
          <a:xfrm>
            <a:off x="1106316" y="4840074"/>
            <a:ext cx="2656686" cy="1652801"/>
          </a:xfrm>
          <a:prstGeom prst="rect">
            <a:avLst/>
          </a:prstGeom>
          <a:ln>
            <a:noFill/>
          </a:ln>
          <a:effectLst>
            <a:softEdge rad="112500"/>
          </a:effectLst>
        </p:spPr>
      </p:pic>
      <p:pic>
        <p:nvPicPr>
          <p:cNvPr id="21" name="Picture 20">
            <a:extLst>
              <a:ext uri="{FF2B5EF4-FFF2-40B4-BE49-F238E27FC236}">
                <a16:creationId xmlns:a16="http://schemas.microsoft.com/office/drawing/2014/main" id="{0BA3B4F4-67B6-7E86-056D-085FF599A3F8}"/>
              </a:ext>
            </a:extLst>
          </p:cNvPr>
          <p:cNvPicPr>
            <a:picLocks noChangeAspect="1"/>
          </p:cNvPicPr>
          <p:nvPr/>
        </p:nvPicPr>
        <p:blipFill rotWithShape="1">
          <a:blip r:embed="rId5">
            <a:extLst>
              <a:ext uri="{28A0092B-C50C-407E-A947-70E740481C1C}">
                <a14:useLocalDpi xmlns:a14="http://schemas.microsoft.com/office/drawing/2010/main" val="0"/>
              </a:ext>
            </a:extLst>
          </a:blip>
          <a:srcRect l="33781" r="36808"/>
          <a:stretch/>
        </p:blipFill>
        <p:spPr>
          <a:xfrm>
            <a:off x="5024470" y="4840074"/>
            <a:ext cx="2286001" cy="1652801"/>
          </a:xfrm>
          <a:prstGeom prst="rect">
            <a:avLst/>
          </a:prstGeom>
          <a:ln>
            <a:noFill/>
          </a:ln>
          <a:effectLst>
            <a:softEdge rad="112500"/>
          </a:effectLst>
        </p:spPr>
      </p:pic>
      <p:pic>
        <p:nvPicPr>
          <p:cNvPr id="22" name="Picture 21">
            <a:extLst>
              <a:ext uri="{FF2B5EF4-FFF2-40B4-BE49-F238E27FC236}">
                <a16:creationId xmlns:a16="http://schemas.microsoft.com/office/drawing/2014/main" id="{04A057EA-89E4-0FBB-ACCB-C92B0B78D8BF}"/>
              </a:ext>
            </a:extLst>
          </p:cNvPr>
          <p:cNvPicPr>
            <a:picLocks noChangeAspect="1"/>
          </p:cNvPicPr>
          <p:nvPr/>
        </p:nvPicPr>
        <p:blipFill rotWithShape="1">
          <a:blip r:embed="rId5">
            <a:extLst>
              <a:ext uri="{28A0092B-C50C-407E-A947-70E740481C1C}">
                <a14:useLocalDpi xmlns:a14="http://schemas.microsoft.com/office/drawing/2010/main" val="0"/>
              </a:ext>
            </a:extLst>
          </a:blip>
          <a:srcRect l="68769"/>
          <a:stretch/>
        </p:blipFill>
        <p:spPr>
          <a:xfrm>
            <a:off x="8634725" y="4791106"/>
            <a:ext cx="2427393" cy="1652801"/>
          </a:xfrm>
          <a:prstGeom prst="rect">
            <a:avLst/>
          </a:prstGeom>
          <a:ln>
            <a:noFill/>
          </a:ln>
          <a:effectLst>
            <a:softEdge rad="112500"/>
          </a:effectLst>
        </p:spPr>
      </p:pic>
      <p:sp>
        <p:nvSpPr>
          <p:cNvPr id="23" name="Right Arrow 22">
            <a:extLst>
              <a:ext uri="{FF2B5EF4-FFF2-40B4-BE49-F238E27FC236}">
                <a16:creationId xmlns:a16="http://schemas.microsoft.com/office/drawing/2014/main" id="{37201D3D-5A9C-7FD6-D334-082A4C6A9350}"/>
              </a:ext>
            </a:extLst>
          </p:cNvPr>
          <p:cNvSpPr/>
          <p:nvPr/>
        </p:nvSpPr>
        <p:spPr>
          <a:xfrm>
            <a:off x="4076645" y="5364938"/>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ight Arrow 23">
            <a:extLst>
              <a:ext uri="{FF2B5EF4-FFF2-40B4-BE49-F238E27FC236}">
                <a16:creationId xmlns:a16="http://schemas.microsoft.com/office/drawing/2014/main" id="{423620CD-CF8B-7D71-90F7-54D1E31F3CFB}"/>
              </a:ext>
            </a:extLst>
          </p:cNvPr>
          <p:cNvSpPr/>
          <p:nvPr/>
        </p:nvSpPr>
        <p:spPr>
          <a:xfrm>
            <a:off x="7655507" y="5408377"/>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2222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B06CB-91EC-4660-860B-5E5913C62640}"/>
              </a:ext>
            </a:extLst>
          </p:cNvPr>
          <p:cNvSpPr>
            <a:spLocks noGrp="1"/>
          </p:cNvSpPr>
          <p:nvPr>
            <p:ph type="title"/>
          </p:nvPr>
        </p:nvSpPr>
        <p:spPr/>
        <p:txBody>
          <a:bodyPr/>
          <a:lstStyle/>
          <a:p>
            <a:r>
              <a:rPr lang="en-US" altLang="zh-CN" dirty="0"/>
              <a:t>Text data</a:t>
            </a:r>
            <a:r>
              <a:rPr lang="zh-CN" altLang="en-US" dirty="0"/>
              <a:t> </a:t>
            </a:r>
            <a:r>
              <a:rPr lang="en-US" altLang="zh-CN" dirty="0"/>
              <a:t>–</a:t>
            </a:r>
            <a:r>
              <a:rPr lang="zh-CN" altLang="en-US" dirty="0"/>
              <a:t> </a:t>
            </a:r>
            <a:r>
              <a:rPr lang="en-US" altLang="zh-CN" dirty="0"/>
              <a:t>written</a:t>
            </a:r>
            <a:r>
              <a:rPr lang="zh-CN" altLang="en-US" dirty="0"/>
              <a:t> </a:t>
            </a:r>
            <a:r>
              <a:rPr lang="en-US" altLang="zh-CN" dirty="0"/>
              <a:t>text</a:t>
            </a:r>
            <a:endParaRPr lang="zh-CN" altLang="en-US" dirty="0"/>
          </a:p>
        </p:txBody>
      </p:sp>
      <p:sp>
        <p:nvSpPr>
          <p:cNvPr id="43" name="TextBox 17">
            <a:extLst>
              <a:ext uri="{FF2B5EF4-FFF2-40B4-BE49-F238E27FC236}">
                <a16:creationId xmlns:a16="http://schemas.microsoft.com/office/drawing/2014/main" id="{9EB88A13-3FE1-4E7B-AA82-515D7403E0DB}"/>
              </a:ext>
            </a:extLst>
          </p:cNvPr>
          <p:cNvSpPr txBox="1">
            <a:spLocks noChangeArrowheads="1"/>
          </p:cNvSpPr>
          <p:nvPr/>
        </p:nvSpPr>
        <p:spPr bwMode="auto">
          <a:xfrm>
            <a:off x="2390503" y="4246517"/>
            <a:ext cx="180838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b="1"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Topics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People</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Events</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Products</a:t>
            </a:r>
          </a:p>
        </p:txBody>
      </p:sp>
      <p:sp>
        <p:nvSpPr>
          <p:cNvPr id="44" name="Rectangle 18">
            <a:extLst>
              <a:ext uri="{FF2B5EF4-FFF2-40B4-BE49-F238E27FC236}">
                <a16:creationId xmlns:a16="http://schemas.microsoft.com/office/drawing/2014/main" id="{C71ECD8D-387A-4339-826F-9BFD92D55D41}"/>
              </a:ext>
            </a:extLst>
          </p:cNvPr>
          <p:cNvSpPr>
            <a:spLocks noChangeArrowheads="1"/>
          </p:cNvSpPr>
          <p:nvPr/>
        </p:nvSpPr>
        <p:spPr bwMode="auto">
          <a:xfrm>
            <a:off x="2381235" y="1153719"/>
            <a:ext cx="209145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mn-lt"/>
                <a:cs typeface="Arial" panose="020B0604020202020204" pitchFamily="34" charset="0"/>
              </a:rPr>
              <a:t>Sources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Microblogs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Forums </a:t>
            </a:r>
          </a:p>
          <a:p>
            <a:pPr marL="457200" indent="-457200">
              <a:spcBef>
                <a:spcPct val="0"/>
              </a:spcBef>
              <a:defRPr/>
            </a:pPr>
            <a:r>
              <a:rPr kumimoji="0" lang="en-US" altLang="zh-CN" sz="2400" b="0" i="0" u="none" strike="noStrike" kern="1200" cap="none" spc="0" normalizeH="0" baseline="0" noProof="0" dirty="0">
                <a:ln>
                  <a:noFill/>
                </a:ln>
                <a:solidFill>
                  <a:prstClr val="black"/>
                </a:solidFill>
                <a:effectLst/>
                <a:uLnTx/>
                <a:uFillTx/>
                <a:latin typeface="+mn-lt"/>
                <a:ea typeface="黑体" panose="02010609060101010101" pitchFamily="49" charset="-122"/>
                <a:cs typeface="Arial" panose="020B0604020202020204" pitchFamily="34" charset="0"/>
              </a:rPr>
              <a:t>Reviews</a:t>
            </a:r>
          </a:p>
          <a:p>
            <a:pPr marL="457200" indent="-457200">
              <a:spcBef>
                <a:spcPct val="0"/>
              </a:spcBef>
              <a:defRPr/>
            </a:pPr>
            <a:r>
              <a:rPr lang="en-US" altLang="zh-CN" sz="2400" b="0" dirty="0">
                <a:solidFill>
                  <a:prstClr val="black"/>
                </a:solidFill>
                <a:latin typeface="+mn-lt"/>
                <a:ea typeface="黑体" panose="02010609060101010101" pitchFamily="49" charset="-122"/>
              </a:rPr>
              <a:t>Books</a:t>
            </a:r>
            <a:endParaRPr kumimoji="0" lang="en-US" altLang="en-US" sz="2800" b="0" i="0" u="none" strike="noStrike" kern="1200" cap="none" spc="0" normalizeH="0" baseline="0" noProof="0" dirty="0">
              <a:ln>
                <a:noFill/>
              </a:ln>
              <a:solidFill>
                <a:prstClr val="black"/>
              </a:solidFill>
              <a:effectLst/>
              <a:uLnTx/>
              <a:uFillTx/>
              <a:latin typeface="+mn-lt"/>
              <a:cs typeface="Arial" panose="020B0604020202020204" pitchFamily="34" charset="0"/>
            </a:endParaRPr>
          </a:p>
        </p:txBody>
      </p:sp>
      <p:pic>
        <p:nvPicPr>
          <p:cNvPr id="45" name="Picture 4" descr="http://upload.wikimedia.org/wikipedia/commons/thumb/a/a4/Hurricane_Katrina_August_28_2005_NASA.jpg/236px-Hurricane_Katrina_August_28_2005_NASA.jpg">
            <a:extLst>
              <a:ext uri="{FF2B5EF4-FFF2-40B4-BE49-F238E27FC236}">
                <a16:creationId xmlns:a16="http://schemas.microsoft.com/office/drawing/2014/main" id="{65F8DDA1-0951-4E4E-BDB6-1CC20ED7215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7237125" y="3935179"/>
            <a:ext cx="1253994" cy="1620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Picture 2" descr="Text as Data – Website of the Text as Data Society">
            <a:extLst>
              <a:ext uri="{FF2B5EF4-FFF2-40B4-BE49-F238E27FC236}">
                <a16:creationId xmlns:a16="http://schemas.microsoft.com/office/drawing/2014/main" id="{D852208F-BAED-4E5C-A846-983052E16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3984" y="2977475"/>
            <a:ext cx="2659805" cy="90184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For Two Months, I Got My News From Print Newspapers. Here&amp;#39;s What I Learned.  - The New York Times">
            <a:extLst>
              <a:ext uri="{FF2B5EF4-FFF2-40B4-BE49-F238E27FC236}">
                <a16:creationId xmlns:a16="http://schemas.microsoft.com/office/drawing/2014/main" id="{E0863869-EB0F-4911-9022-D04D9C49F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020" y="4370307"/>
            <a:ext cx="1568913" cy="16312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Social Media Marketing for Businesses">
            <a:extLst>
              <a:ext uri="{FF2B5EF4-FFF2-40B4-BE49-F238E27FC236}">
                <a16:creationId xmlns:a16="http://schemas.microsoft.com/office/drawing/2014/main" id="{846CA12B-F576-491D-9619-F8180F9DEB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779" y="4083731"/>
            <a:ext cx="2518011" cy="125108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English Wikipedia - Wikipedia">
            <a:extLst>
              <a:ext uri="{FF2B5EF4-FFF2-40B4-BE49-F238E27FC236}">
                <a16:creationId xmlns:a16="http://schemas.microsoft.com/office/drawing/2014/main" id="{AB056240-AB21-4BE8-8C3B-68BF85B1DF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25" y="1153719"/>
            <a:ext cx="1350781" cy="155113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4" descr="Hijacked Reviews on Amazon Can Trick Shoppers - Consumer Reports">
            <a:extLst>
              <a:ext uri="{FF2B5EF4-FFF2-40B4-BE49-F238E27FC236}">
                <a16:creationId xmlns:a16="http://schemas.microsoft.com/office/drawing/2014/main" id="{877130A7-D43F-46F7-9B4E-52C8CF11F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5463" y="1153719"/>
            <a:ext cx="2525999" cy="141995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6" descr="Project Gutenberg - Yale University Library eBooks - Yale University  Library Research Guides at Yale University">
            <a:extLst>
              <a:ext uri="{FF2B5EF4-FFF2-40B4-BE49-F238E27FC236}">
                <a16:creationId xmlns:a16="http://schemas.microsoft.com/office/drawing/2014/main" id="{CD9E96D9-C1F0-4541-A7BE-87D0FDC0CE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5462" y="2675809"/>
            <a:ext cx="2513549" cy="1203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 Data: 20 Free Big Data Sources Everyone Should Know">
            <a:extLst>
              <a:ext uri="{FF2B5EF4-FFF2-40B4-BE49-F238E27FC236}">
                <a16:creationId xmlns:a16="http://schemas.microsoft.com/office/drawing/2014/main" id="{BD8927A8-B68C-4F8B-A7CB-9A6B59D873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0888" y="1153719"/>
            <a:ext cx="2525999" cy="1560069"/>
          </a:xfrm>
          <a:prstGeom prst="rect">
            <a:avLst/>
          </a:prstGeom>
          <a:noFill/>
          <a:extLst>
            <a:ext uri="{909E8E84-426E-40DD-AFC4-6F175D3DCCD1}">
              <a14:hiddenFill xmlns:a14="http://schemas.microsoft.com/office/drawing/2010/main">
                <a:solidFill>
                  <a:srgbClr val="FFFFFF"/>
                </a:solidFill>
              </a14:hiddenFill>
            </a:ext>
          </a:extLst>
        </p:spPr>
      </p:pic>
      <p:sp>
        <p:nvSpPr>
          <p:cNvPr id="78" name="灯片编号占位符 77">
            <a:extLst>
              <a:ext uri="{FF2B5EF4-FFF2-40B4-BE49-F238E27FC236}">
                <a16:creationId xmlns:a16="http://schemas.microsoft.com/office/drawing/2014/main" id="{0020FD69-69D5-4A54-B911-D5208339C52D}"/>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pic>
        <p:nvPicPr>
          <p:cNvPr id="5122" name="Picture 2" descr="Maureen Corrigan's Best Books Of 2015: Short(ish) Books That Pack A Big  Punch : NPR">
            <a:extLst>
              <a:ext uri="{FF2B5EF4-FFF2-40B4-BE49-F238E27FC236}">
                <a16:creationId xmlns:a16="http://schemas.microsoft.com/office/drawing/2014/main" id="{1D75E07A-9182-F7FD-6528-75827FAD08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9020" y="2829954"/>
            <a:ext cx="1309735" cy="9811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fficial White House presidential portrait. Head shot of Trump smiling in front of the U.S. flag, wearing a dark blue suit jacket with American flag lapel pin, white shirt, and light blue necktie.">
            <a:extLst>
              <a:ext uri="{FF2B5EF4-FFF2-40B4-BE49-F238E27FC236}">
                <a16:creationId xmlns:a16="http://schemas.microsoft.com/office/drawing/2014/main" id="{3299EEAC-00B2-A1AB-7BBC-D029F38FBE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5462" y="4083731"/>
            <a:ext cx="1051757" cy="13338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2B473F-1B26-149D-8090-124419C2AA2D}"/>
              </a:ext>
            </a:extLst>
          </p:cNvPr>
          <p:cNvSpPr txBox="1"/>
          <p:nvPr/>
        </p:nvSpPr>
        <p:spPr>
          <a:xfrm>
            <a:off x="5278686" y="5656732"/>
            <a:ext cx="6791499" cy="866840"/>
          </a:xfrm>
          <a:prstGeom prst="rect">
            <a:avLst/>
          </a:prstGeom>
          <a:noFill/>
        </p:spPr>
        <p:txBody>
          <a:bodyPr wrap="square" rtlCol="0">
            <a:spAutoFit/>
          </a:bodyPr>
          <a:lstStyle/>
          <a:p>
            <a:pPr>
              <a:lnSpc>
                <a:spcPct val="150000"/>
              </a:lnSpc>
            </a:pPr>
            <a:r>
              <a:rPr lang="en-CN" dirty="0"/>
              <a:t>Task: find out the pre-training datasets of the following models</a:t>
            </a:r>
          </a:p>
          <a:p>
            <a:pPr marL="285750" indent="-285750">
              <a:lnSpc>
                <a:spcPct val="150000"/>
              </a:lnSpc>
              <a:buFont typeface="Arial" panose="020B0604020202020204" pitchFamily="34" charset="0"/>
              <a:buChar char="•"/>
            </a:pPr>
            <a:r>
              <a:rPr lang="en-CN" dirty="0"/>
              <a:t> </a:t>
            </a:r>
            <a:r>
              <a:rPr lang="en-US" dirty="0">
                <a:hlinkClick r:id="rId13"/>
              </a:rPr>
              <a:t>DeepSeek-V3</a:t>
            </a:r>
            <a:r>
              <a:rPr lang="en-US" dirty="0"/>
              <a:t>, </a:t>
            </a:r>
            <a:r>
              <a:rPr lang="en-US" dirty="0">
                <a:hlinkClick r:id="rId14"/>
              </a:rPr>
              <a:t>Qwen3</a:t>
            </a:r>
            <a:r>
              <a:rPr lang="en-US" dirty="0"/>
              <a:t>, </a:t>
            </a:r>
            <a:r>
              <a:rPr lang="en-US" dirty="0">
                <a:hlinkClick r:id="rId15"/>
              </a:rPr>
              <a:t>Llama 3</a:t>
            </a:r>
            <a:r>
              <a:rPr lang="en-US" dirty="0"/>
              <a:t>, </a:t>
            </a:r>
            <a:r>
              <a:rPr lang="en-US" dirty="0">
                <a:hlinkClick r:id="rId16"/>
              </a:rPr>
              <a:t>Gemini 2.5</a:t>
            </a:r>
            <a:r>
              <a:rPr lang="en-US" dirty="0"/>
              <a:t> </a:t>
            </a:r>
            <a:endParaRPr lang="en-CN" dirty="0"/>
          </a:p>
        </p:txBody>
      </p:sp>
      <p:pic>
        <p:nvPicPr>
          <p:cNvPr id="1026" name="Picture 2" descr="Happy Face GIFs | Tenor">
            <a:extLst>
              <a:ext uri="{FF2B5EF4-FFF2-40B4-BE49-F238E27FC236}">
                <a16:creationId xmlns:a16="http://schemas.microsoft.com/office/drawing/2014/main" id="{B050F63D-6498-F61E-1BCC-63DE295634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5831173"/>
            <a:ext cx="706686" cy="56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52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CE529-9116-4BBF-9A99-02B52A3D7AFF}"/>
              </a:ext>
            </a:extLst>
          </p:cNvPr>
          <p:cNvSpPr>
            <a:spLocks noGrp="1"/>
          </p:cNvSpPr>
          <p:nvPr>
            <p:ph type="title"/>
          </p:nvPr>
        </p:nvSpPr>
        <p:spPr/>
        <p:txBody>
          <a:bodyPr/>
          <a:lstStyle/>
          <a:p>
            <a:r>
              <a:rPr lang="en-US" altLang="zh-CN" dirty="0"/>
              <a:t>Tasks - sentiment analysis</a:t>
            </a:r>
            <a:endParaRPr lang="zh-CN" altLang="en-US" dirty="0"/>
          </a:p>
        </p:txBody>
      </p:sp>
      <p:pic>
        <p:nvPicPr>
          <p:cNvPr id="5" name="Content Placeholder 4">
            <a:extLst>
              <a:ext uri="{FF2B5EF4-FFF2-40B4-BE49-F238E27FC236}">
                <a16:creationId xmlns:a16="http://schemas.microsoft.com/office/drawing/2014/main" id="{4C19C7F4-CB4D-493B-BA92-3C88E1112F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754" y="1674184"/>
            <a:ext cx="1335023" cy="1297642"/>
          </a:xfrm>
          <a:prstGeom prst="rect">
            <a:avLst/>
          </a:prstGeom>
        </p:spPr>
      </p:pic>
      <p:sp>
        <p:nvSpPr>
          <p:cNvPr id="6" name="TextBox 6">
            <a:extLst>
              <a:ext uri="{FF2B5EF4-FFF2-40B4-BE49-F238E27FC236}">
                <a16:creationId xmlns:a16="http://schemas.microsoft.com/office/drawing/2014/main" id="{C26B98CC-5A5C-47D0-B914-550A767B69F8}"/>
              </a:ext>
            </a:extLst>
          </p:cNvPr>
          <p:cNvSpPr txBox="1"/>
          <p:nvPr/>
        </p:nvSpPr>
        <p:spPr>
          <a:xfrm>
            <a:off x="1814448" y="994253"/>
            <a:ext cx="3132717" cy="2369880"/>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00000"/>
                </a:solidFill>
                <a:effectLst/>
                <a:uLnTx/>
                <a:uFillTx/>
                <a:cs typeface="+mn-cs"/>
              </a:rPr>
              <a:t>Attributes</a:t>
            </a:r>
            <a:endParaRPr lang="en-US" sz="2400" b="1" noProof="0" dirty="0">
              <a:solidFill>
                <a:srgbClr val="800000"/>
              </a:solidFill>
            </a:endParaRPr>
          </a:p>
          <a:p>
            <a:pPr marL="800100" lvl="1" indent="-342900">
              <a:buFont typeface="Arial" panose="020B0604020202020204" pitchFamily="34" charset="0"/>
              <a:buChar char="•"/>
              <a:defRPr/>
            </a:pPr>
            <a:r>
              <a:rPr lang="en-US" altLang="zh-CN" sz="2400" dirty="0">
                <a:ea typeface="黑体" panose="02010609060101010101" pitchFamily="49" charset="-122"/>
              </a:rPr>
              <a:t>Z</a:t>
            </a:r>
            <a:r>
              <a:rPr lang="en-US" altLang="zh-CN" sz="2400" dirty="0"/>
              <a:t>oom</a:t>
            </a:r>
          </a:p>
          <a:p>
            <a:pPr marL="800100" lvl="1" indent="-342900">
              <a:buFont typeface="Arial" panose="020B0604020202020204" pitchFamily="34" charset="0"/>
              <a:buChar char="•"/>
              <a:defRPr/>
            </a:pPr>
            <a:r>
              <a:rPr lang="en-US" altLang="zh-CN" sz="2400" dirty="0">
                <a:ea typeface="黑体" panose="02010609060101010101" pitchFamily="49" charset="-122"/>
              </a:rPr>
              <a:t>A</a:t>
            </a:r>
            <a:r>
              <a:rPr lang="en-US" altLang="zh-CN" sz="2400" dirty="0"/>
              <a:t>ffordability</a:t>
            </a:r>
          </a:p>
          <a:p>
            <a:pPr marL="800100" lvl="1" indent="-342900">
              <a:buFont typeface="Arial" panose="020B0604020202020204" pitchFamily="34" charset="0"/>
              <a:buChar char="•"/>
              <a:defRPr/>
            </a:pPr>
            <a:r>
              <a:rPr lang="en-US" altLang="zh-CN" sz="2400" dirty="0">
                <a:ea typeface="黑体" panose="02010609060101010101" pitchFamily="49" charset="-122"/>
              </a:rPr>
              <a:t>S</a:t>
            </a:r>
            <a:r>
              <a:rPr lang="en-US" altLang="zh-CN" sz="2400" dirty="0"/>
              <a:t>ize and weight</a:t>
            </a:r>
          </a:p>
          <a:p>
            <a:pPr marL="800100" lvl="1" indent="-342900">
              <a:buFont typeface="Arial" panose="020B0604020202020204" pitchFamily="34" charset="0"/>
              <a:buChar char="•"/>
              <a:defRPr/>
            </a:pPr>
            <a:r>
              <a:rPr lang="en-US" altLang="zh-CN" sz="2400" dirty="0">
                <a:ea typeface="黑体" panose="02010609060101010101" pitchFamily="49" charset="-122"/>
              </a:rPr>
              <a:t>F</a:t>
            </a:r>
            <a:r>
              <a:rPr lang="en-US" altLang="zh-CN" sz="2400" dirty="0"/>
              <a:t>lash</a:t>
            </a:r>
          </a:p>
          <a:p>
            <a:pPr marL="800100" lvl="1" indent="-342900">
              <a:buFont typeface="Arial" panose="020B0604020202020204" pitchFamily="34" charset="0"/>
              <a:buChar char="•"/>
              <a:defRPr/>
            </a:pPr>
            <a:r>
              <a:rPr lang="en-US" altLang="zh-CN" sz="2400" dirty="0">
                <a:ea typeface="黑体" panose="02010609060101010101" pitchFamily="49" charset="-122"/>
              </a:rPr>
              <a:t>E</a:t>
            </a:r>
            <a:r>
              <a:rPr lang="en-US" altLang="zh-CN" sz="2400" dirty="0"/>
              <a:t>ase of use</a:t>
            </a:r>
            <a:endParaRPr kumimoji="0" lang="en-US" sz="2400" i="0" u="none" strike="noStrike" kern="1200" cap="none" spc="0" normalizeH="0" baseline="0" noProof="0" dirty="0">
              <a:ln>
                <a:noFill/>
              </a:ln>
              <a:effectLst/>
              <a:uLnTx/>
              <a:uFillTx/>
            </a:endParaRPr>
          </a:p>
        </p:txBody>
      </p:sp>
      <p:grpSp>
        <p:nvGrpSpPr>
          <p:cNvPr id="7" name="Group 7">
            <a:extLst>
              <a:ext uri="{FF2B5EF4-FFF2-40B4-BE49-F238E27FC236}">
                <a16:creationId xmlns:a16="http://schemas.microsoft.com/office/drawing/2014/main" id="{FA7A207A-659B-411B-95A1-1B00660727CA}"/>
              </a:ext>
            </a:extLst>
          </p:cNvPr>
          <p:cNvGrpSpPr/>
          <p:nvPr/>
        </p:nvGrpSpPr>
        <p:grpSpPr>
          <a:xfrm>
            <a:off x="5453345" y="1465798"/>
            <a:ext cx="2030130" cy="1818751"/>
            <a:chOff x="3886200" y="1123950"/>
            <a:chExt cx="2362200" cy="1447800"/>
          </a:xfrm>
        </p:grpSpPr>
        <p:sp>
          <p:nvSpPr>
            <p:cNvPr id="8" name="Rectangle 8">
              <a:extLst>
                <a:ext uri="{FF2B5EF4-FFF2-40B4-BE49-F238E27FC236}">
                  <a16:creationId xmlns:a16="http://schemas.microsoft.com/office/drawing/2014/main" id="{D291B02B-1E2A-4319-ACB2-565FA01EBCCB}"/>
                </a:ext>
              </a:extLst>
            </p:cNvPr>
            <p:cNvSpPr/>
            <p:nvPr/>
          </p:nvSpPr>
          <p:spPr bwMode="auto">
            <a:xfrm>
              <a:off x="3886200" y="11239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9" name="Rectangle 9">
              <a:extLst>
                <a:ext uri="{FF2B5EF4-FFF2-40B4-BE49-F238E27FC236}">
                  <a16:creationId xmlns:a16="http://schemas.microsoft.com/office/drawing/2014/main" id="{B646E670-1101-45F9-9058-A698FB468AD7}"/>
                </a:ext>
              </a:extLst>
            </p:cNvPr>
            <p:cNvSpPr/>
            <p:nvPr/>
          </p:nvSpPr>
          <p:spPr bwMode="auto">
            <a:xfrm>
              <a:off x="3886200" y="1123950"/>
              <a:ext cx="18288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0" name="Rectangle 10">
              <a:extLst>
                <a:ext uri="{FF2B5EF4-FFF2-40B4-BE49-F238E27FC236}">
                  <a16:creationId xmlns:a16="http://schemas.microsoft.com/office/drawing/2014/main" id="{6FD456FC-2E16-4985-B604-3AD85FDD7252}"/>
                </a:ext>
              </a:extLst>
            </p:cNvPr>
            <p:cNvSpPr/>
            <p:nvPr/>
          </p:nvSpPr>
          <p:spPr bwMode="auto">
            <a:xfrm>
              <a:off x="3886200" y="14287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1" name="Rectangle 11">
              <a:extLst>
                <a:ext uri="{FF2B5EF4-FFF2-40B4-BE49-F238E27FC236}">
                  <a16:creationId xmlns:a16="http://schemas.microsoft.com/office/drawing/2014/main" id="{AB2344C6-0C41-46C6-9DDD-BBEB648FC78F}"/>
                </a:ext>
              </a:extLst>
            </p:cNvPr>
            <p:cNvSpPr/>
            <p:nvPr/>
          </p:nvSpPr>
          <p:spPr bwMode="auto">
            <a:xfrm>
              <a:off x="3886200" y="1428750"/>
              <a:ext cx="21336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2" name="Rectangle 12">
              <a:extLst>
                <a:ext uri="{FF2B5EF4-FFF2-40B4-BE49-F238E27FC236}">
                  <a16:creationId xmlns:a16="http://schemas.microsoft.com/office/drawing/2014/main" id="{80BE319F-9F4F-442F-B200-0250E5533DA9}"/>
                </a:ext>
              </a:extLst>
            </p:cNvPr>
            <p:cNvSpPr/>
            <p:nvPr/>
          </p:nvSpPr>
          <p:spPr bwMode="auto">
            <a:xfrm>
              <a:off x="3886200" y="17335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3" name="Rectangle 13">
              <a:extLst>
                <a:ext uri="{FF2B5EF4-FFF2-40B4-BE49-F238E27FC236}">
                  <a16:creationId xmlns:a16="http://schemas.microsoft.com/office/drawing/2014/main" id="{E17D782D-FD4C-4F32-BBFC-A637034B8BC4}"/>
                </a:ext>
              </a:extLst>
            </p:cNvPr>
            <p:cNvSpPr/>
            <p:nvPr/>
          </p:nvSpPr>
          <p:spPr bwMode="auto">
            <a:xfrm>
              <a:off x="3886200" y="1733550"/>
              <a:ext cx="16002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4" name="Rectangle 14">
              <a:extLst>
                <a:ext uri="{FF2B5EF4-FFF2-40B4-BE49-F238E27FC236}">
                  <a16:creationId xmlns:a16="http://schemas.microsoft.com/office/drawing/2014/main" id="{6EC0E72F-D38E-4A0B-8F5C-CB8B83FB3905}"/>
                </a:ext>
              </a:extLst>
            </p:cNvPr>
            <p:cNvSpPr/>
            <p:nvPr/>
          </p:nvSpPr>
          <p:spPr bwMode="auto">
            <a:xfrm>
              <a:off x="3886200" y="20383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5" name="Rectangle 15">
              <a:extLst>
                <a:ext uri="{FF2B5EF4-FFF2-40B4-BE49-F238E27FC236}">
                  <a16:creationId xmlns:a16="http://schemas.microsoft.com/office/drawing/2014/main" id="{2FDD82C8-C2CE-4EC6-B82F-B69AC64F1851}"/>
                </a:ext>
              </a:extLst>
            </p:cNvPr>
            <p:cNvSpPr/>
            <p:nvPr/>
          </p:nvSpPr>
          <p:spPr bwMode="auto">
            <a:xfrm>
              <a:off x="3886200" y="2038349"/>
              <a:ext cx="2362200" cy="228601"/>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6" name="Rectangle 16">
              <a:extLst>
                <a:ext uri="{FF2B5EF4-FFF2-40B4-BE49-F238E27FC236}">
                  <a16:creationId xmlns:a16="http://schemas.microsoft.com/office/drawing/2014/main" id="{D8D5A531-E725-46D7-98E8-1D510A780BD3}"/>
                </a:ext>
              </a:extLst>
            </p:cNvPr>
            <p:cNvSpPr/>
            <p:nvPr/>
          </p:nvSpPr>
          <p:spPr bwMode="auto">
            <a:xfrm>
              <a:off x="3886200" y="23431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7" name="Rectangle 17">
              <a:extLst>
                <a:ext uri="{FF2B5EF4-FFF2-40B4-BE49-F238E27FC236}">
                  <a16:creationId xmlns:a16="http://schemas.microsoft.com/office/drawing/2014/main" id="{CB7E7EC7-BDF3-42B4-8BE8-8B3EBA660E0A}"/>
                </a:ext>
              </a:extLst>
            </p:cNvPr>
            <p:cNvSpPr/>
            <p:nvPr/>
          </p:nvSpPr>
          <p:spPr bwMode="auto">
            <a:xfrm>
              <a:off x="3886200" y="2343150"/>
              <a:ext cx="12954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grpSp>
      <p:sp>
        <p:nvSpPr>
          <p:cNvPr id="19" name="Content Placeholder 2">
            <a:extLst>
              <a:ext uri="{FF2B5EF4-FFF2-40B4-BE49-F238E27FC236}">
                <a16:creationId xmlns:a16="http://schemas.microsoft.com/office/drawing/2014/main" id="{2D4706D6-00C6-44ED-B793-56063E04B272}"/>
              </a:ext>
            </a:extLst>
          </p:cNvPr>
          <p:cNvSpPr txBox="1">
            <a:spLocks/>
          </p:cNvSpPr>
          <p:nvPr/>
        </p:nvSpPr>
        <p:spPr>
          <a:xfrm>
            <a:off x="1160043" y="3691784"/>
            <a:ext cx="6978117" cy="2798688"/>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N</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ice and compact to carry! </a:t>
            </a:r>
          </a:p>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S</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ince the camera is small and light, I won't need to carry around those heavy, bulky professional cameras either! </a:t>
            </a:r>
          </a:p>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T</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he camera feels flimsy, is plastic and very light in weight you have to be very delicate in the handling of this camera</a:t>
            </a:r>
            <a:r>
              <a:rPr lang="en-US" sz="2400" dirty="0">
                <a:solidFill>
                  <a:prstClr val="black"/>
                </a:solidFill>
              </a:rPr>
              <a:t>.</a:t>
            </a:r>
            <a:endPar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20" name="TextBox 18">
            <a:extLst>
              <a:ext uri="{FF2B5EF4-FFF2-40B4-BE49-F238E27FC236}">
                <a16:creationId xmlns:a16="http://schemas.microsoft.com/office/drawing/2014/main" id="{A4F75718-76BF-40FF-8A8A-292F02924A6B}"/>
              </a:ext>
            </a:extLst>
          </p:cNvPr>
          <p:cNvSpPr txBox="1"/>
          <p:nvPr/>
        </p:nvSpPr>
        <p:spPr>
          <a:xfrm>
            <a:off x="640349" y="3607814"/>
            <a:ext cx="56938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366FF"/>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3366FF"/>
              </a:solidFill>
              <a:effectLst/>
              <a:uLnTx/>
              <a:uFillTx/>
            </a:endParaRPr>
          </a:p>
        </p:txBody>
      </p:sp>
      <p:sp>
        <p:nvSpPr>
          <p:cNvPr id="21" name="TextBox 19">
            <a:extLst>
              <a:ext uri="{FF2B5EF4-FFF2-40B4-BE49-F238E27FC236}">
                <a16:creationId xmlns:a16="http://schemas.microsoft.com/office/drawing/2014/main" id="{C21C07F9-39E0-41B8-AD9C-A34504BA70C3}"/>
              </a:ext>
            </a:extLst>
          </p:cNvPr>
          <p:cNvSpPr txBox="1"/>
          <p:nvPr/>
        </p:nvSpPr>
        <p:spPr>
          <a:xfrm>
            <a:off x="622715" y="5494261"/>
            <a:ext cx="60465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0000"/>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FF0000"/>
              </a:solidFill>
              <a:effectLst/>
              <a:uLnTx/>
              <a:uFillTx/>
            </a:endParaRPr>
          </a:p>
        </p:txBody>
      </p:sp>
      <p:sp>
        <p:nvSpPr>
          <p:cNvPr id="22" name="TextBox 20">
            <a:extLst>
              <a:ext uri="{FF2B5EF4-FFF2-40B4-BE49-F238E27FC236}">
                <a16:creationId xmlns:a16="http://schemas.microsoft.com/office/drawing/2014/main" id="{4F618E11-AFDE-41CB-9837-1952306BB3B9}"/>
              </a:ext>
            </a:extLst>
          </p:cNvPr>
          <p:cNvSpPr txBox="1"/>
          <p:nvPr/>
        </p:nvSpPr>
        <p:spPr>
          <a:xfrm>
            <a:off x="640349" y="4445578"/>
            <a:ext cx="56938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366FF"/>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3366FF"/>
              </a:solidFill>
              <a:effectLst/>
              <a:uLnTx/>
              <a:uFillTx/>
            </a:endParaRPr>
          </a:p>
        </p:txBody>
      </p:sp>
      <p:sp>
        <p:nvSpPr>
          <p:cNvPr id="36" name="文本框 35">
            <a:extLst>
              <a:ext uri="{FF2B5EF4-FFF2-40B4-BE49-F238E27FC236}">
                <a16:creationId xmlns:a16="http://schemas.microsoft.com/office/drawing/2014/main" id="{AA6F3CB4-E2BE-41B9-9B58-DC4B92E862CB}"/>
              </a:ext>
            </a:extLst>
          </p:cNvPr>
          <p:cNvSpPr txBox="1"/>
          <p:nvPr/>
        </p:nvSpPr>
        <p:spPr>
          <a:xfrm>
            <a:off x="9090867" y="3676288"/>
            <a:ext cx="1711617" cy="49122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0" lang="en-US" altLang="zh-CN" sz="2000" b="1" i="0" u="none" strike="noStrike" kern="1200" cap="none" spc="0" normalizeH="0" baseline="0" noProof="0" dirty="0">
                <a:ln>
                  <a:noFill/>
                </a:ln>
                <a:solidFill>
                  <a:srgbClr val="3366FF"/>
                </a:solidFill>
                <a:effectLst/>
                <a:uLnTx/>
                <a:uFillTx/>
              </a:rPr>
              <a:t>Positive</a:t>
            </a:r>
          </a:p>
        </p:txBody>
      </p:sp>
      <p:sp>
        <p:nvSpPr>
          <p:cNvPr id="46" name="灯片编号占位符 45">
            <a:extLst>
              <a:ext uri="{FF2B5EF4-FFF2-40B4-BE49-F238E27FC236}">
                <a16:creationId xmlns:a16="http://schemas.microsoft.com/office/drawing/2014/main" id="{3F069C4B-F6D7-4524-B762-FBA77DDFA0AD}"/>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sp>
        <p:nvSpPr>
          <p:cNvPr id="29" name="文本框 35">
            <a:extLst>
              <a:ext uri="{FF2B5EF4-FFF2-40B4-BE49-F238E27FC236}">
                <a16:creationId xmlns:a16="http://schemas.microsoft.com/office/drawing/2014/main" id="{F701AEF7-8485-F74B-AB7C-6717E62923F9}"/>
              </a:ext>
            </a:extLst>
          </p:cNvPr>
          <p:cNvSpPr txBox="1"/>
          <p:nvPr/>
        </p:nvSpPr>
        <p:spPr>
          <a:xfrm>
            <a:off x="9090867" y="4445578"/>
            <a:ext cx="1711617" cy="491225"/>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0" lang="en-US" altLang="zh-CN" sz="2000" b="1" i="0" u="none" strike="noStrike" kern="1200" cap="none" spc="0" normalizeH="0" baseline="0" noProof="0" dirty="0">
                <a:ln>
                  <a:noFill/>
                </a:ln>
                <a:solidFill>
                  <a:srgbClr val="3366FF"/>
                </a:solidFill>
                <a:effectLst/>
                <a:uLnTx/>
                <a:uFillTx/>
              </a:rPr>
              <a:t>Positive</a:t>
            </a:r>
          </a:p>
        </p:txBody>
      </p:sp>
      <p:sp>
        <p:nvSpPr>
          <p:cNvPr id="30" name="文本框 35">
            <a:extLst>
              <a:ext uri="{FF2B5EF4-FFF2-40B4-BE49-F238E27FC236}">
                <a16:creationId xmlns:a16="http://schemas.microsoft.com/office/drawing/2014/main" id="{F7BCB1E5-0B8E-1F46-B13F-B8A123E63D80}"/>
              </a:ext>
            </a:extLst>
          </p:cNvPr>
          <p:cNvSpPr txBox="1"/>
          <p:nvPr/>
        </p:nvSpPr>
        <p:spPr>
          <a:xfrm>
            <a:off x="9090866" y="5494261"/>
            <a:ext cx="1711617" cy="4912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000" b="1" dirty="0">
                <a:solidFill>
                  <a:srgbClr val="FF0000"/>
                </a:solidFill>
              </a:rPr>
              <a:t>Negative</a:t>
            </a:r>
            <a:endParaRPr lang="zh-CN" altLang="en-US" sz="2000" dirty="0">
              <a:solidFill>
                <a:srgbClr val="FF0000"/>
              </a:solidFill>
            </a:endParaRPr>
          </a:p>
        </p:txBody>
      </p:sp>
    </p:spTree>
    <p:extLst>
      <p:ext uri="{BB962C8B-B14F-4D97-AF65-F5344CB8AC3E}">
        <p14:creationId xmlns:p14="http://schemas.microsoft.com/office/powerpoint/2010/main" val="95376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6"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85CDB-406C-4FD3-8825-A33CBE4B6AD9}"/>
              </a:ext>
            </a:extLst>
          </p:cNvPr>
          <p:cNvSpPr>
            <a:spLocks noGrp="1"/>
          </p:cNvSpPr>
          <p:nvPr>
            <p:ph type="title"/>
          </p:nvPr>
        </p:nvSpPr>
        <p:spPr/>
        <p:txBody>
          <a:bodyPr/>
          <a:lstStyle/>
          <a:p>
            <a:r>
              <a:rPr lang="en-US" altLang="zh-CN" dirty="0"/>
              <a:t>Tasks - machine translation</a:t>
            </a:r>
            <a:endParaRPr lang="zh-CN" altLang="en-US" dirty="0"/>
          </a:p>
        </p:txBody>
      </p:sp>
      <p:pic>
        <p:nvPicPr>
          <p:cNvPr id="5" name="内容占位符 5">
            <a:extLst>
              <a:ext uri="{FF2B5EF4-FFF2-40B4-BE49-F238E27FC236}">
                <a16:creationId xmlns:a16="http://schemas.microsoft.com/office/drawing/2014/main" id="{8807E70C-210A-4764-A4CB-2A1C153C6EE1}"/>
              </a:ext>
            </a:extLst>
          </p:cNvPr>
          <p:cNvPicPr>
            <a:picLocks noGrp="1" noChangeAspect="1"/>
          </p:cNvPicPr>
          <p:nvPr>
            <p:ph idx="1"/>
          </p:nvPr>
        </p:nvPicPr>
        <p:blipFill>
          <a:blip r:embed="rId3"/>
          <a:stretch>
            <a:fillRect/>
          </a:stretch>
        </p:blipFill>
        <p:spPr>
          <a:xfrm>
            <a:off x="1166816" y="1919241"/>
            <a:ext cx="9597246" cy="4012282"/>
          </a:xfrm>
        </p:spPr>
      </p:pic>
      <p:sp>
        <p:nvSpPr>
          <p:cNvPr id="9" name="灯片编号占位符 8">
            <a:extLst>
              <a:ext uri="{FF2B5EF4-FFF2-40B4-BE49-F238E27FC236}">
                <a16:creationId xmlns:a16="http://schemas.microsoft.com/office/drawing/2014/main" id="{7E740220-B4D7-432F-8B17-F58CE4F422B3}"/>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
        <p:nvSpPr>
          <p:cNvPr id="4" name="TextBox 3">
            <a:extLst>
              <a:ext uri="{FF2B5EF4-FFF2-40B4-BE49-F238E27FC236}">
                <a16:creationId xmlns:a16="http://schemas.microsoft.com/office/drawing/2014/main" id="{E50635BD-C1EC-B40A-2E15-38854E0F74FF}"/>
              </a:ext>
            </a:extLst>
          </p:cNvPr>
          <p:cNvSpPr txBox="1"/>
          <p:nvPr/>
        </p:nvSpPr>
        <p:spPr>
          <a:xfrm>
            <a:off x="4350217" y="1175630"/>
            <a:ext cx="3482043" cy="523220"/>
          </a:xfrm>
          <a:prstGeom prst="rect">
            <a:avLst/>
          </a:prstGeom>
          <a:noFill/>
        </p:spPr>
        <p:txBody>
          <a:bodyPr wrap="none" rtlCol="0">
            <a:spAutoFit/>
          </a:bodyPr>
          <a:lstStyle/>
          <a:p>
            <a:r>
              <a:rPr lang="en-US" altLang="zh-CN" sz="2800" b="1" dirty="0"/>
              <a:t>Chinese</a:t>
            </a:r>
            <a:r>
              <a:rPr lang="zh-CN" altLang="en-US" sz="2800" b="1" dirty="0"/>
              <a:t> </a:t>
            </a:r>
            <a:r>
              <a:rPr lang="en-US" altLang="zh-CN" sz="2800" b="1" dirty="0">
                <a:sym typeface="Wingdings" pitchFamily="2" charset="2"/>
              </a:rPr>
              <a:t></a:t>
            </a:r>
            <a:r>
              <a:rPr lang="zh-CN" altLang="en-US" sz="2800" b="1" dirty="0">
                <a:sym typeface="Wingdings" pitchFamily="2" charset="2"/>
              </a:rPr>
              <a:t> </a:t>
            </a:r>
            <a:r>
              <a:rPr lang="en-US" altLang="zh-CN" sz="2800" b="1" dirty="0">
                <a:sym typeface="Wingdings" pitchFamily="2" charset="2"/>
              </a:rPr>
              <a:t>English</a:t>
            </a:r>
            <a:endParaRPr lang="en-CN" sz="2800" b="1" dirty="0"/>
          </a:p>
        </p:txBody>
      </p:sp>
    </p:spTree>
    <p:extLst>
      <p:ext uri="{BB962C8B-B14F-4D97-AF65-F5344CB8AC3E}">
        <p14:creationId xmlns:p14="http://schemas.microsoft.com/office/powerpoint/2010/main" val="3894593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6379C1-1049-CBED-35B1-0C758715F36C}"/>
              </a:ext>
            </a:extLst>
          </p:cNvPr>
          <p:cNvPicPr>
            <a:picLocks noChangeAspect="1"/>
          </p:cNvPicPr>
          <p:nvPr/>
        </p:nvPicPr>
        <p:blipFill rotWithShape="1">
          <a:blip r:embed="rId3">
            <a:extLst>
              <a:ext uri="{28A0092B-C50C-407E-A947-70E740481C1C}">
                <a14:useLocalDpi xmlns:a14="http://schemas.microsoft.com/office/drawing/2010/main" val="0"/>
              </a:ext>
            </a:extLst>
          </a:blip>
          <a:srcRect r="28377" b="36083"/>
          <a:stretch/>
        </p:blipFill>
        <p:spPr>
          <a:xfrm>
            <a:off x="479425" y="1409457"/>
            <a:ext cx="4722303" cy="2748215"/>
          </a:xfrm>
          <a:prstGeom prst="rect">
            <a:avLst/>
          </a:prstGeom>
        </p:spPr>
      </p:pic>
      <p:sp>
        <p:nvSpPr>
          <p:cNvPr id="2" name="标题 1">
            <a:extLst>
              <a:ext uri="{FF2B5EF4-FFF2-40B4-BE49-F238E27FC236}">
                <a16:creationId xmlns:a16="http://schemas.microsoft.com/office/drawing/2014/main" id="{C071BAA6-899E-41CA-A2B1-8417B5DB19F9}"/>
              </a:ext>
            </a:extLst>
          </p:cNvPr>
          <p:cNvSpPr>
            <a:spLocks noGrp="1"/>
          </p:cNvSpPr>
          <p:nvPr>
            <p:ph type="title"/>
          </p:nvPr>
        </p:nvSpPr>
        <p:spPr/>
        <p:txBody>
          <a:bodyPr/>
          <a:lstStyle/>
          <a:p>
            <a:r>
              <a:rPr lang="en-US" altLang="zh-CN" dirty="0"/>
              <a:t>Tasks - question and</a:t>
            </a:r>
            <a:r>
              <a:rPr lang="zh-CN" altLang="en-US" dirty="0"/>
              <a:t> </a:t>
            </a:r>
            <a:r>
              <a:rPr lang="en-US" altLang="zh-CN" dirty="0"/>
              <a:t>answering</a:t>
            </a:r>
            <a:endParaRPr lang="zh-CN" altLang="en-US" dirty="0"/>
          </a:p>
        </p:txBody>
      </p:sp>
      <p:sp>
        <p:nvSpPr>
          <p:cNvPr id="10" name="灯片编号占位符 9">
            <a:extLst>
              <a:ext uri="{FF2B5EF4-FFF2-40B4-BE49-F238E27FC236}">
                <a16:creationId xmlns:a16="http://schemas.microsoft.com/office/drawing/2014/main" id="{7E4D3CC2-F83E-4B62-9B97-8F28F707E923}"/>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sp>
        <p:nvSpPr>
          <p:cNvPr id="20" name="文本框 19">
            <a:extLst>
              <a:ext uri="{FF2B5EF4-FFF2-40B4-BE49-F238E27FC236}">
                <a16:creationId xmlns:a16="http://schemas.microsoft.com/office/drawing/2014/main" id="{8156796F-EA5F-4C73-BD11-D76B7C464207}"/>
              </a:ext>
            </a:extLst>
          </p:cNvPr>
          <p:cNvSpPr txBox="1"/>
          <p:nvPr/>
        </p:nvSpPr>
        <p:spPr>
          <a:xfrm>
            <a:off x="479425" y="5099259"/>
            <a:ext cx="6984365" cy="11249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400" dirty="0"/>
              <a:t>Provide answers to question directly</a:t>
            </a:r>
          </a:p>
          <a:p>
            <a:pPr marL="285750" indent="-285750">
              <a:lnSpc>
                <a:spcPct val="150000"/>
              </a:lnSpc>
              <a:buFont typeface="Arial" panose="020B0604020202020204" pitchFamily="34" charset="0"/>
              <a:buChar char="•"/>
            </a:pPr>
            <a:r>
              <a:rPr lang="en-US" altLang="zh-CN" sz="2400" dirty="0"/>
              <a:t>Advance version of information retrieval</a:t>
            </a:r>
          </a:p>
        </p:txBody>
      </p:sp>
      <p:pic>
        <p:nvPicPr>
          <p:cNvPr id="5" name="Picture 4">
            <a:extLst>
              <a:ext uri="{FF2B5EF4-FFF2-40B4-BE49-F238E27FC236}">
                <a16:creationId xmlns:a16="http://schemas.microsoft.com/office/drawing/2014/main" id="{62E6AA01-958D-E143-95A3-D5708361A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3912" y="1409457"/>
            <a:ext cx="5984240" cy="3689802"/>
          </a:xfrm>
          <a:prstGeom prst="rect">
            <a:avLst/>
          </a:prstGeom>
          <a:ln>
            <a:noFill/>
          </a:ln>
          <a:effectLst/>
        </p:spPr>
      </p:pic>
    </p:spTree>
    <p:extLst>
      <p:ext uri="{BB962C8B-B14F-4D97-AF65-F5344CB8AC3E}">
        <p14:creationId xmlns:p14="http://schemas.microsoft.com/office/powerpoint/2010/main" val="31716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D7B3C-EDC2-4596-8228-866E15A22DFF}"/>
              </a:ext>
            </a:extLst>
          </p:cNvPr>
          <p:cNvSpPr>
            <a:spLocks noGrp="1"/>
          </p:cNvSpPr>
          <p:nvPr>
            <p:ph type="title"/>
          </p:nvPr>
        </p:nvSpPr>
        <p:spPr/>
        <p:txBody>
          <a:bodyPr/>
          <a:lstStyle/>
          <a:p>
            <a:r>
              <a:rPr lang="en-US" altLang="zh-CN" dirty="0"/>
              <a:t>Tasks – article generation</a:t>
            </a:r>
            <a:endParaRPr lang="zh-CN" altLang="en-US" dirty="0"/>
          </a:p>
        </p:txBody>
      </p:sp>
      <p:sp>
        <p:nvSpPr>
          <p:cNvPr id="5" name="文本框 4">
            <a:extLst>
              <a:ext uri="{FF2B5EF4-FFF2-40B4-BE49-F238E27FC236}">
                <a16:creationId xmlns:a16="http://schemas.microsoft.com/office/drawing/2014/main" id="{7D5F18B5-9600-4473-AF5B-065783D7C8BF}"/>
              </a:ext>
            </a:extLst>
          </p:cNvPr>
          <p:cNvSpPr txBox="1"/>
          <p:nvPr/>
        </p:nvSpPr>
        <p:spPr>
          <a:xfrm>
            <a:off x="479426" y="920621"/>
            <a:ext cx="5206672" cy="433965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1A1A1A"/>
                </a:solidFill>
                <a:ea typeface="黑体" panose="02010609060101010101" pitchFamily="49" charset="-122"/>
              </a:rPr>
              <a:t>A: </a:t>
            </a:r>
            <a:r>
              <a:rPr kumimoji="0" lang="en-US" altLang="zh-CN" sz="2400" b="1" i="0" u="none" strike="noStrike" kern="1200" cap="none" spc="0" normalizeH="0" baseline="0" noProof="0" dirty="0">
                <a:ln>
                  <a:noFill/>
                </a:ln>
                <a:solidFill>
                  <a:srgbClr val="1A1A1A"/>
                </a:solidFill>
                <a:effectLst/>
                <a:uLnTx/>
                <a:uFillTx/>
                <a:ea typeface="黑体" panose="02010609060101010101" pitchFamily="49" charset="-122"/>
                <a:cs typeface="+mn-cs"/>
              </a:rPr>
              <a:t>Blog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Feeling unproductive? Maybe you should stop overthinking.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In order to get something done, maybe we need to think less. Seems counter-intuitive, but I believe sometimes our thoughts can get in the way of the creative process. We can work better at times when we "tune out" the external world and focus on what's in front of us. I've been thinking about this lately, so I thought it would be good to write an article about it…</a:t>
            </a:r>
          </a:p>
        </p:txBody>
      </p:sp>
      <p:sp>
        <p:nvSpPr>
          <p:cNvPr id="6" name="文本框 5">
            <a:extLst>
              <a:ext uri="{FF2B5EF4-FFF2-40B4-BE49-F238E27FC236}">
                <a16:creationId xmlns:a16="http://schemas.microsoft.com/office/drawing/2014/main" id="{7782DF37-CC6E-40CA-B5A7-2146AAD45544}"/>
              </a:ext>
            </a:extLst>
          </p:cNvPr>
          <p:cNvSpPr txBox="1"/>
          <p:nvPr/>
        </p:nvSpPr>
        <p:spPr>
          <a:xfrm>
            <a:off x="5885793" y="920621"/>
            <a:ext cx="6085490" cy="46474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ea typeface="黑体" panose="02010609060101010101" pitchFamily="49" charset="-122"/>
                <a:cs typeface="+mn-cs"/>
              </a:rPr>
              <a:t>B: News article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United Methodists Agree to Historic Split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After two days of intense debate, the United Methodist Church has agreed to a historic split - one that is expected to end in the creation of a new denomination, one that will be “theologically and socially conservative,” according to The Washington Post. The majority of delegates attending the church‘s annual General Conference in May voted to strengthen a ban on the ordination of LGBTQ clergy and to write new rules that will “discipline” clergy who officiate at same-sex weddings. But those who opposed these measures have a new plan…</a:t>
            </a:r>
          </a:p>
        </p:txBody>
      </p:sp>
      <p:sp>
        <p:nvSpPr>
          <p:cNvPr id="7" name="文本框 6">
            <a:extLst>
              <a:ext uri="{FF2B5EF4-FFF2-40B4-BE49-F238E27FC236}">
                <a16:creationId xmlns:a16="http://schemas.microsoft.com/office/drawing/2014/main" id="{EBE2C809-E130-4606-A44A-907864C40BBD}"/>
              </a:ext>
            </a:extLst>
          </p:cNvPr>
          <p:cNvSpPr txBox="1"/>
          <p:nvPr/>
        </p:nvSpPr>
        <p:spPr>
          <a:xfrm>
            <a:off x="479426" y="5534561"/>
            <a:ext cx="5406368"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Human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Human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Machine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Machine  Written</a:t>
            </a:r>
            <a:endParaRPr kumimoji="0" lang="zh-CN" altLang="en-US"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8" name="文本框 7">
            <a:extLst>
              <a:ext uri="{FF2B5EF4-FFF2-40B4-BE49-F238E27FC236}">
                <a16:creationId xmlns:a16="http://schemas.microsoft.com/office/drawing/2014/main" id="{4A567D71-6E90-4810-80F7-45A89672DBDF}"/>
              </a:ext>
            </a:extLst>
          </p:cNvPr>
          <p:cNvSpPr txBox="1"/>
          <p:nvPr/>
        </p:nvSpPr>
        <p:spPr>
          <a:xfrm>
            <a:off x="7210982" y="5721330"/>
            <a:ext cx="40292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F0000"/>
                </a:solidFill>
                <a:effectLst/>
                <a:uLnTx/>
                <a:uFillTx/>
                <a:ea typeface="黑体" panose="02010609060101010101" pitchFamily="49" charset="-122"/>
                <a:cs typeface="+mn-cs"/>
              </a:rPr>
              <a:t>They are all generated by GPT-3!</a:t>
            </a:r>
            <a:endParaRPr kumimoji="0" lang="zh-CN" altLang="en-US" sz="2800" b="1" i="0" u="none" strike="noStrike" kern="1200" cap="none" spc="0" normalizeH="0" baseline="0" noProof="0" dirty="0">
              <a:ln>
                <a:noFill/>
              </a:ln>
              <a:solidFill>
                <a:srgbClr val="FF0000"/>
              </a:solidFill>
              <a:effectLst/>
              <a:uLnTx/>
              <a:uFillTx/>
              <a:ea typeface="黑体" panose="02010609060101010101" pitchFamily="49" charset="-122"/>
              <a:cs typeface="+mn-cs"/>
            </a:endParaRPr>
          </a:p>
        </p:txBody>
      </p:sp>
      <p:sp>
        <p:nvSpPr>
          <p:cNvPr id="12" name="灯片编号占位符 11">
            <a:extLst>
              <a:ext uri="{FF2B5EF4-FFF2-40B4-BE49-F238E27FC236}">
                <a16:creationId xmlns:a16="http://schemas.microsoft.com/office/drawing/2014/main" id="{43F9C974-631D-44C5-A0AF-77608137D0F8}"/>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Tree>
    <p:extLst>
      <p:ext uri="{BB962C8B-B14F-4D97-AF65-F5344CB8AC3E}">
        <p14:creationId xmlns:p14="http://schemas.microsoft.com/office/powerpoint/2010/main" val="1747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3F35B-BE50-4179-B2A7-D4F477020452}"/>
              </a:ext>
            </a:extLst>
          </p:cNvPr>
          <p:cNvSpPr>
            <a:spLocks noGrp="1"/>
          </p:cNvSpPr>
          <p:nvPr>
            <p:ph type="title"/>
          </p:nvPr>
        </p:nvSpPr>
        <p:spPr/>
        <p:txBody>
          <a:bodyPr/>
          <a:lstStyle/>
          <a:p>
            <a:r>
              <a:rPr lang="en-US" altLang="zh-CN" dirty="0"/>
              <a:t>Tasks – text summarization</a:t>
            </a:r>
            <a:endParaRPr lang="zh-CN" altLang="en-US" dirty="0"/>
          </a:p>
        </p:txBody>
      </p:sp>
      <p:sp>
        <p:nvSpPr>
          <p:cNvPr id="4" name="灯片编号占位符 3">
            <a:extLst>
              <a:ext uri="{FF2B5EF4-FFF2-40B4-BE49-F238E27FC236}">
                <a16:creationId xmlns:a16="http://schemas.microsoft.com/office/drawing/2014/main" id="{9B8DA8F5-A457-4002-A2FF-A8202CC241D4}"/>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pic>
        <p:nvPicPr>
          <p:cNvPr id="5" name="图片 4">
            <a:extLst>
              <a:ext uri="{FF2B5EF4-FFF2-40B4-BE49-F238E27FC236}">
                <a16:creationId xmlns:a16="http://schemas.microsoft.com/office/drawing/2014/main" id="{96CE4C48-249C-416C-98F3-FB6A55E84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357" y="1266620"/>
            <a:ext cx="2038935" cy="3088387"/>
          </a:xfrm>
          <a:prstGeom prst="rect">
            <a:avLst/>
          </a:prstGeom>
        </p:spPr>
      </p:pic>
      <p:sp>
        <p:nvSpPr>
          <p:cNvPr id="6" name="矩形 6">
            <a:extLst>
              <a:ext uri="{FF2B5EF4-FFF2-40B4-BE49-F238E27FC236}">
                <a16:creationId xmlns:a16="http://schemas.microsoft.com/office/drawing/2014/main" id="{554F9377-58B2-4B9D-97EC-77E8FB053C5E}"/>
              </a:ext>
            </a:extLst>
          </p:cNvPr>
          <p:cNvSpPr/>
          <p:nvPr/>
        </p:nvSpPr>
        <p:spPr>
          <a:xfrm>
            <a:off x="648649" y="5836150"/>
            <a:ext cx="2298065" cy="6103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News Rewriting</a:t>
            </a:r>
          </a:p>
        </p:txBody>
      </p:sp>
      <p:sp>
        <p:nvSpPr>
          <p:cNvPr id="7" name="右箭头 5">
            <a:extLst>
              <a:ext uri="{FF2B5EF4-FFF2-40B4-BE49-F238E27FC236}">
                <a16:creationId xmlns:a16="http://schemas.microsoft.com/office/drawing/2014/main" id="{B56C7EB0-4C71-4D05-8733-93AB4ECB989A}"/>
              </a:ext>
            </a:extLst>
          </p:cNvPr>
          <p:cNvSpPr/>
          <p:nvPr/>
        </p:nvSpPr>
        <p:spPr>
          <a:xfrm rot="5400000">
            <a:off x="1525926" y="4862673"/>
            <a:ext cx="543513" cy="460283"/>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矩形 6">
            <a:extLst>
              <a:ext uri="{FF2B5EF4-FFF2-40B4-BE49-F238E27FC236}">
                <a16:creationId xmlns:a16="http://schemas.microsoft.com/office/drawing/2014/main" id="{EFDECAED-ACBB-488F-8924-0529283D21EF}"/>
              </a:ext>
            </a:extLst>
          </p:cNvPr>
          <p:cNvSpPr/>
          <p:nvPr/>
        </p:nvSpPr>
        <p:spPr>
          <a:xfrm>
            <a:off x="4614790" y="5665950"/>
            <a:ext cx="3442078" cy="10106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从</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1981</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年到</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2010</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年，全国平均降水量为</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280</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毫米 </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a:t>
            </a:r>
            <a:endParaRPr kumimoji="0" lang="en-US" sz="2000" b="1" i="0" u="none" strike="noStrike" kern="1200" cap="none" spc="0" normalizeH="0" baseline="0" noProof="0" dirty="0">
              <a:ln>
                <a:noFill/>
              </a:ln>
              <a:solidFill>
                <a:prstClr val="black"/>
              </a:solidFill>
              <a:effectLst/>
              <a:uLnTx/>
              <a:uFillTx/>
              <a:cs typeface="+mn-cs"/>
            </a:endParaRPr>
          </a:p>
        </p:txBody>
      </p:sp>
      <p:pic>
        <p:nvPicPr>
          <p:cNvPr id="9" name="图片 1">
            <a:extLst>
              <a:ext uri="{FF2B5EF4-FFF2-40B4-BE49-F238E27FC236}">
                <a16:creationId xmlns:a16="http://schemas.microsoft.com/office/drawing/2014/main" id="{F693EA54-039E-420E-8D05-0DFA28D20863}"/>
              </a:ext>
            </a:extLst>
          </p:cNvPr>
          <p:cNvPicPr>
            <a:picLocks noChangeAspect="1"/>
          </p:cNvPicPr>
          <p:nvPr/>
        </p:nvPicPr>
        <p:blipFill rotWithShape="1">
          <a:blip r:embed="rId4">
            <a:extLst>
              <a:ext uri="{28A0092B-C50C-407E-A947-70E740481C1C}">
                <a14:useLocalDpi xmlns:a14="http://schemas.microsoft.com/office/drawing/2010/main" val="0"/>
              </a:ext>
            </a:extLst>
          </a:blip>
          <a:srcRect t="6314"/>
          <a:stretch/>
        </p:blipFill>
        <p:spPr>
          <a:xfrm>
            <a:off x="3720479" y="1309894"/>
            <a:ext cx="4751042" cy="3015586"/>
          </a:xfrm>
          <a:prstGeom prst="rect">
            <a:avLst/>
          </a:prstGeom>
        </p:spPr>
      </p:pic>
      <p:sp>
        <p:nvSpPr>
          <p:cNvPr id="10" name="右箭头 3">
            <a:extLst>
              <a:ext uri="{FF2B5EF4-FFF2-40B4-BE49-F238E27FC236}">
                <a16:creationId xmlns:a16="http://schemas.microsoft.com/office/drawing/2014/main" id="{F6BFD58E-0395-488E-ABCB-875B055236A3}"/>
              </a:ext>
            </a:extLst>
          </p:cNvPr>
          <p:cNvSpPr/>
          <p:nvPr/>
        </p:nvSpPr>
        <p:spPr>
          <a:xfrm rot="5400000">
            <a:off x="6064072" y="4813552"/>
            <a:ext cx="543513" cy="5585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矩形 8">
            <a:extLst>
              <a:ext uri="{FF2B5EF4-FFF2-40B4-BE49-F238E27FC236}">
                <a16:creationId xmlns:a16="http://schemas.microsoft.com/office/drawing/2014/main" id="{6CB79F9A-E640-473A-9C4B-D4D483CF11F4}"/>
              </a:ext>
            </a:extLst>
          </p:cNvPr>
          <p:cNvSpPr/>
          <p:nvPr/>
        </p:nvSpPr>
        <p:spPr>
          <a:xfrm>
            <a:off x="9310562" y="5665950"/>
            <a:ext cx="2627789" cy="10117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R="0" lvl="0" algn="ctr"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Summarization</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 </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from</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 </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images</a:t>
            </a:r>
          </a:p>
        </p:txBody>
      </p:sp>
      <p:pic>
        <p:nvPicPr>
          <p:cNvPr id="12" name="图片 7">
            <a:extLst>
              <a:ext uri="{FF2B5EF4-FFF2-40B4-BE49-F238E27FC236}">
                <a16:creationId xmlns:a16="http://schemas.microsoft.com/office/drawing/2014/main" id="{6AF02EE2-0B2A-487F-91EE-4F36440A664B}"/>
              </a:ext>
            </a:extLst>
          </p:cNvPr>
          <p:cNvPicPr>
            <a:picLocks noChangeAspect="1"/>
          </p:cNvPicPr>
          <p:nvPr/>
        </p:nvPicPr>
        <p:blipFill rotWithShape="1">
          <a:blip r:embed="rId5"/>
          <a:srcRect l="38910"/>
          <a:stretch/>
        </p:blipFill>
        <p:spPr>
          <a:xfrm>
            <a:off x="9144708" y="1266621"/>
            <a:ext cx="2571638" cy="3088386"/>
          </a:xfrm>
          <a:prstGeom prst="rect">
            <a:avLst/>
          </a:prstGeom>
        </p:spPr>
      </p:pic>
      <p:sp>
        <p:nvSpPr>
          <p:cNvPr id="13" name="右箭头 3">
            <a:extLst>
              <a:ext uri="{FF2B5EF4-FFF2-40B4-BE49-F238E27FC236}">
                <a16:creationId xmlns:a16="http://schemas.microsoft.com/office/drawing/2014/main" id="{396CBB42-4834-44A6-B44A-2D61F91BAD6B}"/>
              </a:ext>
            </a:extLst>
          </p:cNvPr>
          <p:cNvSpPr/>
          <p:nvPr/>
        </p:nvSpPr>
        <p:spPr>
          <a:xfrm rot="5400000">
            <a:off x="10352700" y="4776146"/>
            <a:ext cx="543513" cy="55852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76191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9B2F4-CCB8-4E80-8911-8D260E9CFF1F}"/>
              </a:ext>
            </a:extLst>
          </p:cNvPr>
          <p:cNvSpPr>
            <a:spLocks noGrp="1"/>
          </p:cNvSpPr>
          <p:nvPr>
            <p:ph type="title"/>
          </p:nvPr>
        </p:nvSpPr>
        <p:spPr/>
        <p:txBody>
          <a:bodyPr/>
          <a:lstStyle/>
          <a:p>
            <a:r>
              <a:rPr lang="en-US" altLang="zh-CN" dirty="0"/>
              <a:t>Tasks – build</a:t>
            </a:r>
            <a:r>
              <a:rPr lang="zh-CN" altLang="en-US" dirty="0"/>
              <a:t> </a:t>
            </a:r>
            <a:r>
              <a:rPr lang="en-US" altLang="zh-CN" dirty="0"/>
              <a:t>Chatbot</a:t>
            </a:r>
            <a:endParaRPr lang="zh-CN" altLang="en-US" dirty="0"/>
          </a:p>
        </p:txBody>
      </p:sp>
      <p:sp>
        <p:nvSpPr>
          <p:cNvPr id="4" name="灯片编号占位符 3">
            <a:extLst>
              <a:ext uri="{FF2B5EF4-FFF2-40B4-BE49-F238E27FC236}">
                <a16:creationId xmlns:a16="http://schemas.microsoft.com/office/drawing/2014/main" id="{54705073-D860-480E-A6B9-68B0AB253FE8}"/>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sp>
        <p:nvSpPr>
          <p:cNvPr id="5" name="内容占位符 2">
            <a:extLst>
              <a:ext uri="{FF2B5EF4-FFF2-40B4-BE49-F238E27FC236}">
                <a16:creationId xmlns:a16="http://schemas.microsoft.com/office/drawing/2014/main" id="{71511C9E-79DA-4072-B24B-6DE1868F6A0B}"/>
              </a:ext>
            </a:extLst>
          </p:cNvPr>
          <p:cNvSpPr>
            <a:spLocks noGrp="1"/>
          </p:cNvSpPr>
          <p:nvPr>
            <p:ph idx="1"/>
          </p:nvPr>
        </p:nvSpPr>
        <p:spPr>
          <a:xfrm>
            <a:off x="479425" y="1131143"/>
            <a:ext cx="6888116" cy="5485523"/>
          </a:xfrm>
        </p:spPr>
        <p:txBody>
          <a:bodyPr>
            <a:noAutofit/>
          </a:bodyPr>
          <a:lstStyle/>
          <a:p>
            <a:pPr marL="0" indent="0">
              <a:spcBef>
                <a:spcPts val="600"/>
              </a:spcBef>
              <a:spcAft>
                <a:spcPts val="600"/>
              </a:spcAft>
              <a:buNone/>
            </a:pPr>
            <a:r>
              <a:rPr lang="en-US" altLang="zh-CN" sz="2000" b="1" dirty="0"/>
              <a:t>A</a:t>
            </a:r>
            <a:r>
              <a:rPr lang="en-US" altLang="zh-CN" sz="2000" dirty="0"/>
              <a:t>: Men are all alike</a:t>
            </a:r>
          </a:p>
          <a:p>
            <a:pPr marL="0" indent="0">
              <a:spcBef>
                <a:spcPts val="600"/>
              </a:spcBef>
              <a:spcAft>
                <a:spcPts val="600"/>
              </a:spcAft>
              <a:buNone/>
            </a:pPr>
            <a:r>
              <a:rPr lang="en-US" altLang="zh-CN" sz="2000" b="1" dirty="0"/>
              <a:t>B</a:t>
            </a:r>
            <a:r>
              <a:rPr lang="en-US" altLang="zh-CN" sz="2000" dirty="0"/>
              <a:t>: In what way?</a:t>
            </a:r>
          </a:p>
          <a:p>
            <a:pPr marL="0" indent="0">
              <a:spcBef>
                <a:spcPts val="600"/>
              </a:spcBef>
              <a:spcAft>
                <a:spcPts val="600"/>
              </a:spcAft>
              <a:buNone/>
            </a:pPr>
            <a:r>
              <a:rPr lang="en-US" altLang="zh-CN" sz="2000" b="1" dirty="0"/>
              <a:t>A</a:t>
            </a:r>
            <a:r>
              <a:rPr lang="en-US" altLang="zh-CN" sz="2000" dirty="0"/>
              <a:t>: They're always bugging us about something or other.</a:t>
            </a:r>
          </a:p>
          <a:p>
            <a:pPr marL="0" indent="0">
              <a:spcBef>
                <a:spcPts val="600"/>
              </a:spcBef>
              <a:spcAft>
                <a:spcPts val="600"/>
              </a:spcAft>
              <a:buNone/>
            </a:pPr>
            <a:r>
              <a:rPr lang="en-US" altLang="zh-CN" sz="2000" b="1" dirty="0"/>
              <a:t>B</a:t>
            </a:r>
            <a:r>
              <a:rPr lang="en-US" altLang="zh-CN" sz="2000" dirty="0"/>
              <a:t>: Can you think of a specific example?</a:t>
            </a:r>
          </a:p>
          <a:p>
            <a:pPr marL="0" indent="0">
              <a:spcBef>
                <a:spcPts val="600"/>
              </a:spcBef>
              <a:spcAft>
                <a:spcPts val="600"/>
              </a:spcAft>
              <a:buNone/>
            </a:pPr>
            <a:r>
              <a:rPr lang="en-US" altLang="zh-CN" sz="2000" b="1" dirty="0"/>
              <a:t>A</a:t>
            </a:r>
            <a:r>
              <a:rPr lang="en-US" altLang="zh-CN" sz="2000" dirty="0"/>
              <a:t>: Well, my boyfriend made me come here. </a:t>
            </a:r>
          </a:p>
          <a:p>
            <a:pPr marL="0" indent="0">
              <a:spcBef>
                <a:spcPts val="600"/>
              </a:spcBef>
              <a:spcAft>
                <a:spcPts val="600"/>
              </a:spcAft>
              <a:buNone/>
            </a:pPr>
            <a:r>
              <a:rPr lang="en-US" altLang="zh-CN" sz="2000" b="1" dirty="0"/>
              <a:t>B</a:t>
            </a:r>
            <a:r>
              <a:rPr lang="en-US" altLang="zh-CN" sz="2000" dirty="0"/>
              <a:t>: Your boyfriend made you come here?</a:t>
            </a:r>
          </a:p>
          <a:p>
            <a:pPr marL="0" indent="0">
              <a:spcBef>
                <a:spcPts val="600"/>
              </a:spcBef>
              <a:spcAft>
                <a:spcPts val="600"/>
              </a:spcAft>
              <a:buNone/>
            </a:pPr>
            <a:r>
              <a:rPr lang="en-US" altLang="zh-CN" sz="2000" b="1" dirty="0"/>
              <a:t>A</a:t>
            </a:r>
            <a:r>
              <a:rPr lang="en-US" altLang="zh-CN" sz="2000" dirty="0"/>
              <a:t>: He says I'm depressed much of the time. </a:t>
            </a:r>
          </a:p>
          <a:p>
            <a:pPr marL="0" indent="0">
              <a:spcBef>
                <a:spcPts val="600"/>
              </a:spcBef>
              <a:spcAft>
                <a:spcPts val="600"/>
              </a:spcAft>
              <a:buNone/>
            </a:pPr>
            <a:r>
              <a:rPr lang="en-US" altLang="zh-CN" sz="2000" b="1" dirty="0"/>
              <a:t>B</a:t>
            </a:r>
            <a:r>
              <a:rPr lang="en-US" altLang="zh-CN" sz="2000" dirty="0"/>
              <a:t>: I’m sorry to hear you are depressed.</a:t>
            </a:r>
          </a:p>
          <a:p>
            <a:pPr marL="0" indent="0">
              <a:spcBef>
                <a:spcPts val="600"/>
              </a:spcBef>
              <a:spcAft>
                <a:spcPts val="600"/>
              </a:spcAft>
              <a:buNone/>
            </a:pPr>
            <a:r>
              <a:rPr lang="en-US" altLang="zh-CN" sz="2000" b="1" dirty="0"/>
              <a:t>A</a:t>
            </a:r>
            <a:r>
              <a:rPr lang="en-US" altLang="zh-CN" sz="2000" dirty="0"/>
              <a:t>: It’s true. I am unhappy.</a:t>
            </a:r>
          </a:p>
          <a:p>
            <a:pPr marL="0" indent="0">
              <a:spcBef>
                <a:spcPts val="600"/>
              </a:spcBef>
              <a:spcAft>
                <a:spcPts val="600"/>
              </a:spcAft>
              <a:buNone/>
            </a:pPr>
            <a:r>
              <a:rPr lang="en-US" altLang="zh-CN" sz="2000" b="1" dirty="0"/>
              <a:t>B</a:t>
            </a:r>
            <a:r>
              <a:rPr lang="en-US" altLang="zh-CN" sz="2000" dirty="0"/>
              <a:t>: Do you think coming here will help you not to be unhappy?</a:t>
            </a:r>
          </a:p>
          <a:p>
            <a:pPr marL="0" indent="0">
              <a:spcBef>
                <a:spcPts val="600"/>
              </a:spcBef>
              <a:spcAft>
                <a:spcPts val="600"/>
              </a:spcAft>
              <a:buNone/>
            </a:pPr>
            <a:r>
              <a:rPr lang="en-US" altLang="zh-CN" sz="2000" b="1" dirty="0"/>
              <a:t>A</a:t>
            </a:r>
            <a:r>
              <a:rPr lang="en-US" altLang="zh-CN" sz="2000" dirty="0"/>
              <a:t>: I need some help, that much seems certain.…</a:t>
            </a:r>
          </a:p>
        </p:txBody>
      </p:sp>
      <p:sp>
        <p:nvSpPr>
          <p:cNvPr id="6" name="文本框 5">
            <a:extLst>
              <a:ext uri="{FF2B5EF4-FFF2-40B4-BE49-F238E27FC236}">
                <a16:creationId xmlns:a16="http://schemas.microsoft.com/office/drawing/2014/main" id="{904F9726-2C37-485A-B53F-25B0A88A94D7}"/>
              </a:ext>
            </a:extLst>
          </p:cNvPr>
          <p:cNvSpPr txBox="1"/>
          <p:nvPr/>
        </p:nvSpPr>
        <p:spPr>
          <a:xfrm>
            <a:off x="6908800" y="1155350"/>
            <a:ext cx="4876092" cy="156966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Human	B: Human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Machine 	B: Human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Human 	B: Machine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Machine 	B: Machine</a:t>
            </a:r>
            <a:endPar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7" name="文本框 6">
            <a:extLst>
              <a:ext uri="{FF2B5EF4-FFF2-40B4-BE49-F238E27FC236}">
                <a16:creationId xmlns:a16="http://schemas.microsoft.com/office/drawing/2014/main" id="{3A919C7E-1F60-4DC7-842A-6D101CEAD00F}"/>
              </a:ext>
            </a:extLst>
          </p:cNvPr>
          <p:cNvSpPr txBox="1"/>
          <p:nvPr/>
        </p:nvSpPr>
        <p:spPr>
          <a:xfrm>
            <a:off x="7693009" y="3028638"/>
            <a:ext cx="370422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A: Human B: Machine</a:t>
            </a:r>
            <a:endParaRPr kumimoji="0" lang="zh-CN" altLang="en-US" sz="2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pic>
        <p:nvPicPr>
          <p:cNvPr id="8" name="图片 7">
            <a:extLst>
              <a:ext uri="{FF2B5EF4-FFF2-40B4-BE49-F238E27FC236}">
                <a16:creationId xmlns:a16="http://schemas.microsoft.com/office/drawing/2014/main" id="{49A470A9-EAE8-4A79-BF41-A284F1D060AD}"/>
              </a:ext>
            </a:extLst>
          </p:cNvPr>
          <p:cNvPicPr>
            <a:picLocks noChangeAspect="1"/>
          </p:cNvPicPr>
          <p:nvPr/>
        </p:nvPicPr>
        <p:blipFill>
          <a:blip r:embed="rId3"/>
          <a:stretch>
            <a:fillRect/>
          </a:stretch>
        </p:blipFill>
        <p:spPr>
          <a:xfrm>
            <a:off x="6970988" y="5702650"/>
            <a:ext cx="4813904" cy="1048839"/>
          </a:xfrm>
          <a:prstGeom prst="rect">
            <a:avLst/>
          </a:prstGeom>
        </p:spPr>
      </p:pic>
      <p:pic>
        <p:nvPicPr>
          <p:cNvPr id="9" name="Picture 2" descr="ELIZA - Wikipedia">
            <a:extLst>
              <a:ext uri="{FF2B5EF4-FFF2-40B4-BE49-F238E27FC236}">
                <a16:creationId xmlns:a16="http://schemas.microsoft.com/office/drawing/2014/main" id="{010BF33B-613F-4EBD-AA54-06C2319FD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991" y="3577891"/>
            <a:ext cx="3179958" cy="20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CFA28-EBD0-4386-A656-09E1D266B174}"/>
              </a:ext>
            </a:extLst>
          </p:cNvPr>
          <p:cNvSpPr>
            <a:spLocks noGrp="1"/>
          </p:cNvSpPr>
          <p:nvPr>
            <p:ph type="title"/>
          </p:nvPr>
        </p:nvSpPr>
        <p:spPr/>
        <p:txBody>
          <a:bodyPr/>
          <a:lstStyle/>
          <a:p>
            <a:r>
              <a:rPr lang="en-US" altLang="zh-CN" dirty="0"/>
              <a:t>About me</a:t>
            </a:r>
            <a:endParaRPr lang="zh-CN" altLang="en-US" dirty="0"/>
          </a:p>
        </p:txBody>
      </p:sp>
      <p:sp>
        <p:nvSpPr>
          <p:cNvPr id="3" name="内容占位符 2">
            <a:extLst>
              <a:ext uri="{FF2B5EF4-FFF2-40B4-BE49-F238E27FC236}">
                <a16:creationId xmlns:a16="http://schemas.microsoft.com/office/drawing/2014/main" id="{9E364FB8-20A0-4DCC-A4F3-4FF0E2C4AB40}"/>
              </a:ext>
            </a:extLst>
          </p:cNvPr>
          <p:cNvSpPr>
            <a:spLocks noGrp="1"/>
          </p:cNvSpPr>
          <p:nvPr>
            <p:ph idx="1"/>
          </p:nvPr>
        </p:nvSpPr>
        <p:spPr>
          <a:xfrm>
            <a:off x="479424" y="1144033"/>
            <a:ext cx="7440989" cy="5552796"/>
          </a:xfrm>
          <a:ln>
            <a:noFill/>
          </a:ln>
        </p:spPr>
        <p:txBody>
          <a:bodyPr>
            <a:noAutofit/>
          </a:bodyPr>
          <a:lstStyle/>
          <a:p>
            <a:pPr marL="0" indent="0">
              <a:lnSpc>
                <a:spcPct val="100000"/>
              </a:lnSpc>
              <a:buNone/>
            </a:pPr>
            <a:r>
              <a:rPr lang="en-US" altLang="zh-CN" b="1" dirty="0"/>
              <a:t>Email:</a:t>
            </a:r>
            <a:r>
              <a:rPr lang="en-US" altLang="zh-CN" dirty="0"/>
              <a:t> bjzhou@fudan.edu.cn</a:t>
            </a:r>
          </a:p>
          <a:p>
            <a:pPr marL="0" indent="0">
              <a:lnSpc>
                <a:spcPct val="100000"/>
              </a:lnSpc>
              <a:buNone/>
            </a:pPr>
            <a:r>
              <a:rPr lang="en-US" altLang="zh-CN" b="1" dirty="0"/>
              <a:t>Website</a:t>
            </a:r>
            <a:r>
              <a:rPr lang="en-US" altLang="zh-CN" dirty="0"/>
              <a:t>: </a:t>
            </a:r>
            <a:r>
              <a:rPr lang="en-US" altLang="zh-CN" dirty="0">
                <a:hlinkClick r:id="rId3"/>
              </a:rPr>
              <a:t>https://baojian.github.io/</a:t>
            </a:r>
            <a:r>
              <a:rPr lang="en-US" altLang="zh-CN" dirty="0"/>
              <a:t> </a:t>
            </a:r>
          </a:p>
          <a:p>
            <a:pPr marL="0" indent="0">
              <a:lnSpc>
                <a:spcPct val="100000"/>
              </a:lnSpc>
              <a:buNone/>
            </a:pPr>
            <a:r>
              <a:rPr lang="en-US" altLang="zh-CN" b="1" dirty="0"/>
              <a:t>Location</a:t>
            </a:r>
            <a:r>
              <a:rPr lang="en-US" altLang="zh-CN" dirty="0"/>
              <a:t>:</a:t>
            </a:r>
          </a:p>
          <a:p>
            <a:pPr lvl="1">
              <a:lnSpc>
                <a:spcPct val="100000"/>
              </a:lnSpc>
            </a:pPr>
            <a:r>
              <a:rPr lang="en-US" altLang="zh-CN" dirty="0"/>
              <a:t>South-401,</a:t>
            </a:r>
            <a:r>
              <a:rPr lang="zh-CN" altLang="en-US" dirty="0"/>
              <a:t> </a:t>
            </a:r>
            <a:r>
              <a:rPr lang="en-US" altLang="zh-CN" dirty="0"/>
              <a:t>Computing Center </a:t>
            </a:r>
          </a:p>
          <a:p>
            <a:pPr lvl="1">
              <a:lnSpc>
                <a:spcPct val="100000"/>
              </a:lnSpc>
            </a:pPr>
            <a:r>
              <a:rPr lang="en-US" altLang="zh-CN" dirty="0"/>
              <a:t>Office hour: Wed.</a:t>
            </a:r>
            <a:r>
              <a:rPr lang="zh-CN" altLang="en-US" dirty="0"/>
              <a:t> </a:t>
            </a:r>
            <a:r>
              <a:rPr lang="en-US" altLang="zh-CN" dirty="0"/>
              <a:t>10:00am-11:30am</a:t>
            </a:r>
            <a:endParaRPr lang="en-US" altLang="zh-CN" b="1" dirty="0"/>
          </a:p>
          <a:p>
            <a:pPr marL="0" indent="0">
              <a:lnSpc>
                <a:spcPct val="100000"/>
              </a:lnSpc>
              <a:buNone/>
            </a:pPr>
            <a:r>
              <a:rPr lang="en-US" altLang="zh-CN" b="1" dirty="0"/>
              <a:t>Research interests</a:t>
            </a:r>
            <a:r>
              <a:rPr lang="en-US" altLang="zh-CN" sz="2800" b="0" i="0" dirty="0">
                <a:solidFill>
                  <a:srgbClr val="000000"/>
                </a:solidFill>
                <a:effectLst/>
                <a:latin typeface="Georgia" panose="02040502050405020303" pitchFamily="18" charset="0"/>
              </a:rPr>
              <a:t>: </a:t>
            </a:r>
          </a:p>
          <a:p>
            <a:pPr lvl="1">
              <a:lnSpc>
                <a:spcPct val="100000"/>
              </a:lnSpc>
            </a:pPr>
            <a:r>
              <a:rPr lang="en-US" altLang="zh-CN" dirty="0"/>
              <a:t>Machine learning on graphs,</a:t>
            </a:r>
            <a:r>
              <a:rPr lang="zh-CN" altLang="en-US" dirty="0"/>
              <a:t> </a:t>
            </a:r>
            <a:r>
              <a:rPr lang="en-US" altLang="zh-CN" dirty="0"/>
              <a:t>optimization,</a:t>
            </a:r>
            <a:r>
              <a:rPr lang="zh-CN" altLang="en-US" dirty="0"/>
              <a:t> </a:t>
            </a:r>
            <a:r>
              <a:rPr lang="en-US" altLang="zh-CN" dirty="0"/>
              <a:t>text mining</a:t>
            </a:r>
            <a:r>
              <a:rPr lang="zh-CN" altLang="en-US" dirty="0"/>
              <a:t> </a:t>
            </a:r>
            <a:r>
              <a:rPr lang="en-US" altLang="zh-CN" dirty="0"/>
              <a:t>(e.g.,</a:t>
            </a:r>
            <a:r>
              <a:rPr lang="zh-CN" altLang="en-US" dirty="0"/>
              <a:t> </a:t>
            </a:r>
            <a:r>
              <a:rPr lang="en-US" altLang="zh-CN" dirty="0"/>
              <a:t>using</a:t>
            </a:r>
            <a:r>
              <a:rPr lang="zh-CN" altLang="en-US" dirty="0"/>
              <a:t> </a:t>
            </a:r>
            <a:r>
              <a:rPr lang="en-US" altLang="zh-CN" dirty="0"/>
              <a:t>word</a:t>
            </a:r>
            <a:r>
              <a:rPr lang="zh-CN" altLang="en-US" dirty="0"/>
              <a:t> </a:t>
            </a:r>
            <a:r>
              <a:rPr lang="en-US" altLang="zh-CN" dirty="0"/>
              <a:t>embeddings),</a:t>
            </a:r>
            <a:r>
              <a:rPr lang="zh-CN" altLang="en-US" dirty="0"/>
              <a:t> </a:t>
            </a:r>
            <a:r>
              <a:rPr lang="en-US" altLang="zh-CN" dirty="0"/>
              <a:t>diffusion models, and</a:t>
            </a:r>
            <a:r>
              <a:rPr lang="zh-CN" altLang="en-US" dirty="0"/>
              <a:t> </a:t>
            </a:r>
            <a:r>
              <a:rPr lang="en-US" altLang="zh-CN" dirty="0"/>
              <a:t>in-context-learning</a:t>
            </a:r>
            <a:r>
              <a:rPr lang="zh-CN" altLang="en-US" dirty="0"/>
              <a:t> </a:t>
            </a:r>
            <a:r>
              <a:rPr lang="en-US" altLang="zh-CN" dirty="0"/>
              <a:t>on</a:t>
            </a:r>
            <a:r>
              <a:rPr lang="zh-CN" altLang="en-US" dirty="0"/>
              <a:t> </a:t>
            </a:r>
            <a:r>
              <a:rPr lang="en-US" altLang="zh-CN" dirty="0"/>
              <a:t>LLMs</a:t>
            </a:r>
          </a:p>
          <a:p>
            <a:pPr marL="0" indent="0">
              <a:lnSpc>
                <a:spcPct val="100000"/>
              </a:lnSpc>
              <a:buNone/>
            </a:pPr>
            <a:endParaRPr lang="en-US" altLang="zh-CN" dirty="0"/>
          </a:p>
          <a:p>
            <a:pPr marL="457200" lvl="1" indent="0">
              <a:lnSpc>
                <a:spcPct val="100000"/>
              </a:lnSpc>
              <a:buNone/>
            </a:pPr>
            <a:endParaRPr lang="en-US" altLang="zh-CN" dirty="0"/>
          </a:p>
        </p:txBody>
      </p:sp>
      <p:sp>
        <p:nvSpPr>
          <p:cNvPr id="9" name="灯片编号占位符 8">
            <a:extLst>
              <a:ext uri="{FF2B5EF4-FFF2-40B4-BE49-F238E27FC236}">
                <a16:creationId xmlns:a16="http://schemas.microsoft.com/office/drawing/2014/main" id="{2C01BD38-28B0-4523-9E27-9C8CF11C6617}"/>
              </a:ext>
            </a:extLst>
          </p:cNvPr>
          <p:cNvSpPr>
            <a:spLocks noGrp="1"/>
          </p:cNvSpPr>
          <p:nvPr>
            <p:ph type="sldNum" sz="quarter" idx="12"/>
          </p:nvPr>
        </p:nvSpPr>
        <p:spPr/>
        <p:txBody>
          <a:bodyPr/>
          <a:lstStyle/>
          <a:p>
            <a:fld id="{DC8BB421-126E-41CB-B73A-69D52E98CAE3}" type="slidenum">
              <a:rPr lang="zh-CN" altLang="en-US" smtClean="0"/>
              <a:t>2</a:t>
            </a:fld>
            <a:endParaRPr lang="zh-CN" altLang="en-US" dirty="0"/>
          </a:p>
        </p:txBody>
      </p:sp>
      <p:pic>
        <p:nvPicPr>
          <p:cNvPr id="4" name="Picture 3">
            <a:extLst>
              <a:ext uri="{FF2B5EF4-FFF2-40B4-BE49-F238E27FC236}">
                <a16:creationId xmlns:a16="http://schemas.microsoft.com/office/drawing/2014/main" id="{A1F55A41-8ACC-8030-FD03-F346D562151E}"/>
              </a:ext>
            </a:extLst>
          </p:cNvPr>
          <p:cNvPicPr>
            <a:picLocks noChangeAspect="1"/>
          </p:cNvPicPr>
          <p:nvPr/>
        </p:nvPicPr>
        <p:blipFill>
          <a:blip r:embed="rId4"/>
          <a:stretch>
            <a:fillRect/>
          </a:stretch>
        </p:blipFill>
        <p:spPr>
          <a:xfrm>
            <a:off x="8532207" y="1418298"/>
            <a:ext cx="3371925" cy="5073943"/>
          </a:xfrm>
          <a:prstGeom prst="rect">
            <a:avLst/>
          </a:prstGeom>
        </p:spPr>
      </p:pic>
    </p:spTree>
    <p:extLst>
      <p:ext uri="{BB962C8B-B14F-4D97-AF65-F5344CB8AC3E}">
        <p14:creationId xmlns:p14="http://schemas.microsoft.com/office/powerpoint/2010/main" val="4253427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0119-5908-D77F-9B18-87C530BE62D5}"/>
              </a:ext>
            </a:extLst>
          </p:cNvPr>
          <p:cNvSpPr>
            <a:spLocks noGrp="1"/>
          </p:cNvSpPr>
          <p:nvPr>
            <p:ph type="title"/>
          </p:nvPr>
        </p:nvSpPr>
        <p:spPr/>
        <p:txBody>
          <a:bodyPr/>
          <a:lstStyle/>
          <a:p>
            <a:r>
              <a:rPr lang="en-US" altLang="zh-CN" dirty="0"/>
              <a:t>Tasks – text</a:t>
            </a:r>
            <a:r>
              <a:rPr lang="zh-CN" altLang="en-US" dirty="0"/>
              <a:t> </a:t>
            </a:r>
            <a:r>
              <a:rPr lang="en-US" altLang="zh-CN" dirty="0"/>
              <a:t>to</a:t>
            </a:r>
            <a:r>
              <a:rPr lang="zh-CN" altLang="en-US" dirty="0"/>
              <a:t> </a:t>
            </a:r>
            <a:r>
              <a:rPr lang="en-US" altLang="zh-CN" dirty="0"/>
              <a:t>image</a:t>
            </a:r>
            <a:endParaRPr lang="en-CN" dirty="0"/>
          </a:p>
        </p:txBody>
      </p:sp>
      <p:sp>
        <p:nvSpPr>
          <p:cNvPr id="3" name="Content Placeholder 2">
            <a:extLst>
              <a:ext uri="{FF2B5EF4-FFF2-40B4-BE49-F238E27FC236}">
                <a16:creationId xmlns:a16="http://schemas.microsoft.com/office/drawing/2014/main" id="{10848DE9-6024-42A3-29CF-4D88A7E453F6}"/>
              </a:ext>
            </a:extLst>
          </p:cNvPr>
          <p:cNvSpPr>
            <a:spLocks noGrp="1"/>
          </p:cNvSpPr>
          <p:nvPr>
            <p:ph idx="1"/>
          </p:nvPr>
        </p:nvSpPr>
        <p:spPr>
          <a:xfrm>
            <a:off x="314326" y="1044905"/>
            <a:ext cx="7451903" cy="488925"/>
          </a:xfrm>
        </p:spPr>
        <p:txBody>
          <a:bodyPr>
            <a:noAutofit/>
          </a:bodyPr>
          <a:lstStyle/>
          <a:p>
            <a:r>
              <a:rPr lang="en-US" altLang="zh-CN" dirty="0"/>
              <a:t>Creating image from text</a:t>
            </a:r>
            <a:r>
              <a:rPr lang="zh-CN" altLang="en-US" dirty="0"/>
              <a:t> </a:t>
            </a:r>
            <a:r>
              <a:rPr lang="en-US" altLang="zh-CN" dirty="0"/>
              <a:t>IO (OpenAI,</a:t>
            </a:r>
            <a:r>
              <a:rPr lang="zh-CN" altLang="en-US" dirty="0"/>
              <a:t> </a:t>
            </a:r>
            <a:r>
              <a:rPr lang="en-US" altLang="zh-CN" dirty="0"/>
              <a:t>Sora)</a:t>
            </a:r>
            <a:endParaRPr lang="en-CN" dirty="0"/>
          </a:p>
        </p:txBody>
      </p:sp>
      <p:sp>
        <p:nvSpPr>
          <p:cNvPr id="4" name="Slide Number Placeholder 3">
            <a:extLst>
              <a:ext uri="{FF2B5EF4-FFF2-40B4-BE49-F238E27FC236}">
                <a16:creationId xmlns:a16="http://schemas.microsoft.com/office/drawing/2014/main" id="{A3551B16-ABE2-3D39-91D4-4225355427F0}"/>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pic>
        <p:nvPicPr>
          <p:cNvPr id="7170" name="Picture 2">
            <a:extLst>
              <a:ext uri="{FF2B5EF4-FFF2-40B4-BE49-F238E27FC236}">
                <a16:creationId xmlns:a16="http://schemas.microsoft.com/office/drawing/2014/main" id="{F77D0345-7947-B533-BBA9-7BF354E29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309"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3BBAB1-3960-E413-4604-9DC8EB819280}"/>
              </a:ext>
            </a:extLst>
          </p:cNvPr>
          <p:cNvSpPr txBox="1"/>
          <p:nvPr/>
        </p:nvSpPr>
        <p:spPr>
          <a:xfrm>
            <a:off x="3983567" y="1742136"/>
            <a:ext cx="4353075" cy="923330"/>
          </a:xfrm>
          <a:prstGeom prst="rect">
            <a:avLst/>
          </a:prstGeom>
          <a:noFill/>
        </p:spPr>
        <p:txBody>
          <a:bodyPr wrap="square">
            <a:spAutoFit/>
          </a:bodyPr>
          <a:lstStyle/>
          <a:p>
            <a:pPr algn="ctr"/>
            <a:r>
              <a:rPr lang="en-US" dirty="0"/>
              <a:t>A snowy mountain village with cozy cabins and a northern lights display, high detail and photorealistic </a:t>
            </a:r>
            <a:r>
              <a:rPr lang="en-US" dirty="0" err="1"/>
              <a:t>dslr</a:t>
            </a:r>
            <a:r>
              <a:rPr lang="en-US" dirty="0"/>
              <a:t>, 50mm f/1.2</a:t>
            </a:r>
            <a:endParaRPr lang="en-CN" dirty="0"/>
          </a:p>
        </p:txBody>
      </p:sp>
      <p:sp>
        <p:nvSpPr>
          <p:cNvPr id="8" name="TextBox 7">
            <a:extLst>
              <a:ext uri="{FF2B5EF4-FFF2-40B4-BE49-F238E27FC236}">
                <a16:creationId xmlns:a16="http://schemas.microsoft.com/office/drawing/2014/main" id="{E9CC37B8-2A7F-B07B-0F89-3A575A12CFEC}"/>
              </a:ext>
            </a:extLst>
          </p:cNvPr>
          <p:cNvSpPr txBox="1"/>
          <p:nvPr/>
        </p:nvSpPr>
        <p:spPr>
          <a:xfrm>
            <a:off x="904596" y="1736791"/>
            <a:ext cx="2523922" cy="923330"/>
          </a:xfrm>
          <a:prstGeom prst="rect">
            <a:avLst/>
          </a:prstGeom>
          <a:noFill/>
        </p:spPr>
        <p:txBody>
          <a:bodyPr wrap="square">
            <a:spAutoFit/>
          </a:bodyPr>
          <a:lstStyle/>
          <a:p>
            <a:pPr algn="ctr"/>
            <a:r>
              <a:rPr lang="en-US" dirty="0"/>
              <a:t>Vibrant coral reef teeming with colorful fish and sea creatures</a:t>
            </a:r>
            <a:endParaRPr lang="en-CN" dirty="0"/>
          </a:p>
        </p:txBody>
      </p:sp>
      <p:pic>
        <p:nvPicPr>
          <p:cNvPr id="7172" name="Picture 4">
            <a:extLst>
              <a:ext uri="{FF2B5EF4-FFF2-40B4-BE49-F238E27FC236}">
                <a16:creationId xmlns:a16="http://schemas.microsoft.com/office/drawing/2014/main" id="{50B98BFE-4A54-0148-00B1-1ECFE4DA9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12CE87E-20EE-BE61-765D-241B1184D5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79" y="2846136"/>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11A01D-2660-375E-6DF5-B1B7B75EFA88}"/>
              </a:ext>
            </a:extLst>
          </p:cNvPr>
          <p:cNvSpPr txBox="1"/>
          <p:nvPr/>
        </p:nvSpPr>
        <p:spPr>
          <a:xfrm>
            <a:off x="8439152" y="1742136"/>
            <a:ext cx="3429000" cy="923330"/>
          </a:xfrm>
          <a:prstGeom prst="rect">
            <a:avLst/>
          </a:prstGeom>
          <a:noFill/>
        </p:spPr>
        <p:txBody>
          <a:bodyPr wrap="square">
            <a:spAutoFit/>
          </a:bodyPr>
          <a:lstStyle/>
          <a:p>
            <a:pPr algn="ctr"/>
            <a:r>
              <a:rPr lang="en-US" dirty="0"/>
              <a:t>Close-up portrait shot of a woman in autumn, extreme detail, shallow depth of field</a:t>
            </a:r>
            <a:endParaRPr lang="en-CN" dirty="0"/>
          </a:p>
        </p:txBody>
      </p:sp>
    </p:spTree>
    <p:extLst>
      <p:ext uri="{BB962C8B-B14F-4D97-AF65-F5344CB8AC3E}">
        <p14:creationId xmlns:p14="http://schemas.microsoft.com/office/powerpoint/2010/main" val="40664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0119-5908-D77F-9B18-87C530BE62D5}"/>
              </a:ext>
            </a:extLst>
          </p:cNvPr>
          <p:cNvSpPr>
            <a:spLocks noGrp="1"/>
          </p:cNvSpPr>
          <p:nvPr>
            <p:ph type="title"/>
          </p:nvPr>
        </p:nvSpPr>
        <p:spPr/>
        <p:txBody>
          <a:bodyPr/>
          <a:lstStyle/>
          <a:p>
            <a:r>
              <a:rPr lang="en-US" altLang="zh-CN" dirty="0"/>
              <a:t>Tasks – text</a:t>
            </a:r>
            <a:r>
              <a:rPr lang="zh-CN" altLang="en-US" dirty="0"/>
              <a:t> </a:t>
            </a:r>
            <a:r>
              <a:rPr lang="en-US" altLang="zh-CN" dirty="0"/>
              <a:t>to</a:t>
            </a:r>
            <a:r>
              <a:rPr lang="zh-CN" altLang="en-US" dirty="0"/>
              <a:t> </a:t>
            </a:r>
            <a:r>
              <a:rPr lang="en-US" altLang="zh-CN" dirty="0"/>
              <a:t>video</a:t>
            </a:r>
            <a:endParaRPr lang="en-CN" dirty="0"/>
          </a:p>
        </p:txBody>
      </p:sp>
      <p:sp>
        <p:nvSpPr>
          <p:cNvPr id="3" name="Content Placeholder 2">
            <a:extLst>
              <a:ext uri="{FF2B5EF4-FFF2-40B4-BE49-F238E27FC236}">
                <a16:creationId xmlns:a16="http://schemas.microsoft.com/office/drawing/2014/main" id="{10848DE9-6024-42A3-29CF-4D88A7E453F6}"/>
              </a:ext>
            </a:extLst>
          </p:cNvPr>
          <p:cNvSpPr>
            <a:spLocks noGrp="1"/>
          </p:cNvSpPr>
          <p:nvPr>
            <p:ph idx="1"/>
          </p:nvPr>
        </p:nvSpPr>
        <p:spPr>
          <a:xfrm>
            <a:off x="314326" y="984642"/>
            <a:ext cx="11425390" cy="1006390"/>
          </a:xfrm>
        </p:spPr>
        <p:txBody>
          <a:bodyPr>
            <a:noAutofit/>
          </a:bodyPr>
          <a:lstStyle/>
          <a:p>
            <a:r>
              <a:rPr lang="en-US" altLang="zh-CN" sz="2400" b="1" dirty="0"/>
              <a:t>Creating video from text:</a:t>
            </a:r>
            <a:r>
              <a:rPr lang="zh-CN" altLang="en-US" sz="2400" b="1" dirty="0"/>
              <a:t> </a:t>
            </a:r>
            <a:r>
              <a:rPr lang="en-US" altLang="zh-CN" sz="2400" dirty="0"/>
              <a:t>a</a:t>
            </a:r>
            <a:r>
              <a:rPr lang="zh-CN" altLang="en-US" sz="2400" dirty="0"/>
              <a:t> </a:t>
            </a:r>
            <a:r>
              <a:rPr lang="en-US" altLang="zh-CN" sz="2400" dirty="0"/>
              <a:t>woman</a:t>
            </a:r>
            <a:r>
              <a:rPr lang="zh-CN" altLang="en-US" sz="2400" dirty="0"/>
              <a:t> </a:t>
            </a:r>
            <a:r>
              <a:rPr lang="en-US" altLang="zh-CN" sz="2400" dirty="0"/>
              <a:t>wearing</a:t>
            </a:r>
            <a:r>
              <a:rPr lang="zh-CN" altLang="en-US" sz="2400" dirty="0"/>
              <a:t> </a:t>
            </a:r>
            <a:r>
              <a:rPr lang="en-US" altLang="zh-CN" sz="2400" dirty="0"/>
              <a:t>purple</a:t>
            </a:r>
            <a:r>
              <a:rPr lang="zh-CN" altLang="en-US" sz="2400" dirty="0"/>
              <a:t> </a:t>
            </a:r>
            <a:r>
              <a:rPr lang="en-US" altLang="zh-CN" sz="2400" dirty="0"/>
              <a:t>overalls</a:t>
            </a:r>
            <a:r>
              <a:rPr lang="zh-CN" altLang="en-US" sz="2400" dirty="0"/>
              <a:t> </a:t>
            </a:r>
            <a:r>
              <a:rPr lang="en-US" altLang="zh-CN" sz="2400" dirty="0"/>
              <a:t>and</a:t>
            </a:r>
            <a:r>
              <a:rPr lang="zh-CN" altLang="en-US" sz="2400" dirty="0"/>
              <a:t> </a:t>
            </a:r>
            <a:r>
              <a:rPr lang="en-US" altLang="zh-CN" sz="2400" dirty="0"/>
              <a:t>cowboy</a:t>
            </a:r>
            <a:r>
              <a:rPr lang="zh-CN" altLang="en-US" sz="2400" dirty="0"/>
              <a:t> </a:t>
            </a:r>
            <a:r>
              <a:rPr lang="en-US" altLang="zh-CN" sz="2400" dirty="0"/>
              <a:t>boots</a:t>
            </a:r>
            <a:r>
              <a:rPr lang="zh-CN" altLang="en-US" sz="2400" dirty="0"/>
              <a:t> </a:t>
            </a:r>
            <a:r>
              <a:rPr lang="en-US" altLang="zh-CN" sz="2400" dirty="0"/>
              <a:t>taking</a:t>
            </a:r>
            <a:r>
              <a:rPr lang="zh-CN" altLang="en-US" sz="2400" dirty="0"/>
              <a:t> </a:t>
            </a:r>
            <a:r>
              <a:rPr lang="en-US" altLang="zh-CN" sz="2400" dirty="0"/>
              <a:t>a</a:t>
            </a:r>
            <a:r>
              <a:rPr lang="zh-CN" altLang="en-US" sz="2400" dirty="0"/>
              <a:t> </a:t>
            </a:r>
            <a:r>
              <a:rPr lang="en-US" altLang="zh-CN" sz="2400" dirty="0"/>
              <a:t>pleasant</a:t>
            </a:r>
            <a:r>
              <a:rPr lang="zh-CN" altLang="en-US" sz="2400" dirty="0"/>
              <a:t> </a:t>
            </a:r>
            <a:r>
              <a:rPr lang="en-US" altLang="zh-CN" sz="2400" dirty="0"/>
              <a:t>stroll</a:t>
            </a:r>
            <a:r>
              <a:rPr lang="zh-CN" altLang="en-US" sz="2400" dirty="0"/>
              <a:t> </a:t>
            </a:r>
            <a:r>
              <a:rPr lang="en-US" altLang="zh-CN" sz="2400" dirty="0"/>
              <a:t>in</a:t>
            </a:r>
            <a:r>
              <a:rPr lang="zh-CN" altLang="en-US" sz="2400" dirty="0"/>
              <a:t> </a:t>
            </a:r>
            <a:r>
              <a:rPr lang="en-US" altLang="zh-CN" sz="2400" dirty="0"/>
              <a:t>Johannesburg</a:t>
            </a:r>
            <a:r>
              <a:rPr lang="zh-CN" altLang="en-US" sz="2400" dirty="0"/>
              <a:t> </a:t>
            </a:r>
            <a:r>
              <a:rPr lang="en-US" altLang="zh-CN" sz="2400" dirty="0"/>
              <a:t>South</a:t>
            </a:r>
            <a:r>
              <a:rPr lang="zh-CN" altLang="en-US" sz="2400" dirty="0"/>
              <a:t> </a:t>
            </a:r>
            <a:r>
              <a:rPr lang="en-US" altLang="zh-CN" sz="2400" dirty="0"/>
              <a:t>Africa</a:t>
            </a:r>
            <a:r>
              <a:rPr lang="zh-CN" altLang="en-US" sz="2400" dirty="0"/>
              <a:t> </a:t>
            </a:r>
            <a:r>
              <a:rPr lang="en-US" altLang="zh-CN" sz="2400" dirty="0"/>
              <a:t>during</a:t>
            </a:r>
            <a:r>
              <a:rPr lang="zh-CN" altLang="en-US" sz="2400" dirty="0"/>
              <a:t> </a:t>
            </a:r>
            <a:r>
              <a:rPr lang="en-US" altLang="zh-CN" sz="2400" dirty="0"/>
              <a:t>a</a:t>
            </a:r>
            <a:r>
              <a:rPr lang="zh-CN" altLang="en-US" sz="2400" dirty="0"/>
              <a:t> </a:t>
            </a:r>
            <a:r>
              <a:rPr lang="en-US" altLang="zh-CN" sz="2400" dirty="0"/>
              <a:t>beautiful</a:t>
            </a:r>
            <a:r>
              <a:rPr lang="zh-CN" altLang="en-US" sz="2400" dirty="0"/>
              <a:t> </a:t>
            </a:r>
            <a:r>
              <a:rPr lang="en-US" altLang="zh-CN" sz="2400" dirty="0"/>
              <a:t>sunset</a:t>
            </a:r>
            <a:endParaRPr lang="en-CN" sz="2400" dirty="0"/>
          </a:p>
        </p:txBody>
      </p:sp>
      <p:sp>
        <p:nvSpPr>
          <p:cNvPr id="4" name="Slide Number Placeholder 3">
            <a:extLst>
              <a:ext uri="{FF2B5EF4-FFF2-40B4-BE49-F238E27FC236}">
                <a16:creationId xmlns:a16="http://schemas.microsoft.com/office/drawing/2014/main" id="{A3551B16-ABE2-3D39-91D4-4225355427F0}"/>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pic>
        <p:nvPicPr>
          <p:cNvPr id="6" name="a-woman-wearing-purple-overalls-and-cowboy-boots-taking-a-pleasant-stroll-in-Johannesburg-South-Africa-during-a-beautiful-sunset.mp4">
            <a:hlinkClick r:id="" action="ppaction://media"/>
            <a:extLst>
              <a:ext uri="{FF2B5EF4-FFF2-40B4-BE49-F238E27FC236}">
                <a16:creationId xmlns:a16="http://schemas.microsoft.com/office/drawing/2014/main" id="{5554F38E-7605-BCB9-019A-052EC4A66C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7260" y="1949561"/>
            <a:ext cx="8297074" cy="4667105"/>
          </a:xfrm>
          <a:prstGeom prst="rect">
            <a:avLst/>
          </a:prstGeom>
        </p:spPr>
      </p:pic>
      <p:sp>
        <p:nvSpPr>
          <p:cNvPr id="8" name="TextBox 7">
            <a:extLst>
              <a:ext uri="{FF2B5EF4-FFF2-40B4-BE49-F238E27FC236}">
                <a16:creationId xmlns:a16="http://schemas.microsoft.com/office/drawing/2014/main" id="{F10DD1A4-6700-804F-A383-F3710AAC1719}"/>
              </a:ext>
            </a:extLst>
          </p:cNvPr>
          <p:cNvSpPr txBox="1"/>
          <p:nvPr/>
        </p:nvSpPr>
        <p:spPr>
          <a:xfrm>
            <a:off x="9562547" y="6247334"/>
            <a:ext cx="1691640" cy="369332"/>
          </a:xfrm>
          <a:prstGeom prst="rect">
            <a:avLst/>
          </a:prstGeom>
          <a:noFill/>
        </p:spPr>
        <p:txBody>
          <a:bodyPr wrap="square">
            <a:spAutoFit/>
          </a:bodyPr>
          <a:lstStyle/>
          <a:p>
            <a:r>
              <a:rPr lang="en-US" altLang="zh-CN" dirty="0"/>
              <a:t>OpenAI,</a:t>
            </a:r>
            <a:r>
              <a:rPr lang="zh-CN" altLang="en-US" dirty="0"/>
              <a:t> </a:t>
            </a:r>
            <a:r>
              <a:rPr lang="en-US" altLang="zh-CN" dirty="0"/>
              <a:t>Sora</a:t>
            </a:r>
            <a:endParaRPr lang="en-CN" dirty="0"/>
          </a:p>
        </p:txBody>
      </p:sp>
    </p:spTree>
    <p:extLst>
      <p:ext uri="{BB962C8B-B14F-4D97-AF65-F5344CB8AC3E}">
        <p14:creationId xmlns:p14="http://schemas.microsoft.com/office/powerpoint/2010/main" val="127296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34106-03BC-8C90-9F27-041BB3D0C52C}"/>
              </a:ext>
            </a:extLst>
          </p:cNvPr>
          <p:cNvSpPr>
            <a:spLocks noGrp="1"/>
          </p:cNvSpPr>
          <p:nvPr>
            <p:ph type="title"/>
          </p:nvPr>
        </p:nvSpPr>
        <p:spPr/>
        <p:txBody>
          <a:bodyPr/>
          <a:lstStyle/>
          <a:p>
            <a:r>
              <a:rPr lang="en-US" altLang="zh-CN" dirty="0"/>
              <a:t>Tasks – text</a:t>
            </a:r>
            <a:r>
              <a:rPr lang="zh-CN" altLang="en-US" dirty="0"/>
              <a:t> </a:t>
            </a:r>
            <a:r>
              <a:rPr lang="en-US" altLang="zh-CN" dirty="0"/>
              <a:t>to</a:t>
            </a:r>
            <a:r>
              <a:rPr lang="zh-CN" altLang="en-US" dirty="0"/>
              <a:t> </a:t>
            </a:r>
            <a:r>
              <a:rPr lang="en-US" altLang="zh-CN" dirty="0"/>
              <a:t>video</a:t>
            </a:r>
            <a:endParaRPr lang="en-CN" dirty="0"/>
          </a:p>
        </p:txBody>
      </p:sp>
      <p:sp>
        <p:nvSpPr>
          <p:cNvPr id="4" name="Slide Number Placeholder 3">
            <a:extLst>
              <a:ext uri="{FF2B5EF4-FFF2-40B4-BE49-F238E27FC236}">
                <a16:creationId xmlns:a16="http://schemas.microsoft.com/office/drawing/2014/main" id="{1C29C942-DE1A-01AF-C094-988379580EF8}"/>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p:sp>
        <p:nvSpPr>
          <p:cNvPr id="8" name="Content Placeholder 2">
            <a:extLst>
              <a:ext uri="{FF2B5EF4-FFF2-40B4-BE49-F238E27FC236}">
                <a16:creationId xmlns:a16="http://schemas.microsoft.com/office/drawing/2014/main" id="{A292ACCB-741A-B852-5F97-5C157D1DFB90}"/>
              </a:ext>
            </a:extLst>
          </p:cNvPr>
          <p:cNvSpPr>
            <a:spLocks noGrp="1"/>
          </p:cNvSpPr>
          <p:nvPr>
            <p:ph idx="1"/>
          </p:nvPr>
        </p:nvSpPr>
        <p:spPr>
          <a:xfrm>
            <a:off x="314327" y="960954"/>
            <a:ext cx="10496242" cy="1000586"/>
          </a:xfrm>
        </p:spPr>
        <p:txBody>
          <a:bodyPr>
            <a:normAutofit/>
          </a:bodyPr>
          <a:lstStyle/>
          <a:p>
            <a:r>
              <a:rPr lang="en-US" altLang="zh-CN" sz="2400" b="1" dirty="0"/>
              <a:t>Creating video from text</a:t>
            </a:r>
            <a:r>
              <a:rPr lang="en-US" altLang="zh-CN" sz="2400" dirty="0"/>
              <a:t>: </a:t>
            </a:r>
            <a:r>
              <a:rPr lang="en-US" sz="2400" dirty="0"/>
              <a:t>an</a:t>
            </a:r>
            <a:r>
              <a:rPr lang="zh-CN" altLang="en-US" sz="2400" dirty="0"/>
              <a:t> </a:t>
            </a:r>
            <a:r>
              <a:rPr lang="en-US" sz="2400" dirty="0"/>
              <a:t>old</a:t>
            </a:r>
            <a:r>
              <a:rPr lang="zh-CN" altLang="en-US" sz="2400" dirty="0"/>
              <a:t> </a:t>
            </a:r>
            <a:r>
              <a:rPr lang="en-US" sz="2400" dirty="0"/>
              <a:t>man</a:t>
            </a:r>
            <a:r>
              <a:rPr lang="zh-CN" altLang="en-US" sz="2400" dirty="0"/>
              <a:t> </a:t>
            </a:r>
            <a:r>
              <a:rPr lang="en-US" sz="2400" dirty="0"/>
              <a:t>wearing</a:t>
            </a:r>
            <a:r>
              <a:rPr lang="zh-CN" altLang="en-US" sz="2400" dirty="0"/>
              <a:t> </a:t>
            </a:r>
            <a:r>
              <a:rPr lang="en-US" sz="2400" dirty="0"/>
              <a:t>blue</a:t>
            </a:r>
            <a:r>
              <a:rPr lang="zh-CN" altLang="en-US" sz="2400" dirty="0"/>
              <a:t> </a:t>
            </a:r>
            <a:r>
              <a:rPr lang="en-US" sz="2400" dirty="0"/>
              <a:t>jeans</a:t>
            </a:r>
            <a:r>
              <a:rPr lang="zh-CN" altLang="en-US" sz="2400" dirty="0"/>
              <a:t> </a:t>
            </a:r>
            <a:r>
              <a:rPr lang="en-US" sz="2400" dirty="0"/>
              <a:t>and</a:t>
            </a:r>
            <a:r>
              <a:rPr lang="zh-CN" altLang="en-US" sz="2400" dirty="0"/>
              <a:t> </a:t>
            </a:r>
            <a:r>
              <a:rPr lang="en-US" sz="2400" dirty="0"/>
              <a:t>a</a:t>
            </a:r>
            <a:r>
              <a:rPr lang="zh-CN" altLang="en-US" sz="2400" dirty="0"/>
              <a:t> </a:t>
            </a:r>
            <a:r>
              <a:rPr lang="en-US" sz="2400" dirty="0"/>
              <a:t>white</a:t>
            </a:r>
            <a:r>
              <a:rPr lang="zh-CN" altLang="en-US" sz="2400" dirty="0"/>
              <a:t> </a:t>
            </a:r>
            <a:r>
              <a:rPr lang="en-US" altLang="zh-CN" sz="2400" dirty="0"/>
              <a:t>T</a:t>
            </a:r>
            <a:r>
              <a:rPr lang="en-US" sz="2400" dirty="0"/>
              <a:t>-shirt</a:t>
            </a:r>
            <a:r>
              <a:rPr lang="zh-CN" altLang="en-US" sz="2400" dirty="0"/>
              <a:t> </a:t>
            </a:r>
            <a:r>
              <a:rPr lang="en-US" sz="2400" dirty="0"/>
              <a:t>taking</a:t>
            </a:r>
            <a:r>
              <a:rPr lang="zh-CN" altLang="en-US" sz="2400" dirty="0"/>
              <a:t> </a:t>
            </a:r>
            <a:r>
              <a:rPr lang="en-US" sz="2400" dirty="0"/>
              <a:t>a</a:t>
            </a:r>
            <a:r>
              <a:rPr lang="zh-CN" altLang="en-US" sz="2400" dirty="0"/>
              <a:t> </a:t>
            </a:r>
            <a:r>
              <a:rPr lang="en-US" sz="2400" dirty="0"/>
              <a:t>pleasant</a:t>
            </a:r>
            <a:r>
              <a:rPr lang="zh-CN" altLang="en-US" sz="2400" dirty="0"/>
              <a:t> </a:t>
            </a:r>
            <a:r>
              <a:rPr lang="en-US" sz="2400" dirty="0"/>
              <a:t>stroll</a:t>
            </a:r>
            <a:r>
              <a:rPr lang="zh-CN" altLang="en-US" sz="2400" dirty="0"/>
              <a:t> </a:t>
            </a:r>
            <a:r>
              <a:rPr lang="en-US" sz="2400" dirty="0"/>
              <a:t>in</a:t>
            </a:r>
            <a:r>
              <a:rPr lang="zh-CN" altLang="en-US" sz="2400" dirty="0"/>
              <a:t> </a:t>
            </a:r>
            <a:r>
              <a:rPr lang="en-US" sz="2400" dirty="0"/>
              <a:t>Antarctica</a:t>
            </a:r>
            <a:r>
              <a:rPr lang="zh-CN" altLang="en-US" sz="2400" dirty="0"/>
              <a:t> </a:t>
            </a:r>
            <a:r>
              <a:rPr lang="en-US" sz="2400" dirty="0"/>
              <a:t>during</a:t>
            </a:r>
            <a:r>
              <a:rPr lang="zh-CN" altLang="en-US" sz="2400" dirty="0"/>
              <a:t> </a:t>
            </a:r>
            <a:r>
              <a:rPr lang="en-US" sz="2400" dirty="0"/>
              <a:t>a</a:t>
            </a:r>
            <a:r>
              <a:rPr lang="zh-CN" altLang="en-US" sz="2400" dirty="0"/>
              <a:t> </a:t>
            </a:r>
            <a:r>
              <a:rPr lang="en-US" sz="2400" dirty="0"/>
              <a:t>winter</a:t>
            </a:r>
            <a:r>
              <a:rPr lang="zh-CN" altLang="en-US" sz="2400" dirty="0"/>
              <a:t> </a:t>
            </a:r>
            <a:r>
              <a:rPr lang="en-US" sz="2400" dirty="0"/>
              <a:t>storm</a:t>
            </a:r>
            <a:endParaRPr lang="en-CN" sz="2400" dirty="0"/>
          </a:p>
        </p:txBody>
      </p:sp>
      <p:pic>
        <p:nvPicPr>
          <p:cNvPr id="9" name="an-old-man-wearing-blue-jeans-and-a-white-t-shirt-taking-a-pleasant-stroll-in-Antarctica-during-a-winter-storm.mp4">
            <a:hlinkClick r:id="" action="ppaction://media"/>
            <a:extLst>
              <a:ext uri="{FF2B5EF4-FFF2-40B4-BE49-F238E27FC236}">
                <a16:creationId xmlns:a16="http://schemas.microsoft.com/office/drawing/2014/main" id="{F3896DEA-A70B-C1F6-6377-02FE28E502A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8270" y="1822429"/>
            <a:ext cx="8706619" cy="4897473"/>
          </a:xfrm>
          <a:prstGeom prst="rect">
            <a:avLst/>
          </a:prstGeom>
        </p:spPr>
      </p:pic>
      <p:sp>
        <p:nvSpPr>
          <p:cNvPr id="7" name="TextBox 6">
            <a:extLst>
              <a:ext uri="{FF2B5EF4-FFF2-40B4-BE49-F238E27FC236}">
                <a16:creationId xmlns:a16="http://schemas.microsoft.com/office/drawing/2014/main" id="{851042DE-F989-D947-9914-08AC3606A806}"/>
              </a:ext>
            </a:extLst>
          </p:cNvPr>
          <p:cNvSpPr txBox="1"/>
          <p:nvPr/>
        </p:nvSpPr>
        <p:spPr>
          <a:xfrm>
            <a:off x="9755518" y="6306105"/>
            <a:ext cx="1691640" cy="369332"/>
          </a:xfrm>
          <a:prstGeom prst="rect">
            <a:avLst/>
          </a:prstGeom>
          <a:noFill/>
        </p:spPr>
        <p:txBody>
          <a:bodyPr wrap="square">
            <a:spAutoFit/>
          </a:bodyPr>
          <a:lstStyle/>
          <a:p>
            <a:r>
              <a:rPr lang="en-US" altLang="zh-CN" dirty="0"/>
              <a:t>OpenAI,</a:t>
            </a:r>
            <a:r>
              <a:rPr lang="zh-CN" altLang="en-US" dirty="0"/>
              <a:t> </a:t>
            </a:r>
            <a:r>
              <a:rPr lang="en-US" altLang="zh-CN" dirty="0"/>
              <a:t>Sora</a:t>
            </a:r>
            <a:endParaRPr lang="en-CN" dirty="0"/>
          </a:p>
        </p:txBody>
      </p:sp>
    </p:spTree>
    <p:extLst>
      <p:ext uri="{BB962C8B-B14F-4D97-AF65-F5344CB8AC3E}">
        <p14:creationId xmlns:p14="http://schemas.microsoft.com/office/powerpoint/2010/main" val="7966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935-E637-BEEB-1779-157F0C7EF4F7}"/>
              </a:ext>
            </a:extLst>
          </p:cNvPr>
          <p:cNvSpPr>
            <a:spLocks noGrp="1"/>
          </p:cNvSpPr>
          <p:nvPr>
            <p:ph type="title"/>
          </p:nvPr>
        </p:nvSpPr>
        <p:spPr/>
        <p:txBody>
          <a:bodyPr/>
          <a:lstStyle/>
          <a:p>
            <a:r>
              <a:rPr lang="en-US" altLang="zh-CN" dirty="0"/>
              <a:t>Many other</a:t>
            </a:r>
            <a:r>
              <a:rPr lang="zh-CN" altLang="en-US" dirty="0"/>
              <a:t> </a:t>
            </a:r>
            <a:r>
              <a:rPr lang="en-US" altLang="zh-CN" dirty="0"/>
              <a:t>NLP tasks/products</a:t>
            </a:r>
            <a:endParaRPr lang="en-CN" dirty="0"/>
          </a:p>
        </p:txBody>
      </p:sp>
      <p:sp>
        <p:nvSpPr>
          <p:cNvPr id="4" name="Slide Number Placeholder 3">
            <a:extLst>
              <a:ext uri="{FF2B5EF4-FFF2-40B4-BE49-F238E27FC236}">
                <a16:creationId xmlns:a16="http://schemas.microsoft.com/office/drawing/2014/main" id="{4F4C8D2E-A4DF-0B9B-693B-F327984DD861}"/>
              </a:ext>
            </a:extLst>
          </p:cNvPr>
          <p:cNvSpPr>
            <a:spLocks noGrp="1"/>
          </p:cNvSpPr>
          <p:nvPr>
            <p:ph type="sldNum" sz="quarter" idx="12"/>
          </p:nvPr>
        </p:nvSpPr>
        <p:spPr/>
        <p:txBody>
          <a:bodyPr/>
          <a:lstStyle/>
          <a:p>
            <a:fld id="{DC8BB421-126E-41CB-B73A-69D52E98CAE3}" type="slidenum">
              <a:rPr lang="zh-CN" altLang="en-US" smtClean="0"/>
              <a:t>23</a:t>
            </a:fld>
            <a:endParaRPr lang="zh-CN" altLang="en-US" dirty="0"/>
          </a:p>
        </p:txBody>
      </p:sp>
      <p:pic>
        <p:nvPicPr>
          <p:cNvPr id="6" name="Picture 5">
            <a:extLst>
              <a:ext uri="{FF2B5EF4-FFF2-40B4-BE49-F238E27FC236}">
                <a16:creationId xmlns:a16="http://schemas.microsoft.com/office/drawing/2014/main" id="{FD59BF8A-9475-54A2-C078-0943EEA07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17" y="998150"/>
            <a:ext cx="11412443" cy="3593338"/>
          </a:xfrm>
          <a:prstGeom prst="rect">
            <a:avLst/>
          </a:prstGeom>
        </p:spPr>
      </p:pic>
      <p:pic>
        <p:nvPicPr>
          <p:cNvPr id="9" name="Picture 2" descr="Natural language processing technology - Azure Architecture Center |  Microsoft Learn">
            <a:extLst>
              <a:ext uri="{FF2B5EF4-FFF2-40B4-BE49-F238E27FC236}">
                <a16:creationId xmlns:a16="http://schemas.microsoft.com/office/drawing/2014/main" id="{27431C02-906A-9BAD-8984-980CE2A0D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4534288"/>
            <a:ext cx="3423171" cy="23237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the difference between Siri and Apple Voice Control -  LearnSpeechRecognition">
            <a:extLst>
              <a:ext uri="{FF2B5EF4-FFF2-40B4-BE49-F238E27FC236}">
                <a16:creationId xmlns:a16="http://schemas.microsoft.com/office/drawing/2014/main" id="{A91E4F4B-BDD6-A64A-A22B-6605D1C40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9032" y="4534288"/>
            <a:ext cx="978479" cy="9784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amazon echo series: Add a voice to your home with Amazon&amp;#39;s new Echo series  - The Economic Times">
            <a:extLst>
              <a:ext uri="{FF2B5EF4-FFF2-40B4-BE49-F238E27FC236}">
                <a16:creationId xmlns:a16="http://schemas.microsoft.com/office/drawing/2014/main" id="{10157544-DB39-9643-8DF5-810ED9623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7846" y="5512767"/>
            <a:ext cx="1551278" cy="11646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mazon.com : iFLYTEK Translator 4.0 Dual Screen Real Time Language  Translator Two-Way Translation of English 14 Languages, Chinese 60  Languages for Travel, Business and Study. Offline Translation (Black 4.0) :  Office Products">
            <a:extLst>
              <a:ext uri="{FF2B5EF4-FFF2-40B4-BE49-F238E27FC236}">
                <a16:creationId xmlns:a16="http://schemas.microsoft.com/office/drawing/2014/main" id="{CC5BE945-367B-7045-A1AA-C4FFD954E0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2672" y="4591488"/>
            <a:ext cx="419911" cy="772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690A68D-ED28-4A40-BBFB-8BCA7D6D05E6}"/>
              </a:ext>
            </a:extLst>
          </p:cNvPr>
          <p:cNvSpPr txBox="1"/>
          <p:nvPr/>
        </p:nvSpPr>
        <p:spPr>
          <a:xfrm>
            <a:off x="479425" y="3349133"/>
            <a:ext cx="1909445" cy="646331"/>
          </a:xfrm>
          <a:prstGeom prst="rect">
            <a:avLst/>
          </a:prstGeom>
          <a:noFill/>
        </p:spPr>
        <p:txBody>
          <a:bodyPr wrap="square">
            <a:spAutoFit/>
          </a:bodyPr>
          <a:lstStyle/>
          <a:p>
            <a:r>
              <a:rPr lang="en-CN" sz="1200" dirty="0">
                <a:hlinkClick r:id="rId8"/>
              </a:rPr>
              <a:t>Exploring the Landscape of Natural Language Processing Research</a:t>
            </a:r>
            <a:endParaRPr lang="en-CN" sz="1200" dirty="0"/>
          </a:p>
        </p:txBody>
      </p:sp>
      <p:sp>
        <p:nvSpPr>
          <p:cNvPr id="15" name="TextBox 14">
            <a:extLst>
              <a:ext uri="{FF2B5EF4-FFF2-40B4-BE49-F238E27FC236}">
                <a16:creationId xmlns:a16="http://schemas.microsoft.com/office/drawing/2014/main" id="{76C75971-B9EA-DF49-81FD-54F6EE74F475}"/>
              </a:ext>
            </a:extLst>
          </p:cNvPr>
          <p:cNvSpPr txBox="1"/>
          <p:nvPr/>
        </p:nvSpPr>
        <p:spPr>
          <a:xfrm>
            <a:off x="6349598" y="4534288"/>
            <a:ext cx="3119957" cy="400110"/>
          </a:xfrm>
          <a:prstGeom prst="rect">
            <a:avLst/>
          </a:prstGeom>
          <a:noFill/>
        </p:spPr>
        <p:txBody>
          <a:bodyPr wrap="none" rtlCol="0">
            <a:spAutoFit/>
          </a:bodyPr>
          <a:lstStyle/>
          <a:p>
            <a:r>
              <a:rPr lang="en-US" altLang="zh-CN" sz="2000" dirty="0"/>
              <a:t>Predicted</a:t>
            </a:r>
            <a:r>
              <a:rPr lang="zh-CN" altLang="en-US" sz="2000" dirty="0"/>
              <a:t> </a:t>
            </a:r>
            <a:r>
              <a:rPr lang="en-US" altLang="zh-CN" sz="2000" dirty="0"/>
              <a:t>before</a:t>
            </a:r>
            <a:r>
              <a:rPr lang="zh-CN" altLang="en-US" sz="2000" dirty="0"/>
              <a:t> </a:t>
            </a:r>
            <a:r>
              <a:rPr lang="en-US" altLang="zh-CN" sz="2000" dirty="0"/>
              <a:t>LLMs</a:t>
            </a:r>
            <a:r>
              <a:rPr lang="zh-CN" altLang="en-US" sz="2000" dirty="0"/>
              <a:t> </a:t>
            </a:r>
            <a:r>
              <a:rPr lang="en-US" altLang="zh-CN" sz="2000" dirty="0"/>
              <a:t>era</a:t>
            </a:r>
            <a:endParaRPr lang="en-CN" sz="2000" dirty="0"/>
          </a:p>
        </p:txBody>
      </p:sp>
      <p:pic>
        <p:nvPicPr>
          <p:cNvPr id="16" name="Picture 2" descr="Bill Gates">
            <a:extLst>
              <a:ext uri="{FF2B5EF4-FFF2-40B4-BE49-F238E27FC236}">
                <a16:creationId xmlns:a16="http://schemas.microsoft.com/office/drawing/2014/main" id="{2910CD73-4639-E74F-806A-AD03C84A5F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4491" y="5021666"/>
            <a:ext cx="2455388" cy="1382312"/>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7">
            <a:extLst>
              <a:ext uri="{FF2B5EF4-FFF2-40B4-BE49-F238E27FC236}">
                <a16:creationId xmlns:a16="http://schemas.microsoft.com/office/drawing/2014/main" id="{9BD19A4B-4DE4-CE4D-A10D-15A6431A84C7}"/>
              </a:ext>
            </a:extLst>
          </p:cNvPr>
          <p:cNvSpPr txBox="1"/>
          <p:nvPr/>
        </p:nvSpPr>
        <p:spPr>
          <a:xfrm>
            <a:off x="9005843" y="5095979"/>
            <a:ext cx="2862309" cy="120032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ea typeface="黑体" panose="02010609060101010101" pitchFamily="49" charset="-122"/>
                <a:cs typeface="+mn-cs"/>
              </a:rPr>
              <a:t>If I were starting a company today, it would use AI to teach computers how to read.</a:t>
            </a:r>
          </a:p>
        </p:txBody>
      </p:sp>
    </p:spTree>
    <p:extLst>
      <p:ext uri="{BB962C8B-B14F-4D97-AF65-F5344CB8AC3E}">
        <p14:creationId xmlns:p14="http://schemas.microsoft.com/office/powerpoint/2010/main" val="239867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F0F24-D632-40BB-A965-9D08ED0F1D92}"/>
              </a:ext>
            </a:extLst>
          </p:cNvPr>
          <p:cNvSpPr>
            <a:spLocks noGrp="1"/>
          </p:cNvSpPr>
          <p:nvPr>
            <p:ph type="title"/>
          </p:nvPr>
        </p:nvSpPr>
        <p:spPr/>
        <p:txBody>
          <a:bodyPr/>
          <a:lstStyle/>
          <a:p>
            <a:r>
              <a:rPr lang="en-US" altLang="zh-CN" dirty="0"/>
              <a:t>NLP is difficult!</a:t>
            </a:r>
            <a:endParaRPr lang="zh-CN" altLang="en-US" dirty="0"/>
          </a:p>
        </p:txBody>
      </p:sp>
      <p:sp>
        <p:nvSpPr>
          <p:cNvPr id="3" name="内容占位符 2">
            <a:extLst>
              <a:ext uri="{FF2B5EF4-FFF2-40B4-BE49-F238E27FC236}">
                <a16:creationId xmlns:a16="http://schemas.microsoft.com/office/drawing/2014/main" id="{257DBF1D-2F17-41D7-A0F0-111943CF589D}"/>
              </a:ext>
            </a:extLst>
          </p:cNvPr>
          <p:cNvSpPr>
            <a:spLocks noGrp="1"/>
          </p:cNvSpPr>
          <p:nvPr>
            <p:ph idx="1"/>
          </p:nvPr>
        </p:nvSpPr>
        <p:spPr>
          <a:xfrm>
            <a:off x="479425" y="1216815"/>
            <a:ext cx="11260630" cy="2331683"/>
          </a:xfrm>
        </p:spPr>
        <p:txBody>
          <a:bodyPr>
            <a:noAutofit/>
          </a:bodyPr>
          <a:lstStyle/>
          <a:p>
            <a:r>
              <a:rPr lang="en-US" altLang="zh-CN" b="1" dirty="0"/>
              <a:t>Ambiguity makes NLP hard</a:t>
            </a:r>
            <a:r>
              <a:rPr lang="en-US" altLang="zh-CN" b="1" dirty="0">
                <a:ea typeface="DengXian" charset="-122"/>
              </a:rPr>
              <a:t>!</a:t>
            </a:r>
            <a:endParaRPr kumimoji="0" lang="en-US" altLang="zh-CN" b="1" i="0" u="none" strike="noStrike" kern="1200" cap="none" spc="0" normalizeH="0" baseline="0" noProof="0" dirty="0">
              <a:ln>
                <a:noFill/>
              </a:ln>
              <a:effectLst/>
              <a:uLnTx/>
              <a:uFillTx/>
              <a:ea typeface="DengXian" charset="-122"/>
            </a:endParaRPr>
          </a:p>
          <a:p>
            <a:pPr lvl="1">
              <a:spcAft>
                <a:spcPts val="600"/>
              </a:spcAft>
            </a:pPr>
            <a:r>
              <a:rPr kumimoji="0" lang="en-US" altLang="en-US" b="1" i="0" u="none" strike="noStrike" kern="1200" cap="none" spc="0" normalizeH="0" baseline="0" noProof="0" dirty="0">
                <a:ln>
                  <a:noFill/>
                </a:ln>
                <a:solidFill>
                  <a:prstClr val="black"/>
                </a:solidFill>
                <a:effectLst/>
                <a:uLnTx/>
                <a:uFillTx/>
                <a:ea typeface="+mn-ea"/>
                <a:cs typeface="+mn-cs"/>
              </a:rPr>
              <a:t>A man saw a boy </a:t>
            </a:r>
            <a:r>
              <a:rPr kumimoji="0" lang="en-US" altLang="en-US" b="1" i="1" strike="noStrike" kern="1200" cap="none" spc="0" normalizeH="0" baseline="0" noProof="0" dirty="0">
                <a:ln>
                  <a:noFill/>
                </a:ln>
                <a:solidFill>
                  <a:srgbClr val="3366FF"/>
                </a:solidFill>
                <a:effectLst/>
                <a:uLnTx/>
                <a:uFillTx/>
                <a:ea typeface="+mn-ea"/>
                <a:cs typeface="+mn-cs"/>
              </a:rPr>
              <a:t>with a telescope</a:t>
            </a:r>
            <a:r>
              <a:rPr kumimoji="0" lang="en-US" altLang="en-US" b="1" i="0" u="none" strike="noStrike" kern="1200" cap="none" spc="0" normalizeH="0" baseline="0" noProof="0" dirty="0">
                <a:ln>
                  <a:noFill/>
                </a:ln>
                <a:solidFill>
                  <a:prstClr val="black"/>
                </a:solidFill>
                <a:effectLst/>
                <a:uLnTx/>
                <a:uFillTx/>
                <a:ea typeface="+mn-ea"/>
                <a:cs typeface="+mn-cs"/>
              </a:rPr>
              <a:t>.</a:t>
            </a:r>
            <a:r>
              <a:rPr lang="zh-CN" altLang="en-US" b="1" dirty="0">
                <a:solidFill>
                  <a:prstClr val="black"/>
                </a:solidFill>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kumimoji="0" lang="en-US" altLang="en-US" b="0" i="0" u="none" strike="noStrike" kern="1200" cap="none" spc="0" normalizeH="0" baseline="0" noProof="0" dirty="0">
                <a:ln>
                  <a:noFill/>
                </a:ln>
                <a:solidFill>
                  <a:prstClr val="black"/>
                </a:solidFill>
                <a:effectLst/>
                <a:uLnTx/>
                <a:uFillTx/>
                <a:ea typeface="+mn-ea"/>
                <a:cs typeface="+mn-cs"/>
              </a:rPr>
              <a:t>Who had the telescope?</a:t>
            </a:r>
          </a:p>
          <a:p>
            <a:pPr lvl="1">
              <a:spcAft>
                <a:spcPts val="600"/>
              </a:spcAft>
            </a:pP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He has </a:t>
            </a:r>
            <a:r>
              <a:rPr kumimoji="0" lang="en-US" altLang="zh-CN" b="1" i="1" strike="noStrike" kern="1200" cap="none" spc="0" normalizeH="0" baseline="0" noProof="0" dirty="0">
                <a:ln>
                  <a:noFill/>
                </a:ln>
                <a:solidFill>
                  <a:srgbClr val="3366FF"/>
                </a:solidFill>
                <a:effectLst/>
                <a:uLnTx/>
                <a:uFillTx/>
                <a:latin typeface="Arial" panose="020B0604020202020204"/>
                <a:ea typeface="+mn-ea"/>
                <a:cs typeface="+mn-cs"/>
              </a:rPr>
              <a:t>quit</a:t>
            </a:r>
            <a:r>
              <a:rPr kumimoji="0" lang="zh-CN" altLang="en-US" b="1"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smoking</a:t>
            </a:r>
            <a:r>
              <a:rPr lang="en-US" altLang="zh-CN" b="1"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It</a:t>
            </a:r>
            <a:r>
              <a:rPr lang="zh-CN" altLang="en-US" dirty="0">
                <a:solidFill>
                  <a:prstClr val="black"/>
                </a:solidFill>
                <a:latin typeface="Arial" panose="020B0604020202020204"/>
              </a:rPr>
              <a:t> </a:t>
            </a:r>
            <a:r>
              <a:rPr lang="en-US" altLang="zh-CN" dirty="0">
                <a:solidFill>
                  <a:prstClr val="black"/>
                </a:solidFill>
                <a:latin typeface="Arial" panose="020B0604020202020204"/>
              </a:rPr>
              <a:t>means</a:t>
            </a:r>
            <a:r>
              <a:rPr lang="zh-CN" altLang="en-US" dirty="0">
                <a:solidFill>
                  <a:prstClr val="black"/>
                </a:solidFill>
                <a:latin typeface="Arial" panose="020B0604020202020204"/>
              </a:rPr>
              <a:t> </a:t>
            </a:r>
            <a:r>
              <a:rPr lang="en-US" altLang="zh-CN" dirty="0">
                <a:solidFill>
                  <a:prstClr val="black"/>
                </a:solidFill>
                <a:latin typeface="Arial" panose="020B0604020202020204"/>
              </a:rPr>
              <a:t>that</a:t>
            </a:r>
            <a:r>
              <a:rPr lang="zh-CN" altLang="en-US" dirty="0">
                <a:solidFill>
                  <a:prstClr val="black"/>
                </a:solidFill>
                <a:latin typeface="Arial" panose="020B0604020202020204"/>
              </a:rPr>
              <a:t> </a:t>
            </a:r>
            <a:r>
              <a:rPr lang="en-US" altLang="zh-CN" dirty="0">
                <a:solidFill>
                  <a:prstClr val="black"/>
                </a:solidFill>
                <a:latin typeface="Arial" panose="020B0604020202020204"/>
              </a:rPr>
              <a:t>h</a:t>
            </a:r>
            <a:r>
              <a:rPr kumimoji="0" lang="en-US" altLang="en-US" b="0" i="0" u="none" strike="noStrike" kern="1200" cap="none" spc="0" normalizeH="0" baseline="0" noProof="0" dirty="0">
                <a:ln>
                  <a:noFill/>
                </a:ln>
                <a:solidFill>
                  <a:prstClr val="black"/>
                </a:solidFill>
                <a:effectLst/>
                <a:uLnTx/>
                <a:uFillTx/>
                <a:latin typeface="Arial" panose="020B0604020202020204"/>
                <a:ea typeface="+mn-ea"/>
                <a:cs typeface="+mn-cs"/>
              </a:rPr>
              <a:t>e smoked before.</a:t>
            </a:r>
          </a:p>
          <a:p>
            <a:pPr lvl="1">
              <a:spcAft>
                <a:spcPts val="600"/>
              </a:spcAft>
            </a:pPr>
            <a:r>
              <a:rPr lang="en-US" altLang="zh-CN" sz="2000" dirty="0"/>
              <a:t>What does the </a:t>
            </a:r>
            <a:r>
              <a:rPr lang="en-US" altLang="zh-CN" sz="2000" b="1" i="1" dirty="0">
                <a:solidFill>
                  <a:srgbClr val="3366FF"/>
                </a:solidFill>
              </a:rPr>
              <a:t>Mighty Dragon</a:t>
            </a:r>
            <a:r>
              <a:rPr lang="en-US" altLang="zh-CN" sz="2000" i="1" dirty="0"/>
              <a:t> </a:t>
            </a:r>
            <a:r>
              <a:rPr lang="en-US" altLang="zh-CN" sz="2000" dirty="0"/>
              <a:t>mean</a:t>
            </a:r>
            <a:r>
              <a:rPr lang="zh-CN" altLang="en-US" sz="2000" dirty="0"/>
              <a:t>？</a:t>
            </a:r>
            <a:endParaRPr kumimoji="0" lang="en-US" altLang="zh-CN" sz="2000" b="0" i="0" u="none" strike="noStrike" kern="1200" cap="none" spc="0" normalizeH="0" baseline="0" noProof="0" dirty="0">
              <a:ln>
                <a:noFill/>
              </a:ln>
              <a:solidFill>
                <a:prstClr val="black"/>
              </a:solidFill>
              <a:effectLst/>
              <a:uLnTx/>
              <a:uFillTx/>
              <a:ea typeface="+mn-ea"/>
              <a:cs typeface="+mn-cs"/>
            </a:endParaRPr>
          </a:p>
          <a:p>
            <a:endParaRPr kumimoji="0" lang="en-US" altLang="zh-CN" b="0" i="0" u="none" strike="noStrike" kern="1200" cap="none" spc="0" normalizeH="0" baseline="0" noProof="0" dirty="0">
              <a:ln>
                <a:noFill/>
              </a:ln>
              <a:solidFill>
                <a:srgbClr val="C00000"/>
              </a:solidFill>
              <a:effectLst/>
              <a:uLnTx/>
              <a:uFillTx/>
              <a:ea typeface="DengXian" charset="-122"/>
            </a:endParaRPr>
          </a:p>
          <a:p>
            <a:endParaRPr lang="zh-CN" altLang="en-US" dirty="0"/>
          </a:p>
        </p:txBody>
      </p:sp>
      <p:pic>
        <p:nvPicPr>
          <p:cNvPr id="7" name="Picture 2" descr="Mighty Dragon - Fantasy &amp;amp;amp; Abstract Background Wallpapers on Desktop Nexus  (Image 1976994)">
            <a:extLst>
              <a:ext uri="{FF2B5EF4-FFF2-40B4-BE49-F238E27FC236}">
                <a16:creationId xmlns:a16="http://schemas.microsoft.com/office/drawing/2014/main" id="{548909F4-2253-43EC-B641-04FC61D5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90" y="4005820"/>
            <a:ext cx="2818988" cy="16266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7EEF77A-B723-4EC9-903E-765ADBF17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093" y="4004574"/>
            <a:ext cx="3110307" cy="17603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AA2AD0A-E5EB-4B52-A260-89C299275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2848" y="4004575"/>
            <a:ext cx="2642143" cy="1762789"/>
          </a:xfrm>
          <a:prstGeom prst="rect">
            <a:avLst/>
          </a:prstGeom>
          <a:noFill/>
          <a:extLst>
            <a:ext uri="{909E8E84-426E-40DD-AFC4-6F175D3DCCD1}">
              <a14:hiddenFill xmlns:a14="http://schemas.microsoft.com/office/drawing/2010/main">
                <a:solidFill>
                  <a:srgbClr val="FFFFFF"/>
                </a:solidFill>
              </a14:hiddenFill>
            </a:ext>
          </a:extLst>
        </p:spPr>
      </p:pic>
      <p:sp>
        <p:nvSpPr>
          <p:cNvPr id="15" name="灯片编号占位符 14">
            <a:extLst>
              <a:ext uri="{FF2B5EF4-FFF2-40B4-BE49-F238E27FC236}">
                <a16:creationId xmlns:a16="http://schemas.microsoft.com/office/drawing/2014/main" id="{5BEF05D2-EB7D-4AF1-9572-742BB3B5A1D6}"/>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p:spTree>
    <p:extLst>
      <p:ext uri="{BB962C8B-B14F-4D97-AF65-F5344CB8AC3E}">
        <p14:creationId xmlns:p14="http://schemas.microsoft.com/office/powerpoint/2010/main" val="14276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EF283-73C4-4387-B4A2-0A49DAB0B90B}"/>
              </a:ext>
            </a:extLst>
          </p:cNvPr>
          <p:cNvSpPr>
            <a:spLocks noGrp="1"/>
          </p:cNvSpPr>
          <p:nvPr>
            <p:ph type="title"/>
          </p:nvPr>
        </p:nvSpPr>
        <p:spPr/>
        <p:txBody>
          <a:bodyPr/>
          <a:lstStyle/>
          <a:p>
            <a:r>
              <a:rPr lang="en-US" altLang="zh-CN" dirty="0"/>
              <a:t>Ambiguities in English/Chinese</a:t>
            </a:r>
            <a:endParaRPr lang="zh-CN" altLang="en-US" dirty="0"/>
          </a:p>
        </p:txBody>
      </p:sp>
      <p:sp>
        <p:nvSpPr>
          <p:cNvPr id="3" name="内容占位符 2">
            <a:extLst>
              <a:ext uri="{FF2B5EF4-FFF2-40B4-BE49-F238E27FC236}">
                <a16:creationId xmlns:a16="http://schemas.microsoft.com/office/drawing/2014/main" id="{664F91A8-5673-4BD2-8DE2-6434AB8F38DB}"/>
              </a:ext>
            </a:extLst>
          </p:cNvPr>
          <p:cNvSpPr>
            <a:spLocks noGrp="1"/>
          </p:cNvSpPr>
          <p:nvPr>
            <p:ph idx="1"/>
          </p:nvPr>
        </p:nvSpPr>
        <p:spPr>
          <a:xfrm>
            <a:off x="493073" y="1176025"/>
            <a:ext cx="4581847" cy="5074435"/>
          </a:xfrm>
        </p:spPr>
        <p:txBody>
          <a:bodyPr>
            <a:noAutofit/>
          </a:bodyPr>
          <a:lstStyle/>
          <a:p>
            <a:r>
              <a:rPr lang="en-US" altLang="zh-CN" dirty="0"/>
              <a:t>Teacher </a:t>
            </a:r>
            <a:r>
              <a:rPr lang="en-US" altLang="zh-CN" dirty="0">
                <a:solidFill>
                  <a:srgbClr val="FF0000"/>
                </a:solidFill>
              </a:rPr>
              <a:t>strikes</a:t>
            </a:r>
            <a:r>
              <a:rPr lang="en-US" altLang="zh-CN" dirty="0"/>
              <a:t> idle kids.</a:t>
            </a:r>
          </a:p>
          <a:p>
            <a:r>
              <a:rPr lang="en-US" altLang="zh-CN" dirty="0"/>
              <a:t>The chickens are too </a:t>
            </a:r>
            <a:r>
              <a:rPr lang="en-US" altLang="zh-CN" dirty="0">
                <a:solidFill>
                  <a:srgbClr val="FF0000"/>
                </a:solidFill>
              </a:rPr>
              <a:t>hot</a:t>
            </a:r>
            <a:r>
              <a:rPr lang="en-US" altLang="zh-CN" dirty="0"/>
              <a:t> to eat.  </a:t>
            </a:r>
          </a:p>
          <a:p>
            <a:r>
              <a:rPr lang="en-US" altLang="zh-CN" dirty="0"/>
              <a:t>The </a:t>
            </a:r>
            <a:r>
              <a:rPr lang="en-US" altLang="zh-CN" dirty="0">
                <a:solidFill>
                  <a:srgbClr val="FF0000"/>
                </a:solidFill>
              </a:rPr>
              <a:t>old</a:t>
            </a:r>
            <a:r>
              <a:rPr lang="en-US" altLang="zh-CN" dirty="0"/>
              <a:t> men and women left the room.</a:t>
            </a:r>
          </a:p>
          <a:p>
            <a:r>
              <a:rPr lang="en-US" altLang="zh-CN" dirty="0"/>
              <a:t>He left her </a:t>
            </a:r>
            <a:r>
              <a:rPr lang="en-US" altLang="zh-CN" dirty="0">
                <a:solidFill>
                  <a:srgbClr val="FF0000"/>
                </a:solidFill>
              </a:rPr>
              <a:t>in tears</a:t>
            </a:r>
            <a:r>
              <a:rPr lang="en-US" altLang="zh-CN" dirty="0"/>
              <a:t>.</a:t>
            </a:r>
          </a:p>
          <a:p>
            <a:r>
              <a:rPr lang="en-US" altLang="zh-CN" dirty="0"/>
              <a:t>Hospitals are sued by </a:t>
            </a:r>
            <a:r>
              <a:rPr lang="en-US" altLang="zh-CN" dirty="0">
                <a:solidFill>
                  <a:srgbClr val="FF0000"/>
                </a:solidFill>
              </a:rPr>
              <a:t>6 foot doctors</a:t>
            </a:r>
            <a:r>
              <a:rPr lang="en-US" altLang="zh-CN" dirty="0"/>
              <a:t>.</a:t>
            </a:r>
            <a:endParaRPr lang="zh-CN" altLang="en-US" dirty="0"/>
          </a:p>
        </p:txBody>
      </p:sp>
      <p:sp>
        <p:nvSpPr>
          <p:cNvPr id="8" name="灯片编号占位符 7">
            <a:extLst>
              <a:ext uri="{FF2B5EF4-FFF2-40B4-BE49-F238E27FC236}">
                <a16:creationId xmlns:a16="http://schemas.microsoft.com/office/drawing/2014/main" id="{B53981BC-5B51-4CD2-8183-D32F02D204FC}"/>
              </a:ext>
            </a:extLst>
          </p:cNvPr>
          <p:cNvSpPr>
            <a:spLocks noGrp="1"/>
          </p:cNvSpPr>
          <p:nvPr>
            <p:ph type="sldNum" sz="quarter" idx="12"/>
          </p:nvPr>
        </p:nvSpPr>
        <p:spPr/>
        <p:txBody>
          <a:bodyPr/>
          <a:lstStyle/>
          <a:p>
            <a:fld id="{DC8BB421-126E-41CB-B73A-69D52E98CAE3}" type="slidenum">
              <a:rPr lang="zh-CN" altLang="en-US" smtClean="0"/>
              <a:t>25</a:t>
            </a:fld>
            <a:endParaRPr lang="zh-CN" altLang="en-US" dirty="0"/>
          </a:p>
        </p:txBody>
      </p:sp>
      <p:sp>
        <p:nvSpPr>
          <p:cNvPr id="6" name="内容占位符 2">
            <a:extLst>
              <a:ext uri="{FF2B5EF4-FFF2-40B4-BE49-F238E27FC236}">
                <a16:creationId xmlns:a16="http://schemas.microsoft.com/office/drawing/2014/main" id="{AAA54CB4-FCE2-6241-A777-54E8B00523EE}"/>
              </a:ext>
            </a:extLst>
          </p:cNvPr>
          <p:cNvSpPr txBox="1">
            <a:spLocks/>
          </p:cNvSpPr>
          <p:nvPr/>
        </p:nvSpPr>
        <p:spPr>
          <a:xfrm>
            <a:off x="5854918" y="2022610"/>
            <a:ext cx="5844009" cy="354142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冬天，能穿多少穿多少；夏天，能穿多少穿多少；</a:t>
            </a:r>
          </a:p>
          <a:p>
            <a:r>
              <a:rPr lang="zh-CN" altLang="en-US" sz="2400" dirty="0"/>
              <a:t>单身的来由：原来是喜欢一个人，现在是喜欢一个人；</a:t>
            </a:r>
          </a:p>
          <a:p>
            <a:r>
              <a:rPr lang="zh-CN" altLang="en-US" sz="2400" dirty="0"/>
              <a:t>女致电男友：地铁站见。如果你到了我还没到，你就等着吧。如果我到了你还没到，你就等着吧！</a:t>
            </a:r>
          </a:p>
          <a:p>
            <a:endParaRPr lang="zh-CN" altLang="en-US" sz="2400" dirty="0"/>
          </a:p>
        </p:txBody>
      </p:sp>
    </p:spTree>
    <p:extLst>
      <p:ext uri="{BB962C8B-B14F-4D97-AF65-F5344CB8AC3E}">
        <p14:creationId xmlns:p14="http://schemas.microsoft.com/office/powerpoint/2010/main" val="13413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B5C8C-D3FD-4C2E-B6D9-8B2DC319AB8B}"/>
              </a:ext>
            </a:extLst>
          </p:cNvPr>
          <p:cNvSpPr>
            <a:spLocks noGrp="1"/>
          </p:cNvSpPr>
          <p:nvPr>
            <p:ph type="title"/>
          </p:nvPr>
        </p:nvSpPr>
        <p:spPr/>
        <p:txBody>
          <a:bodyPr/>
          <a:lstStyle/>
          <a:p>
            <a:r>
              <a:rPr lang="en-US" altLang="zh-CN" dirty="0"/>
              <a:t>Hard to inference</a:t>
            </a:r>
            <a:endParaRPr lang="zh-CN" altLang="en-US" dirty="0"/>
          </a:p>
        </p:txBody>
      </p:sp>
      <p:sp>
        <p:nvSpPr>
          <p:cNvPr id="3" name="内容占位符 2">
            <a:extLst>
              <a:ext uri="{FF2B5EF4-FFF2-40B4-BE49-F238E27FC236}">
                <a16:creationId xmlns:a16="http://schemas.microsoft.com/office/drawing/2014/main" id="{1C905790-50D6-42E7-9452-8BB21447CB1A}"/>
              </a:ext>
            </a:extLst>
          </p:cNvPr>
          <p:cNvSpPr>
            <a:spLocks noGrp="1"/>
          </p:cNvSpPr>
          <p:nvPr>
            <p:ph idx="1"/>
          </p:nvPr>
        </p:nvSpPr>
        <p:spPr>
          <a:xfrm>
            <a:off x="490229" y="1108433"/>
            <a:ext cx="11064875" cy="5508233"/>
          </a:xfrm>
        </p:spPr>
        <p:txBody>
          <a:bodyPr>
            <a:normAutofit/>
          </a:bodyPr>
          <a:lstStyle/>
          <a:p>
            <a:r>
              <a:rPr lang="en-US" altLang="zh-CN" b="1" dirty="0"/>
              <a:t>Example</a:t>
            </a:r>
            <a:endParaRPr lang="en-US" altLang="zh-CN" dirty="0"/>
          </a:p>
          <a:p>
            <a:pPr lvl="1"/>
            <a:r>
              <a:rPr lang="en-US" altLang="zh-CN" dirty="0"/>
              <a:t>A dime is better than a nickel</a:t>
            </a:r>
          </a:p>
          <a:p>
            <a:pPr lvl="1"/>
            <a:r>
              <a:rPr lang="en-US" altLang="zh-CN" dirty="0"/>
              <a:t>A nickel is better than a penny</a:t>
            </a:r>
          </a:p>
          <a:p>
            <a:pPr lvl="1"/>
            <a:r>
              <a:rPr lang="en-US" altLang="zh-CN" dirty="0"/>
              <a:t>Therefore, a dime is better than a penny</a:t>
            </a:r>
          </a:p>
          <a:p>
            <a:r>
              <a:rPr lang="en-US" altLang="zh-CN" b="1" dirty="0"/>
              <a:t>Adversarial Example</a:t>
            </a:r>
          </a:p>
          <a:p>
            <a:pPr lvl="1"/>
            <a:r>
              <a:rPr lang="en-US" altLang="zh-CN" dirty="0"/>
              <a:t>A penny is better than nothing</a:t>
            </a:r>
          </a:p>
          <a:p>
            <a:pPr lvl="1"/>
            <a:r>
              <a:rPr lang="en-US" altLang="zh-CN" dirty="0"/>
              <a:t>Nothing is better than world peace.</a:t>
            </a:r>
          </a:p>
          <a:p>
            <a:pPr lvl="1"/>
            <a:r>
              <a:rPr lang="en-US" altLang="zh-CN" dirty="0"/>
              <a:t>Therefore, a penny is better than world peace ???</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5BDBE6C8-A6E1-4277-8C8E-CABD00182DC5}"/>
              </a:ext>
            </a:extLst>
          </p:cNvPr>
          <p:cNvSpPr>
            <a:spLocks noGrp="1"/>
          </p:cNvSpPr>
          <p:nvPr>
            <p:ph type="sldNum" sz="quarter" idx="12"/>
          </p:nvPr>
        </p:nvSpPr>
        <p:spPr/>
        <p:txBody>
          <a:bodyPr/>
          <a:lstStyle/>
          <a:p>
            <a:fld id="{DC8BB421-126E-41CB-B73A-69D52E98CAE3}" type="slidenum">
              <a:rPr lang="zh-CN" altLang="en-US" smtClean="0"/>
              <a:t>26</a:t>
            </a:fld>
            <a:endParaRPr lang="zh-CN" altLang="en-US" dirty="0"/>
          </a:p>
        </p:txBody>
      </p:sp>
    </p:spTree>
    <p:extLst>
      <p:ext uri="{BB962C8B-B14F-4D97-AF65-F5344CB8AC3E}">
        <p14:creationId xmlns:p14="http://schemas.microsoft.com/office/powerpoint/2010/main" val="590780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21604-4534-400C-B314-783D6AA97BE7}"/>
              </a:ext>
            </a:extLst>
          </p:cNvPr>
          <p:cNvSpPr>
            <a:spLocks noGrp="1"/>
          </p:cNvSpPr>
          <p:nvPr>
            <p:ph type="title"/>
          </p:nvPr>
        </p:nvSpPr>
        <p:spPr/>
        <p:txBody>
          <a:bodyPr/>
          <a:lstStyle/>
          <a:p>
            <a:r>
              <a:rPr lang="en-US" altLang="zh-CN" dirty="0"/>
              <a:t>Other difficulties</a:t>
            </a:r>
            <a:endParaRPr lang="zh-CN" altLang="en-US" dirty="0"/>
          </a:p>
        </p:txBody>
      </p:sp>
      <p:sp>
        <p:nvSpPr>
          <p:cNvPr id="7" name="TextBox 4">
            <a:extLst>
              <a:ext uri="{FF2B5EF4-FFF2-40B4-BE49-F238E27FC236}">
                <a16:creationId xmlns:a16="http://schemas.microsoft.com/office/drawing/2014/main" id="{A8F3AB69-731A-4C78-A747-BFF45C5B8823}"/>
              </a:ext>
            </a:extLst>
          </p:cNvPr>
          <p:cNvSpPr txBox="1"/>
          <p:nvPr/>
        </p:nvSpPr>
        <p:spPr>
          <a:xfrm>
            <a:off x="587873" y="1079288"/>
            <a:ext cx="352407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Non-standard English</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8" name="TextBox 5">
            <a:extLst>
              <a:ext uri="{FF2B5EF4-FFF2-40B4-BE49-F238E27FC236}">
                <a16:creationId xmlns:a16="http://schemas.microsoft.com/office/drawing/2014/main" id="{8F619C32-271C-4323-AFFB-34AC37F90067}"/>
              </a:ext>
            </a:extLst>
          </p:cNvPr>
          <p:cNvSpPr txBox="1"/>
          <p:nvPr/>
        </p:nvSpPr>
        <p:spPr>
          <a:xfrm>
            <a:off x="479426" y="1617063"/>
            <a:ext cx="3437308"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Great job @justinbieber! Were SOO PROUD of what youve accomplished! U taught us 2 #neversaynever &amp; you yourself should never give up either♥</a:t>
            </a:r>
          </a:p>
        </p:txBody>
      </p:sp>
      <p:sp>
        <p:nvSpPr>
          <p:cNvPr id="9" name="TextBox 6">
            <a:extLst>
              <a:ext uri="{FF2B5EF4-FFF2-40B4-BE49-F238E27FC236}">
                <a16:creationId xmlns:a16="http://schemas.microsoft.com/office/drawing/2014/main" id="{E8E3D02B-AC6A-4F59-B5EF-6DCB486243AD}"/>
              </a:ext>
            </a:extLst>
          </p:cNvPr>
          <p:cNvSpPr txBox="1"/>
          <p:nvPr/>
        </p:nvSpPr>
        <p:spPr>
          <a:xfrm>
            <a:off x="4623027" y="1129779"/>
            <a:ext cx="323336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Segmentation issues</a:t>
            </a:r>
          </a:p>
        </p:txBody>
      </p:sp>
      <p:sp>
        <p:nvSpPr>
          <p:cNvPr id="11" name="TextBox 8">
            <a:extLst>
              <a:ext uri="{FF2B5EF4-FFF2-40B4-BE49-F238E27FC236}">
                <a16:creationId xmlns:a16="http://schemas.microsoft.com/office/drawing/2014/main" id="{D02F0E8F-1ED0-458F-9B3E-E99CEFE00A9C}"/>
              </a:ext>
            </a:extLst>
          </p:cNvPr>
          <p:cNvSpPr txBox="1"/>
          <p:nvPr/>
        </p:nvSpPr>
        <p:spPr>
          <a:xfrm>
            <a:off x="9673979" y="1091220"/>
            <a:ext cx="14248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Idioms</a:t>
            </a:r>
          </a:p>
        </p:txBody>
      </p:sp>
      <p:sp>
        <p:nvSpPr>
          <p:cNvPr id="12" name="TextBox 9">
            <a:extLst>
              <a:ext uri="{FF2B5EF4-FFF2-40B4-BE49-F238E27FC236}">
                <a16:creationId xmlns:a16="http://schemas.microsoft.com/office/drawing/2014/main" id="{918CAC81-0829-4A4A-9AF8-CF5CF113E2B2}"/>
              </a:ext>
            </a:extLst>
          </p:cNvPr>
          <p:cNvSpPr txBox="1"/>
          <p:nvPr/>
        </p:nvSpPr>
        <p:spPr>
          <a:xfrm>
            <a:off x="8819929" y="1688636"/>
            <a:ext cx="2766060" cy="1452869"/>
          </a:xfrm>
          <a:prstGeom prst="rect">
            <a:avLst/>
          </a:prstGeom>
          <a:noFill/>
        </p:spPr>
        <p:txBody>
          <a:bodyPr wrap="square">
            <a:noAutofit/>
          </a:bodyPr>
          <a:lstStyle/>
          <a:p>
            <a:pPr marL="0" marR="0" lvl="0" indent="0" algn="ctr" defTabSz="914400" rtl="0" eaLnBrk="1" fontAlgn="auto" latinLnBrk="0" hangingPunct="1">
              <a:spcBef>
                <a:spcPts val="0"/>
              </a:spcBef>
              <a:spcAft>
                <a:spcPts val="0"/>
              </a:spcAft>
              <a:buClrTx/>
              <a:buSzTx/>
              <a:buFontTx/>
              <a:buNone/>
              <a:tabLst/>
              <a:defRPr/>
            </a:pPr>
            <a:r>
              <a:rPr lang="en-US" sz="2000" dirty="0"/>
              <a:t>dark horse</a:t>
            </a:r>
          </a:p>
          <a:p>
            <a:pPr marL="0" marR="0" lvl="0" indent="0" algn="ctr" defTabSz="914400" rtl="0" eaLnBrk="1" fontAlgn="auto" latinLnBrk="0" hangingPunct="1">
              <a:spcBef>
                <a:spcPts val="0"/>
              </a:spcBef>
              <a:spcAft>
                <a:spcPts val="0"/>
              </a:spcAft>
              <a:buClrTx/>
              <a:buSzTx/>
              <a:buFontTx/>
              <a:buNone/>
              <a:tabLst/>
              <a:defRPr/>
            </a:pPr>
            <a:r>
              <a:rPr lang="en-US" sz="2000" dirty="0"/>
              <a:t>lose face</a:t>
            </a:r>
          </a:p>
          <a:p>
            <a:pPr algn="ctr">
              <a:defRPr/>
            </a:pPr>
            <a:r>
              <a:rPr lang="en-US" sz="2000" dirty="0"/>
              <a:t>break a leg</a:t>
            </a:r>
          </a:p>
          <a:p>
            <a:pPr algn="ctr">
              <a:defRPr/>
            </a:pPr>
            <a:r>
              <a:rPr lang="en-US" altLang="zh-CN" sz="2000" dirty="0"/>
              <a:t>b</a:t>
            </a:r>
            <a:r>
              <a:rPr lang="en-US" sz="2000" dirty="0"/>
              <a:t>ite the bullet</a:t>
            </a:r>
            <a:endParaRPr lang="en-US" dirty="0"/>
          </a:p>
        </p:txBody>
      </p:sp>
      <p:sp>
        <p:nvSpPr>
          <p:cNvPr id="13" name="Rounded Rectangle 10">
            <a:extLst>
              <a:ext uri="{FF2B5EF4-FFF2-40B4-BE49-F238E27FC236}">
                <a16:creationId xmlns:a16="http://schemas.microsoft.com/office/drawing/2014/main" id="{01B7A599-0D18-4153-B2C3-BA21BF20AFB6}"/>
              </a:ext>
            </a:extLst>
          </p:cNvPr>
          <p:cNvSpPr/>
          <p:nvPr/>
        </p:nvSpPr>
        <p:spPr>
          <a:xfrm>
            <a:off x="479886"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14" name="TextBox 11">
            <a:extLst>
              <a:ext uri="{FF2B5EF4-FFF2-40B4-BE49-F238E27FC236}">
                <a16:creationId xmlns:a16="http://schemas.microsoft.com/office/drawing/2014/main" id="{0FA0E7F1-C971-4E13-81AB-97128F0B9E80}"/>
              </a:ext>
            </a:extLst>
          </p:cNvPr>
          <p:cNvSpPr txBox="1"/>
          <p:nvPr/>
        </p:nvSpPr>
        <p:spPr>
          <a:xfrm>
            <a:off x="1321289" y="4004393"/>
            <a:ext cx="205521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Neologisms</a:t>
            </a:r>
          </a:p>
        </p:txBody>
      </p:sp>
      <p:sp>
        <p:nvSpPr>
          <p:cNvPr id="15" name="TextBox 12">
            <a:extLst>
              <a:ext uri="{FF2B5EF4-FFF2-40B4-BE49-F238E27FC236}">
                <a16:creationId xmlns:a16="http://schemas.microsoft.com/office/drawing/2014/main" id="{0EF78634-46D7-4434-AE57-2A0C3C72034D}"/>
              </a:ext>
            </a:extLst>
          </p:cNvPr>
          <p:cNvSpPr txBox="1"/>
          <p:nvPr/>
        </p:nvSpPr>
        <p:spPr>
          <a:xfrm>
            <a:off x="479159" y="4557780"/>
            <a:ext cx="205521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unfriend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Retweet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bromance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panose="02010609060101010101" pitchFamily="49" charset="-122"/>
                <a:cs typeface="Calibri"/>
              </a:rPr>
              <a:t>鸡娃</a:t>
            </a:r>
            <a:endParaRPr kumimoji="0" lang="en-US" sz="24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7" name="TextBox 14">
            <a:extLst>
              <a:ext uri="{FF2B5EF4-FFF2-40B4-BE49-F238E27FC236}">
                <a16:creationId xmlns:a16="http://schemas.microsoft.com/office/drawing/2014/main" id="{B21E7E47-3995-4623-A000-8A2FE98CC44F}"/>
              </a:ext>
            </a:extLst>
          </p:cNvPr>
          <p:cNvSpPr txBox="1"/>
          <p:nvPr/>
        </p:nvSpPr>
        <p:spPr>
          <a:xfrm>
            <a:off x="8636503" y="4054218"/>
            <a:ext cx="313291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Tricky entity names</a:t>
            </a:r>
          </a:p>
        </p:txBody>
      </p:sp>
      <p:sp>
        <p:nvSpPr>
          <p:cNvPr id="18" name="TextBox 15">
            <a:extLst>
              <a:ext uri="{FF2B5EF4-FFF2-40B4-BE49-F238E27FC236}">
                <a16:creationId xmlns:a16="http://schemas.microsoft.com/office/drawing/2014/main" id="{4996CDA8-CB43-49D1-8CF1-DE937871FE79}"/>
              </a:ext>
            </a:extLst>
          </p:cNvPr>
          <p:cNvSpPr txBox="1"/>
          <p:nvPr/>
        </p:nvSpPr>
        <p:spPr>
          <a:xfrm>
            <a:off x="8541153" y="4506233"/>
            <a:ext cx="3516237" cy="746358"/>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Where is </a:t>
            </a:r>
            <a:r>
              <a:rPr kumimoji="0" lang="en-US" sz="2000" b="1" i="1" u="none" strike="noStrike" kern="1200" cap="none" spc="0" normalizeH="0" baseline="0" noProof="0" dirty="0">
                <a:ln>
                  <a:noFill/>
                </a:ln>
                <a:solidFill>
                  <a:prstClr val="black"/>
                </a:solidFill>
                <a:effectLst/>
                <a:uLnTx/>
                <a:uFillTx/>
                <a:latin typeface="Calibri"/>
                <a:ea typeface="+mn-ea"/>
                <a:cs typeface="Calibri"/>
              </a:rPr>
              <a:t>A Bug’s Life</a:t>
            </a:r>
            <a:r>
              <a:rPr kumimoji="0" lang="en-US" sz="2000" b="0" i="0" u="none" strike="noStrike" kern="1200" cap="none" spc="0" normalizeH="0" baseline="0" noProof="0" dirty="0">
                <a:ln>
                  <a:noFill/>
                </a:ln>
                <a:solidFill>
                  <a:prstClr val="black"/>
                </a:solidFill>
                <a:effectLst/>
                <a:uLnTx/>
                <a:uFillTx/>
                <a:latin typeface="Calibri"/>
                <a:ea typeface="+mn-ea"/>
                <a:cs typeface="Calibri"/>
              </a:rPr>
              <a:t> playing …</a:t>
            </a:r>
            <a:endParaRPr kumimoji="0" lang="en-US" sz="2000" b="0" i="1"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Calibri"/>
              </a:rPr>
              <a:t>Let It Be</a:t>
            </a:r>
            <a:r>
              <a:rPr kumimoji="0" lang="en-US" sz="2000" b="0" i="0" u="none" strike="noStrike" kern="1200" cap="none" spc="0" normalizeH="0" baseline="0" noProof="0" dirty="0">
                <a:ln>
                  <a:noFill/>
                </a:ln>
                <a:solidFill>
                  <a:prstClr val="black"/>
                </a:solidFill>
                <a:effectLst/>
                <a:uLnTx/>
                <a:uFillTx/>
                <a:latin typeface="Calibri"/>
                <a:ea typeface="+mn-ea"/>
                <a:cs typeface="Calibri"/>
              </a:rPr>
              <a:t> was recorded …</a:t>
            </a:r>
          </a:p>
        </p:txBody>
      </p:sp>
      <p:sp>
        <p:nvSpPr>
          <p:cNvPr id="20" name="TextBox 17">
            <a:extLst>
              <a:ext uri="{FF2B5EF4-FFF2-40B4-BE49-F238E27FC236}">
                <a16:creationId xmlns:a16="http://schemas.microsoft.com/office/drawing/2014/main" id="{8406AC34-6C8A-4A2E-B214-9DC67C04FFE9}"/>
              </a:ext>
            </a:extLst>
          </p:cNvPr>
          <p:cNvSpPr txBox="1"/>
          <p:nvPr/>
        </p:nvSpPr>
        <p:spPr>
          <a:xfrm>
            <a:off x="4796039" y="4056196"/>
            <a:ext cx="304049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World knowledge</a:t>
            </a:r>
          </a:p>
        </p:txBody>
      </p:sp>
      <p:sp>
        <p:nvSpPr>
          <p:cNvPr id="21" name="TextBox 18">
            <a:extLst>
              <a:ext uri="{FF2B5EF4-FFF2-40B4-BE49-F238E27FC236}">
                <a16:creationId xmlns:a16="http://schemas.microsoft.com/office/drawing/2014/main" id="{614F4085-CFEE-4F26-B1A9-F75258DD7C57}"/>
              </a:ext>
            </a:extLst>
          </p:cNvPr>
          <p:cNvSpPr txBox="1"/>
          <p:nvPr/>
        </p:nvSpPr>
        <p:spPr>
          <a:xfrm>
            <a:off x="4740915" y="4904947"/>
            <a:ext cx="3150745" cy="746358"/>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sisters.</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mothers.</a:t>
            </a:r>
          </a:p>
        </p:txBody>
      </p:sp>
      <p:grpSp>
        <p:nvGrpSpPr>
          <p:cNvPr id="23" name="Group 80">
            <a:extLst>
              <a:ext uri="{FF2B5EF4-FFF2-40B4-BE49-F238E27FC236}">
                <a16:creationId xmlns:a16="http://schemas.microsoft.com/office/drawing/2014/main" id="{C66AE00A-17D0-4E7F-AF01-7C488D203DF3}"/>
              </a:ext>
            </a:extLst>
          </p:cNvPr>
          <p:cNvGrpSpPr>
            <a:grpSpLocks/>
          </p:cNvGrpSpPr>
          <p:nvPr/>
        </p:nvGrpSpPr>
        <p:grpSpPr bwMode="auto">
          <a:xfrm>
            <a:off x="4844369" y="2455383"/>
            <a:ext cx="2755295" cy="533400"/>
            <a:chOff x="3686175" y="2535809"/>
            <a:chExt cx="1774825" cy="337261"/>
          </a:xfrm>
        </p:grpSpPr>
        <p:sp>
          <p:nvSpPr>
            <p:cNvPr id="24" name="Rectangle 21">
              <a:extLst>
                <a:ext uri="{FF2B5EF4-FFF2-40B4-BE49-F238E27FC236}">
                  <a16:creationId xmlns:a16="http://schemas.microsoft.com/office/drawing/2014/main" id="{2E523B89-5E94-40D5-9177-219B299F2146}"/>
                </a:ext>
              </a:extLst>
            </p:cNvPr>
            <p:cNvSpPr/>
            <p:nvPr/>
          </p:nvSpPr>
          <p:spPr>
            <a:xfrm>
              <a:off x="3686175" y="2535809"/>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5" name="Rectangle 22">
              <a:extLst>
                <a:ext uri="{FF2B5EF4-FFF2-40B4-BE49-F238E27FC236}">
                  <a16:creationId xmlns:a16="http://schemas.microsoft.com/office/drawing/2014/main" id="{18B2F018-70E3-457F-A3CF-4D00E711240C}"/>
                </a:ext>
              </a:extLst>
            </p:cNvPr>
            <p:cNvSpPr/>
            <p:nvPr/>
          </p:nvSpPr>
          <p:spPr>
            <a:xfrm>
              <a:off x="3897307" y="2535809"/>
              <a:ext cx="23752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6" name="Rectangle 23">
              <a:extLst>
                <a:ext uri="{FF2B5EF4-FFF2-40B4-BE49-F238E27FC236}">
                  <a16:creationId xmlns:a16="http://schemas.microsoft.com/office/drawing/2014/main" id="{ECE0023D-9F43-4E3E-9C26-349EB327A03F}"/>
                </a:ext>
              </a:extLst>
            </p:cNvPr>
            <p:cNvSpPr/>
            <p:nvPr/>
          </p:nvSpPr>
          <p:spPr>
            <a:xfrm>
              <a:off x="4159901" y="2535809"/>
              <a:ext cx="49352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7" name="Rectangle 24">
              <a:extLst>
                <a:ext uri="{FF2B5EF4-FFF2-40B4-BE49-F238E27FC236}">
                  <a16:creationId xmlns:a16="http://schemas.microsoft.com/office/drawing/2014/main" id="{1BC42EB2-090B-4B7F-B345-EC05F9B485A0}"/>
                </a:ext>
              </a:extLst>
            </p:cNvPr>
            <p:cNvSpPr/>
            <p:nvPr/>
          </p:nvSpPr>
          <p:spPr>
            <a:xfrm>
              <a:off x="4678494" y="2535809"/>
              <a:ext cx="32857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8" name="Rectangle 25">
              <a:extLst>
                <a:ext uri="{FF2B5EF4-FFF2-40B4-BE49-F238E27FC236}">
                  <a16:creationId xmlns:a16="http://schemas.microsoft.com/office/drawing/2014/main" id="{BE2440A4-B9E0-4B10-833A-961E5ED6A30F}"/>
                </a:ext>
              </a:extLst>
            </p:cNvPr>
            <p:cNvSpPr/>
            <p:nvPr/>
          </p:nvSpPr>
          <p:spPr>
            <a:xfrm>
              <a:off x="5029500" y="2535809"/>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9" name="Rectangle 26">
              <a:extLst>
                <a:ext uri="{FF2B5EF4-FFF2-40B4-BE49-F238E27FC236}">
                  <a16:creationId xmlns:a16="http://schemas.microsoft.com/office/drawing/2014/main" id="{5EE60752-BFF5-4753-9D13-AAC6B8575DEB}"/>
                </a:ext>
              </a:extLst>
            </p:cNvPr>
            <p:cNvSpPr/>
            <p:nvPr/>
          </p:nvSpPr>
          <p:spPr>
            <a:xfrm>
              <a:off x="3686175" y="2727808"/>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0" name="Rectangle 27">
              <a:extLst>
                <a:ext uri="{FF2B5EF4-FFF2-40B4-BE49-F238E27FC236}">
                  <a16:creationId xmlns:a16="http://schemas.microsoft.com/office/drawing/2014/main" id="{E7932D21-EABE-437B-8C1E-809CE1E215B3}"/>
                </a:ext>
              </a:extLst>
            </p:cNvPr>
            <p:cNvSpPr/>
            <p:nvPr/>
          </p:nvSpPr>
          <p:spPr>
            <a:xfrm>
              <a:off x="3897307" y="2727808"/>
              <a:ext cx="48428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1" name="Rectangle 28">
              <a:extLst>
                <a:ext uri="{FF2B5EF4-FFF2-40B4-BE49-F238E27FC236}">
                  <a16:creationId xmlns:a16="http://schemas.microsoft.com/office/drawing/2014/main" id="{E217D3C0-E4D5-460D-BAF0-EBD1DE7E6BEB}"/>
                </a:ext>
              </a:extLst>
            </p:cNvPr>
            <p:cNvSpPr/>
            <p:nvPr/>
          </p:nvSpPr>
          <p:spPr>
            <a:xfrm>
              <a:off x="4413259" y="2727808"/>
              <a:ext cx="593808"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2" name="Rectangle 29">
              <a:extLst>
                <a:ext uri="{FF2B5EF4-FFF2-40B4-BE49-F238E27FC236}">
                  <a16:creationId xmlns:a16="http://schemas.microsoft.com/office/drawing/2014/main" id="{E7C6E920-2FF5-4754-92B4-D5EA934CAB7A}"/>
                </a:ext>
              </a:extLst>
            </p:cNvPr>
            <p:cNvSpPr/>
            <p:nvPr/>
          </p:nvSpPr>
          <p:spPr>
            <a:xfrm>
              <a:off x="5029500" y="2727808"/>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grpSp>
      <p:sp>
        <p:nvSpPr>
          <p:cNvPr id="33" name="TextBox 30">
            <a:extLst>
              <a:ext uri="{FF2B5EF4-FFF2-40B4-BE49-F238E27FC236}">
                <a16:creationId xmlns:a16="http://schemas.microsoft.com/office/drawing/2014/main" id="{B9A6B4E3-8382-4F1B-8AAC-1D2D2649876A}"/>
              </a:ext>
            </a:extLst>
          </p:cNvPr>
          <p:cNvSpPr txBox="1"/>
          <p:nvPr/>
        </p:nvSpPr>
        <p:spPr>
          <a:xfrm>
            <a:off x="4740915" y="2407811"/>
            <a:ext cx="2959015" cy="609600"/>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p:txBody>
      </p:sp>
      <p:pic>
        <p:nvPicPr>
          <p:cNvPr id="34" name="图片 33">
            <a:extLst>
              <a:ext uri="{FF2B5EF4-FFF2-40B4-BE49-F238E27FC236}">
                <a16:creationId xmlns:a16="http://schemas.microsoft.com/office/drawing/2014/main" id="{F4C27E5C-E244-4CB2-B540-2A59AE9443CD}"/>
              </a:ext>
            </a:extLst>
          </p:cNvPr>
          <p:cNvPicPr>
            <a:picLocks noChangeAspect="1"/>
          </p:cNvPicPr>
          <p:nvPr/>
        </p:nvPicPr>
        <p:blipFill>
          <a:blip r:embed="rId3"/>
          <a:stretch>
            <a:fillRect/>
          </a:stretch>
        </p:blipFill>
        <p:spPr>
          <a:xfrm>
            <a:off x="10379252" y="5229537"/>
            <a:ext cx="939800" cy="935767"/>
          </a:xfrm>
          <a:prstGeom prst="rect">
            <a:avLst/>
          </a:prstGeom>
        </p:spPr>
      </p:pic>
      <p:pic>
        <p:nvPicPr>
          <p:cNvPr id="35" name="Picture 2" descr="undefined">
            <a:extLst>
              <a:ext uri="{FF2B5EF4-FFF2-40B4-BE49-F238E27FC236}">
                <a16:creationId xmlns:a16="http://schemas.microsoft.com/office/drawing/2014/main" id="{81A32146-BEBC-49BE-BE0A-51C4075DE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455" y="5265793"/>
            <a:ext cx="574232" cy="8616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Bromance: Male Bonds and Friendships">
            <a:extLst>
              <a:ext uri="{FF2B5EF4-FFF2-40B4-BE49-F238E27FC236}">
                <a16:creationId xmlns:a16="http://schemas.microsoft.com/office/drawing/2014/main" id="{CD56080D-AC74-445D-BA94-52B5F7E6A0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31" r="10426"/>
          <a:stretch/>
        </p:blipFill>
        <p:spPr bwMode="auto">
          <a:xfrm>
            <a:off x="2276667" y="4750394"/>
            <a:ext cx="1734908" cy="790654"/>
          </a:xfrm>
          <a:prstGeom prst="rect">
            <a:avLst/>
          </a:prstGeom>
          <a:noFill/>
          <a:extLst>
            <a:ext uri="{909E8E84-426E-40DD-AFC4-6F175D3DCCD1}">
              <a14:hiddenFill xmlns:a14="http://schemas.microsoft.com/office/drawing/2010/main">
                <a:solidFill>
                  <a:srgbClr val="FFFFFF"/>
                </a:solidFill>
              </a14:hiddenFill>
            </a:ext>
          </a:extLst>
        </p:spPr>
      </p:pic>
      <p:sp>
        <p:nvSpPr>
          <p:cNvPr id="40" name="灯片编号占位符 39">
            <a:extLst>
              <a:ext uri="{FF2B5EF4-FFF2-40B4-BE49-F238E27FC236}">
                <a16:creationId xmlns:a16="http://schemas.microsoft.com/office/drawing/2014/main" id="{269E1827-70BD-471E-A4D1-16EC0CAB5F1A}"/>
              </a:ext>
            </a:extLst>
          </p:cNvPr>
          <p:cNvSpPr>
            <a:spLocks noGrp="1"/>
          </p:cNvSpPr>
          <p:nvPr>
            <p:ph type="sldNum" sz="quarter" idx="12"/>
          </p:nvPr>
        </p:nvSpPr>
        <p:spPr/>
        <p:txBody>
          <a:bodyPr/>
          <a:lstStyle/>
          <a:p>
            <a:fld id="{DC8BB421-126E-41CB-B73A-69D52E98CAE3}" type="slidenum">
              <a:rPr lang="zh-CN" altLang="en-US" smtClean="0"/>
              <a:t>27</a:t>
            </a:fld>
            <a:endParaRPr lang="zh-CN" altLang="en-US" dirty="0"/>
          </a:p>
        </p:txBody>
      </p:sp>
      <p:sp>
        <p:nvSpPr>
          <p:cNvPr id="37" name="Rounded Rectangle 10">
            <a:extLst>
              <a:ext uri="{FF2B5EF4-FFF2-40B4-BE49-F238E27FC236}">
                <a16:creationId xmlns:a16="http://schemas.microsoft.com/office/drawing/2014/main" id="{64001E1A-5222-F747-AD6D-B6F72927D151}"/>
              </a:ext>
            </a:extLst>
          </p:cNvPr>
          <p:cNvSpPr/>
          <p:nvPr/>
        </p:nvSpPr>
        <p:spPr>
          <a:xfrm>
            <a:off x="479886" y="11040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8" name="Rounded Rectangle 10">
            <a:extLst>
              <a:ext uri="{FF2B5EF4-FFF2-40B4-BE49-F238E27FC236}">
                <a16:creationId xmlns:a16="http://schemas.microsoft.com/office/drawing/2014/main" id="{2BBFC8CE-EDDA-A448-AB7A-DFE08D53F58B}"/>
              </a:ext>
            </a:extLst>
          </p:cNvPr>
          <p:cNvSpPr/>
          <p:nvPr/>
        </p:nvSpPr>
        <p:spPr>
          <a:xfrm>
            <a:off x="4382158" y="1103611"/>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9" name="Rounded Rectangle 10">
            <a:extLst>
              <a:ext uri="{FF2B5EF4-FFF2-40B4-BE49-F238E27FC236}">
                <a16:creationId xmlns:a16="http://schemas.microsoft.com/office/drawing/2014/main" id="{E65F6F18-E820-1848-B71E-7C9BE57A9FCF}"/>
              </a:ext>
            </a:extLst>
          </p:cNvPr>
          <p:cNvSpPr/>
          <p:nvPr/>
        </p:nvSpPr>
        <p:spPr>
          <a:xfrm>
            <a:off x="8260263" y="1091220"/>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1" name="Rounded Rectangle 10">
            <a:extLst>
              <a:ext uri="{FF2B5EF4-FFF2-40B4-BE49-F238E27FC236}">
                <a16:creationId xmlns:a16="http://schemas.microsoft.com/office/drawing/2014/main" id="{173C1E1E-3B99-3E46-A876-D98C54D721C6}"/>
              </a:ext>
            </a:extLst>
          </p:cNvPr>
          <p:cNvSpPr/>
          <p:nvPr/>
        </p:nvSpPr>
        <p:spPr>
          <a:xfrm>
            <a:off x="4376443" y="4003519"/>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2" name="Rounded Rectangle 10">
            <a:extLst>
              <a:ext uri="{FF2B5EF4-FFF2-40B4-BE49-F238E27FC236}">
                <a16:creationId xmlns:a16="http://schemas.microsoft.com/office/drawing/2014/main" id="{5B4ACBE4-0CD6-A746-9D6A-C16C1A89A416}"/>
              </a:ext>
            </a:extLst>
          </p:cNvPr>
          <p:cNvSpPr/>
          <p:nvPr/>
        </p:nvSpPr>
        <p:spPr>
          <a:xfrm>
            <a:off x="8260263"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3" name="TextBox 42">
            <a:extLst>
              <a:ext uri="{FF2B5EF4-FFF2-40B4-BE49-F238E27FC236}">
                <a16:creationId xmlns:a16="http://schemas.microsoft.com/office/drawing/2014/main" id="{663D9211-3BD8-0A43-8A3F-70DFA949231A}"/>
              </a:ext>
            </a:extLst>
          </p:cNvPr>
          <p:cNvSpPr txBox="1"/>
          <p:nvPr/>
        </p:nvSpPr>
        <p:spPr>
          <a:xfrm>
            <a:off x="5160044" y="1766563"/>
            <a:ext cx="2049082" cy="646331"/>
          </a:xfrm>
          <a:prstGeom prst="rect">
            <a:avLst/>
          </a:prstGeom>
          <a:noFill/>
        </p:spPr>
        <p:txBody>
          <a:bodyPr wrap="square">
            <a:spAutoFit/>
          </a:bodyPr>
          <a:lstStyle/>
          <a:p>
            <a:pPr algn="ctr"/>
            <a:r>
              <a:rPr lang="en-US" dirty="0"/>
              <a:t>San Francisco</a:t>
            </a:r>
          </a:p>
          <a:p>
            <a:pPr algn="ctr"/>
            <a:r>
              <a:rPr lang="en-US" dirty="0"/>
              <a:t>Los Angeles</a:t>
            </a:r>
            <a:endParaRPr lang="en-CN" dirty="0"/>
          </a:p>
        </p:txBody>
      </p:sp>
    </p:spTree>
    <p:extLst>
      <p:ext uri="{BB962C8B-B14F-4D97-AF65-F5344CB8AC3E}">
        <p14:creationId xmlns:p14="http://schemas.microsoft.com/office/powerpoint/2010/main" val="2452821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C4D2C-56FD-4EAD-9BB5-F90AF3E83B48}"/>
              </a:ext>
            </a:extLst>
          </p:cNvPr>
          <p:cNvSpPr>
            <a:spLocks noGrp="1"/>
          </p:cNvSpPr>
          <p:nvPr>
            <p:ph type="title"/>
          </p:nvPr>
        </p:nvSpPr>
        <p:spPr/>
        <p:txBody>
          <a:bodyPr/>
          <a:lstStyle/>
          <a:p>
            <a:r>
              <a:rPr lang="en-US" altLang="zh-CN" dirty="0"/>
              <a:t>NLP conferences</a:t>
            </a:r>
            <a:r>
              <a:rPr lang="zh-CN" altLang="en-US" dirty="0"/>
              <a:t> </a:t>
            </a:r>
            <a:r>
              <a:rPr lang="en-US" altLang="zh-CN" dirty="0"/>
              <a:t>and</a:t>
            </a:r>
            <a:r>
              <a:rPr lang="zh-CN" altLang="en-US" dirty="0"/>
              <a:t> </a:t>
            </a:r>
            <a:r>
              <a:rPr lang="en-US" altLang="zh-CN" dirty="0"/>
              <a:t>people</a:t>
            </a:r>
            <a:endParaRPr lang="zh-CN" altLang="en-US" dirty="0"/>
          </a:p>
        </p:txBody>
      </p:sp>
      <p:sp>
        <p:nvSpPr>
          <p:cNvPr id="3" name="内容占位符 2">
            <a:extLst>
              <a:ext uri="{FF2B5EF4-FFF2-40B4-BE49-F238E27FC236}">
                <a16:creationId xmlns:a16="http://schemas.microsoft.com/office/drawing/2014/main" id="{A2329E99-63D6-4431-9247-9BC2BF0FE25F}"/>
              </a:ext>
            </a:extLst>
          </p:cNvPr>
          <p:cNvSpPr>
            <a:spLocks noGrp="1"/>
          </p:cNvSpPr>
          <p:nvPr>
            <p:ph idx="1"/>
          </p:nvPr>
        </p:nvSpPr>
        <p:spPr/>
        <p:txBody>
          <a:bodyPr>
            <a:noAutofit/>
          </a:bodyPr>
          <a:lstStyle/>
          <a:p>
            <a:r>
              <a:rPr lang="en-US" altLang="zh-CN" b="1" dirty="0"/>
              <a:t>Natural Language Processing</a:t>
            </a:r>
          </a:p>
          <a:p>
            <a:pPr lvl="1"/>
            <a:r>
              <a:rPr lang="en-US" altLang="zh-CN" dirty="0"/>
              <a:t>ACL, EMNLP, COLING, NAACL, EACL (</a:t>
            </a:r>
            <a:r>
              <a:rPr lang="en-US" altLang="zh-CN" dirty="0">
                <a:hlinkClick r:id="rId3"/>
              </a:rPr>
              <a:t>https://aclanthology.org/</a:t>
            </a:r>
            <a:r>
              <a:rPr lang="en-US" altLang="zh-CN" dirty="0"/>
              <a:t> )</a:t>
            </a:r>
          </a:p>
          <a:p>
            <a:r>
              <a:rPr lang="en-US" altLang="zh-CN" b="1" dirty="0"/>
              <a:t>Machine learning</a:t>
            </a:r>
          </a:p>
          <a:p>
            <a:pPr lvl="1"/>
            <a:r>
              <a:rPr lang="en-US" altLang="zh-CN" dirty="0"/>
              <a:t>ICML, NIPS, ICLR</a:t>
            </a:r>
          </a:p>
          <a:p>
            <a:r>
              <a:rPr lang="en-US" altLang="zh-CN" b="1" dirty="0"/>
              <a:t>Information Retrieval</a:t>
            </a:r>
          </a:p>
          <a:p>
            <a:pPr lvl="1"/>
            <a:r>
              <a:rPr lang="en-US" altLang="zh-CN" dirty="0"/>
              <a:t>SIGIR, WWW, CIKM, WSDM</a:t>
            </a:r>
          </a:p>
          <a:p>
            <a:r>
              <a:rPr lang="en-US" altLang="zh-CN" b="1" dirty="0"/>
              <a:t>Data Mining</a:t>
            </a:r>
          </a:p>
          <a:p>
            <a:pPr lvl="1"/>
            <a:r>
              <a:rPr lang="en-US" altLang="zh-CN" dirty="0"/>
              <a:t>KDD</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988CA186-18D4-4BEF-9B3F-F2843E52851D}"/>
              </a:ext>
            </a:extLst>
          </p:cNvPr>
          <p:cNvSpPr>
            <a:spLocks noGrp="1"/>
          </p:cNvSpPr>
          <p:nvPr>
            <p:ph type="sldNum" sz="quarter" idx="12"/>
          </p:nvPr>
        </p:nvSpPr>
        <p:spPr/>
        <p:txBody>
          <a:bodyPr/>
          <a:lstStyle/>
          <a:p>
            <a:fld id="{DC8BB421-126E-41CB-B73A-69D52E98CAE3}" type="slidenum">
              <a:rPr lang="zh-CN" altLang="en-US" smtClean="0"/>
              <a:t>28</a:t>
            </a:fld>
            <a:endParaRPr lang="zh-CN" altLang="en-US" dirty="0"/>
          </a:p>
        </p:txBody>
      </p:sp>
      <p:pic>
        <p:nvPicPr>
          <p:cNvPr id="6" name="Picture 5">
            <a:extLst>
              <a:ext uri="{FF2B5EF4-FFF2-40B4-BE49-F238E27FC236}">
                <a16:creationId xmlns:a16="http://schemas.microsoft.com/office/drawing/2014/main" id="{1B35F182-BD5D-D445-8A0D-DD7B7C0E2D91}"/>
              </a:ext>
            </a:extLst>
          </p:cNvPr>
          <p:cNvPicPr>
            <a:picLocks noChangeAspect="1"/>
          </p:cNvPicPr>
          <p:nvPr/>
        </p:nvPicPr>
        <p:blipFill rotWithShape="1">
          <a:blip r:embed="rId4">
            <a:extLst>
              <a:ext uri="{28A0092B-C50C-407E-A947-70E740481C1C}">
                <a14:useLocalDpi xmlns:a14="http://schemas.microsoft.com/office/drawing/2010/main" val="0"/>
              </a:ext>
            </a:extLst>
          </a:blip>
          <a:srcRect r="27394"/>
          <a:stretch/>
        </p:blipFill>
        <p:spPr>
          <a:xfrm>
            <a:off x="9313881" y="3747414"/>
            <a:ext cx="1916473" cy="1224897"/>
          </a:xfrm>
          <a:prstGeom prst="rect">
            <a:avLst/>
          </a:prstGeom>
        </p:spPr>
      </p:pic>
      <p:pic>
        <p:nvPicPr>
          <p:cNvPr id="7" name="Picture 6">
            <a:extLst>
              <a:ext uri="{FF2B5EF4-FFF2-40B4-BE49-F238E27FC236}">
                <a16:creationId xmlns:a16="http://schemas.microsoft.com/office/drawing/2014/main" id="{D69829DA-1649-8748-AB3F-101831D4D45C}"/>
              </a:ext>
            </a:extLst>
          </p:cNvPr>
          <p:cNvPicPr>
            <a:picLocks noChangeAspect="1"/>
          </p:cNvPicPr>
          <p:nvPr/>
        </p:nvPicPr>
        <p:blipFill rotWithShape="1">
          <a:blip r:embed="rId5">
            <a:extLst>
              <a:ext uri="{28A0092B-C50C-407E-A947-70E740481C1C}">
                <a14:useLocalDpi xmlns:a14="http://schemas.microsoft.com/office/drawing/2010/main" val="0"/>
              </a:ext>
            </a:extLst>
          </a:blip>
          <a:srcRect r="27253"/>
          <a:stretch/>
        </p:blipFill>
        <p:spPr>
          <a:xfrm>
            <a:off x="5319119" y="5352468"/>
            <a:ext cx="1924009" cy="1207825"/>
          </a:xfrm>
          <a:prstGeom prst="rect">
            <a:avLst/>
          </a:prstGeom>
        </p:spPr>
      </p:pic>
      <p:pic>
        <p:nvPicPr>
          <p:cNvPr id="9" name="Picture 8">
            <a:extLst>
              <a:ext uri="{FF2B5EF4-FFF2-40B4-BE49-F238E27FC236}">
                <a16:creationId xmlns:a16="http://schemas.microsoft.com/office/drawing/2014/main" id="{6A12187B-6FC8-B349-8BE2-13AE21D10B76}"/>
              </a:ext>
            </a:extLst>
          </p:cNvPr>
          <p:cNvPicPr>
            <a:picLocks noChangeAspect="1"/>
          </p:cNvPicPr>
          <p:nvPr/>
        </p:nvPicPr>
        <p:blipFill rotWithShape="1">
          <a:blip r:embed="rId6">
            <a:extLst>
              <a:ext uri="{28A0092B-C50C-407E-A947-70E740481C1C}">
                <a14:useLocalDpi xmlns:a14="http://schemas.microsoft.com/office/drawing/2010/main" val="0"/>
              </a:ext>
            </a:extLst>
          </a:blip>
          <a:srcRect r="27259"/>
          <a:stretch/>
        </p:blipFill>
        <p:spPr>
          <a:xfrm>
            <a:off x="7342673" y="3747414"/>
            <a:ext cx="1916473" cy="1264198"/>
          </a:xfrm>
          <a:prstGeom prst="rect">
            <a:avLst/>
          </a:prstGeom>
        </p:spPr>
      </p:pic>
      <p:pic>
        <p:nvPicPr>
          <p:cNvPr id="10" name="Picture 9">
            <a:extLst>
              <a:ext uri="{FF2B5EF4-FFF2-40B4-BE49-F238E27FC236}">
                <a16:creationId xmlns:a16="http://schemas.microsoft.com/office/drawing/2014/main" id="{F757D22D-E255-2E42-A639-23E1669A0499}"/>
              </a:ext>
            </a:extLst>
          </p:cNvPr>
          <p:cNvPicPr>
            <a:picLocks noChangeAspect="1"/>
          </p:cNvPicPr>
          <p:nvPr/>
        </p:nvPicPr>
        <p:blipFill rotWithShape="1">
          <a:blip r:embed="rId7">
            <a:extLst>
              <a:ext uri="{28A0092B-C50C-407E-A947-70E740481C1C}">
                <a14:useLocalDpi xmlns:a14="http://schemas.microsoft.com/office/drawing/2010/main" val="0"/>
              </a:ext>
            </a:extLst>
          </a:blip>
          <a:srcRect r="29180"/>
          <a:stretch/>
        </p:blipFill>
        <p:spPr>
          <a:xfrm>
            <a:off x="5371465" y="3751054"/>
            <a:ext cx="1916473" cy="1264198"/>
          </a:xfrm>
          <a:prstGeom prst="rect">
            <a:avLst/>
          </a:prstGeom>
        </p:spPr>
      </p:pic>
      <p:pic>
        <p:nvPicPr>
          <p:cNvPr id="11" name="Picture 10">
            <a:extLst>
              <a:ext uri="{FF2B5EF4-FFF2-40B4-BE49-F238E27FC236}">
                <a16:creationId xmlns:a16="http://schemas.microsoft.com/office/drawing/2014/main" id="{AEBDF11B-AE91-C044-B5C6-7F27F39A1781}"/>
              </a:ext>
            </a:extLst>
          </p:cNvPr>
          <p:cNvPicPr>
            <a:picLocks noChangeAspect="1"/>
          </p:cNvPicPr>
          <p:nvPr/>
        </p:nvPicPr>
        <p:blipFill rotWithShape="1">
          <a:blip r:embed="rId8">
            <a:extLst>
              <a:ext uri="{28A0092B-C50C-407E-A947-70E740481C1C}">
                <a14:useLocalDpi xmlns:a14="http://schemas.microsoft.com/office/drawing/2010/main" val="0"/>
              </a:ext>
            </a:extLst>
          </a:blip>
          <a:srcRect r="28089"/>
          <a:stretch/>
        </p:blipFill>
        <p:spPr>
          <a:xfrm>
            <a:off x="9305015" y="5358184"/>
            <a:ext cx="1869762" cy="1205966"/>
          </a:xfrm>
          <a:prstGeom prst="rect">
            <a:avLst/>
          </a:prstGeom>
        </p:spPr>
      </p:pic>
      <p:pic>
        <p:nvPicPr>
          <p:cNvPr id="12" name="Picture 11">
            <a:extLst>
              <a:ext uri="{FF2B5EF4-FFF2-40B4-BE49-F238E27FC236}">
                <a16:creationId xmlns:a16="http://schemas.microsoft.com/office/drawing/2014/main" id="{4526BAB2-06BB-8F49-9FF6-5B672805BEAC}"/>
              </a:ext>
            </a:extLst>
          </p:cNvPr>
          <p:cNvPicPr>
            <a:picLocks noChangeAspect="1"/>
          </p:cNvPicPr>
          <p:nvPr/>
        </p:nvPicPr>
        <p:blipFill rotWithShape="1">
          <a:blip r:embed="rId9">
            <a:extLst>
              <a:ext uri="{28A0092B-C50C-407E-A947-70E740481C1C}">
                <a14:useLocalDpi xmlns:a14="http://schemas.microsoft.com/office/drawing/2010/main" val="0"/>
              </a:ext>
            </a:extLst>
          </a:blip>
          <a:srcRect r="29372"/>
          <a:stretch/>
        </p:blipFill>
        <p:spPr>
          <a:xfrm>
            <a:off x="7271188" y="5352468"/>
            <a:ext cx="1923604" cy="1264198"/>
          </a:xfrm>
          <a:prstGeom prst="rect">
            <a:avLst/>
          </a:prstGeom>
        </p:spPr>
      </p:pic>
      <p:sp>
        <p:nvSpPr>
          <p:cNvPr id="13" name="TextBox 12">
            <a:extLst>
              <a:ext uri="{FF2B5EF4-FFF2-40B4-BE49-F238E27FC236}">
                <a16:creationId xmlns:a16="http://schemas.microsoft.com/office/drawing/2014/main" id="{13A7E046-6373-264E-8F66-92CFEFE83719}"/>
              </a:ext>
            </a:extLst>
          </p:cNvPr>
          <p:cNvSpPr txBox="1"/>
          <p:nvPr/>
        </p:nvSpPr>
        <p:spPr>
          <a:xfrm>
            <a:off x="7299344" y="3221892"/>
            <a:ext cx="2014537" cy="369332"/>
          </a:xfrm>
          <a:prstGeom prst="rect">
            <a:avLst/>
          </a:prstGeom>
          <a:noFill/>
        </p:spPr>
        <p:txBody>
          <a:bodyPr wrap="square">
            <a:spAutoFit/>
          </a:bodyPr>
          <a:lstStyle/>
          <a:p>
            <a:r>
              <a:rPr lang="en-US" altLang="zh-CN" b="1" dirty="0"/>
              <a:t>People in NLP</a:t>
            </a:r>
            <a:endParaRPr lang="en-CN" b="1" dirty="0"/>
          </a:p>
        </p:txBody>
      </p:sp>
    </p:spTree>
    <p:extLst>
      <p:ext uri="{BB962C8B-B14F-4D97-AF65-F5344CB8AC3E}">
        <p14:creationId xmlns:p14="http://schemas.microsoft.com/office/powerpoint/2010/main" val="2538874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95201-62CB-4748-98C0-885B72C1ED90}"/>
              </a:ext>
            </a:extLst>
          </p:cNvPr>
          <p:cNvSpPr>
            <a:spLocks noGrp="1"/>
          </p:cNvSpPr>
          <p:nvPr>
            <p:ph type="title"/>
          </p:nvPr>
        </p:nvSpPr>
        <p:spPr/>
        <p:txBody>
          <a:bodyPr/>
          <a:lstStyle/>
          <a:p>
            <a:r>
              <a:rPr lang="en-US" altLang="zh-CN" dirty="0"/>
              <a:t>People in NLP (China)</a:t>
            </a:r>
            <a:endParaRPr lang="zh-CN" altLang="en-US" dirty="0"/>
          </a:p>
        </p:txBody>
      </p:sp>
      <p:pic>
        <p:nvPicPr>
          <p:cNvPr id="5" name="Picture 2" descr="preview">
            <a:extLst>
              <a:ext uri="{FF2B5EF4-FFF2-40B4-BE49-F238E27FC236}">
                <a16:creationId xmlns:a16="http://schemas.microsoft.com/office/drawing/2014/main" id="{BD0A1DB1-3FD6-4D75-B230-0CAEA941AC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4326" y="1051935"/>
            <a:ext cx="6975063" cy="52118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285A439-D461-42F8-A68E-DCE194D5F9F7}"/>
              </a:ext>
            </a:extLst>
          </p:cNvPr>
          <p:cNvSpPr txBox="1"/>
          <p:nvPr/>
        </p:nvSpPr>
        <p:spPr>
          <a:xfrm>
            <a:off x="1621551" y="6337518"/>
            <a:ext cx="43606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4"/>
              </a:rPr>
              <a:t>https://www.zhihu.com/question/24366306</a:t>
            </a:r>
            <a:endParaRPr kumimoji="0" lang="zh-CN" altLang="en-US" sz="16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9" name="灯片编号占位符 8">
            <a:extLst>
              <a:ext uri="{FF2B5EF4-FFF2-40B4-BE49-F238E27FC236}">
                <a16:creationId xmlns:a16="http://schemas.microsoft.com/office/drawing/2014/main" id="{F7E72E2A-1D5E-459C-A390-6B0D69B750E9}"/>
              </a:ext>
            </a:extLst>
          </p:cNvPr>
          <p:cNvSpPr>
            <a:spLocks noGrp="1"/>
          </p:cNvSpPr>
          <p:nvPr>
            <p:ph type="sldNum" sz="quarter" idx="12"/>
          </p:nvPr>
        </p:nvSpPr>
        <p:spPr/>
        <p:txBody>
          <a:bodyPr/>
          <a:lstStyle/>
          <a:p>
            <a:fld id="{DC8BB421-126E-41CB-B73A-69D52E98CAE3}" type="slidenum">
              <a:rPr lang="zh-CN" altLang="en-US" smtClean="0"/>
              <a:t>29</a:t>
            </a:fld>
            <a:endParaRPr lang="zh-CN" altLang="en-US" dirty="0"/>
          </a:p>
        </p:txBody>
      </p:sp>
      <p:pic>
        <p:nvPicPr>
          <p:cNvPr id="8" name="内容占位符 4">
            <a:extLst>
              <a:ext uri="{FF2B5EF4-FFF2-40B4-BE49-F238E27FC236}">
                <a16:creationId xmlns:a16="http://schemas.microsoft.com/office/drawing/2014/main" id="{9ADB549C-40BD-1544-BBBE-99B92880C781}"/>
              </a:ext>
            </a:extLst>
          </p:cNvPr>
          <p:cNvPicPr>
            <a:picLocks noChangeAspect="1"/>
          </p:cNvPicPr>
          <p:nvPr/>
        </p:nvPicPr>
        <p:blipFill rotWithShape="1">
          <a:blip r:embed="rId5"/>
          <a:srcRect t="3408" r="5262"/>
          <a:stretch/>
        </p:blipFill>
        <p:spPr>
          <a:xfrm>
            <a:off x="7435968" y="1051935"/>
            <a:ext cx="4282640" cy="3176988"/>
          </a:xfrm>
          <a:prstGeom prst="rect">
            <a:avLst/>
          </a:prstGeom>
        </p:spPr>
      </p:pic>
      <p:pic>
        <p:nvPicPr>
          <p:cNvPr id="10" name="图片 6">
            <a:extLst>
              <a:ext uri="{FF2B5EF4-FFF2-40B4-BE49-F238E27FC236}">
                <a16:creationId xmlns:a16="http://schemas.microsoft.com/office/drawing/2014/main" id="{9F19F903-80C4-4440-BBDF-2362CE5CD0FD}"/>
              </a:ext>
            </a:extLst>
          </p:cNvPr>
          <p:cNvPicPr>
            <a:picLocks noChangeAspect="1"/>
          </p:cNvPicPr>
          <p:nvPr/>
        </p:nvPicPr>
        <p:blipFill>
          <a:blip r:embed="rId6"/>
          <a:stretch>
            <a:fillRect/>
          </a:stretch>
        </p:blipFill>
        <p:spPr>
          <a:xfrm>
            <a:off x="7435968" y="4429136"/>
            <a:ext cx="2668314" cy="1678363"/>
          </a:xfrm>
          <a:prstGeom prst="rect">
            <a:avLst/>
          </a:prstGeom>
        </p:spPr>
      </p:pic>
      <p:sp>
        <p:nvSpPr>
          <p:cNvPr id="11" name="文本框 7">
            <a:extLst>
              <a:ext uri="{FF2B5EF4-FFF2-40B4-BE49-F238E27FC236}">
                <a16:creationId xmlns:a16="http://schemas.microsoft.com/office/drawing/2014/main" id="{62D0CF45-E9E5-A840-B161-63DF4B991681}"/>
              </a:ext>
            </a:extLst>
          </p:cNvPr>
          <p:cNvSpPr txBox="1"/>
          <p:nvPr/>
        </p:nvSpPr>
        <p:spPr>
          <a:xfrm>
            <a:off x="10138572" y="4429136"/>
            <a:ext cx="184006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邱锡鹏老师的回答：</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7"/>
              </a:rPr>
              <a:t>https://www.zhihu.com/question/24366306/answer/123787923</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pic>
        <p:nvPicPr>
          <p:cNvPr id="12" name="Picture 2">
            <a:extLst>
              <a:ext uri="{FF2B5EF4-FFF2-40B4-BE49-F238E27FC236}">
                <a16:creationId xmlns:a16="http://schemas.microsoft.com/office/drawing/2014/main" id="{507EA970-87CB-0A4A-B95D-616BB5AE90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49890" y="5399910"/>
            <a:ext cx="720090" cy="761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583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t>Course</a:t>
            </a:r>
            <a:r>
              <a:rPr lang="zh-CN" altLang="en-US" sz="3600" b="1" dirty="0"/>
              <a:t> </a:t>
            </a:r>
            <a:r>
              <a:rPr lang="en-US" altLang="zh-CN" sz="3600" b="1" dirty="0"/>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a:solidFill>
                  <a:schemeClr val="bg2">
                    <a:lumMod val="90000"/>
                  </a:schemeClr>
                </a:solidFill>
              </a:rPr>
              <a:t>nltk,</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solidFill>
                  <a:schemeClr val="bg2">
                    <a:lumMod val="90000"/>
                  </a:schemeClr>
                </a:solidFill>
              </a:rPr>
              <a:t>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Tree>
    <p:extLst>
      <p:ext uri="{BB962C8B-B14F-4D97-AF65-F5344CB8AC3E}">
        <p14:creationId xmlns:p14="http://schemas.microsoft.com/office/powerpoint/2010/main" val="4256162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2DF77-20BF-40C0-BCA4-AAA843DDBA93}"/>
              </a:ext>
            </a:extLst>
          </p:cNvPr>
          <p:cNvSpPr>
            <a:spLocks noGrp="1"/>
          </p:cNvSpPr>
          <p:nvPr>
            <p:ph type="title"/>
          </p:nvPr>
        </p:nvSpPr>
        <p:spPr/>
        <p:txBody>
          <a:bodyPr/>
          <a:lstStyle/>
          <a:p>
            <a:r>
              <a:rPr lang="en-US" altLang="zh-CN" dirty="0"/>
              <a:t>What we will cover?</a:t>
            </a:r>
            <a:r>
              <a:rPr lang="zh-CN" altLang="en-US" dirty="0"/>
              <a:t> </a:t>
            </a:r>
            <a:r>
              <a:rPr lang="en-US" altLang="zh-CN" dirty="0"/>
              <a:t>(tentative)</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05D06BF-82BD-4094-BB31-A65907F90EFD}"/>
                  </a:ext>
                </a:extLst>
              </p:cNvPr>
              <p:cNvSpPr>
                <a:spLocks noGrp="1"/>
              </p:cNvSpPr>
              <p:nvPr>
                <p:ph idx="1"/>
              </p:nvPr>
            </p:nvSpPr>
            <p:spPr>
              <a:xfrm>
                <a:off x="314326" y="1054101"/>
                <a:ext cx="5781674" cy="4357484"/>
              </a:xfrm>
            </p:spPr>
            <p:txBody>
              <a:bodyPr>
                <a:normAutofit fontScale="92500" lnSpcReduction="10000"/>
              </a:bodyPr>
              <a:lstStyle/>
              <a:p>
                <a:pPr>
                  <a:lnSpc>
                    <a:spcPct val="220000"/>
                  </a:lnSpc>
                  <a:spcBef>
                    <a:spcPts val="600"/>
                  </a:spcBef>
                  <a:spcAft>
                    <a:spcPts val="600"/>
                  </a:spcAft>
                </a:pPr>
                <a:r>
                  <a:rPr lang="en-US" altLang="zh-CN" sz="1600" b="1" dirty="0"/>
                  <a:t>(Basics)</a:t>
                </a:r>
                <a:r>
                  <a:rPr lang="zh-CN" altLang="en-US" sz="1600" b="1" dirty="0"/>
                  <a:t> </a:t>
                </a:r>
                <a:r>
                  <a:rPr lang="en-US" altLang="zh-CN" sz="1600" b="1" dirty="0"/>
                  <a:t>Text pre-processing</a:t>
                </a:r>
                <a:r>
                  <a:rPr lang="zh-CN" altLang="en-US" sz="1600" b="1" dirty="0"/>
                  <a:t> </a:t>
                </a:r>
                <a:r>
                  <a:rPr lang="en-US" altLang="zh-CN" sz="1600" b="1" dirty="0"/>
                  <a:t>and</a:t>
                </a:r>
                <a:r>
                  <a:rPr lang="zh-CN" altLang="en-US" sz="1600" b="1" dirty="0"/>
                  <a:t> </a:t>
                </a:r>
                <a:r>
                  <a:rPr lang="en-US" altLang="zh-CN" sz="1600" b="1" dirty="0"/>
                  <a:t>tokenization</a:t>
                </a:r>
              </a:p>
              <a:p>
                <a:pPr>
                  <a:lnSpc>
                    <a:spcPct val="220000"/>
                  </a:lnSpc>
                  <a:spcBef>
                    <a:spcPts val="600"/>
                  </a:spcBef>
                  <a:spcAft>
                    <a:spcPts val="600"/>
                  </a:spcAft>
                </a:pPr>
                <a:r>
                  <a:rPr lang="en-US" altLang="zh-CN" sz="1600" b="1" dirty="0"/>
                  <a:t>(Basics)</a:t>
                </a:r>
                <a:r>
                  <a:rPr lang="zh-CN" altLang="en-US" sz="1600" b="1" dirty="0"/>
                  <a:t> </a:t>
                </a:r>
                <a:r>
                  <a:rPr lang="en-US" altLang="zh-CN" sz="1600" b="1" dirty="0"/>
                  <a:t>Language models</a:t>
                </a:r>
                <a:r>
                  <a:rPr lang="zh-CN" altLang="en-US" sz="1600" b="1" dirty="0"/>
                  <a:t> </a:t>
                </a:r>
                <a:r>
                  <a:rPr lang="en-US" altLang="zh-CN" sz="1600" b="1" dirty="0"/>
                  <a:t>(</a:t>
                </a:r>
                <a14:m>
                  <m:oMath xmlns:m="http://schemas.openxmlformats.org/officeDocument/2006/math">
                    <m:r>
                      <a:rPr lang="en-US" altLang="zh-CN" sz="1600" b="1" i="1" dirty="0" smtClean="0">
                        <a:latin typeface="Cambria Math" panose="02040503050406030204" pitchFamily="18" charset="0"/>
                      </a:rPr>
                      <m:t>𝑵</m:t>
                    </m:r>
                  </m:oMath>
                </a14:m>
                <a:r>
                  <a:rPr lang="en-US" altLang="zh-CN" sz="1600" b="1" dirty="0"/>
                  <a:t>-grams)</a:t>
                </a:r>
              </a:p>
              <a:p>
                <a:pPr>
                  <a:lnSpc>
                    <a:spcPct val="220000"/>
                  </a:lnSpc>
                  <a:spcBef>
                    <a:spcPts val="600"/>
                  </a:spcBef>
                  <a:spcAft>
                    <a:spcPts val="600"/>
                  </a:spcAft>
                </a:pPr>
                <a:r>
                  <a:rPr lang="en-US" altLang="zh-CN" sz="1600" b="1" dirty="0"/>
                  <a:t>(Basics)</a:t>
                </a:r>
                <a:r>
                  <a:rPr lang="zh-CN" altLang="en-US" sz="1600" b="1" dirty="0"/>
                  <a:t> </a:t>
                </a:r>
                <a:r>
                  <a:rPr lang="en-US" altLang="zh-CN" sz="1600" b="1" dirty="0"/>
                  <a:t>Word embeddings</a:t>
                </a:r>
                <a:r>
                  <a:rPr lang="zh-CN" altLang="en-US" sz="1600" b="1" dirty="0"/>
                  <a:t> </a:t>
                </a:r>
                <a:r>
                  <a:rPr lang="en-US" altLang="zh-CN" sz="1600" b="1" dirty="0"/>
                  <a:t>(word2vec)</a:t>
                </a:r>
              </a:p>
              <a:p>
                <a:pPr>
                  <a:lnSpc>
                    <a:spcPct val="220000"/>
                  </a:lnSpc>
                  <a:spcBef>
                    <a:spcPts val="600"/>
                  </a:spcBef>
                  <a:spcAft>
                    <a:spcPts val="600"/>
                  </a:spcAft>
                </a:pPr>
                <a:r>
                  <a:rPr lang="en-US" altLang="zh-CN" sz="1600" b="1" dirty="0"/>
                  <a:t>(Basics)</a:t>
                </a:r>
                <a:r>
                  <a:rPr lang="zh-CN" altLang="en-US" sz="1600" b="1" dirty="0"/>
                  <a:t> </a:t>
                </a:r>
                <a:r>
                  <a:rPr lang="en-US" altLang="zh-CN" sz="1600" b="1" dirty="0"/>
                  <a:t>Neural</a:t>
                </a:r>
                <a:r>
                  <a:rPr lang="zh-CN" altLang="en-US" sz="1600" b="1" dirty="0"/>
                  <a:t> </a:t>
                </a:r>
                <a:r>
                  <a:rPr lang="en-US" altLang="zh-CN" sz="1600" b="1" dirty="0"/>
                  <a:t>networks</a:t>
                </a:r>
                <a:r>
                  <a:rPr lang="zh-CN" altLang="en-US" sz="1600" b="1" dirty="0"/>
                  <a:t> </a:t>
                </a:r>
                <a:r>
                  <a:rPr lang="en-US" altLang="zh-CN" sz="1600" b="1" dirty="0"/>
                  <a:t>(NNs)</a:t>
                </a:r>
                <a:r>
                  <a:rPr lang="zh-CN" altLang="en-US" sz="1600" b="1" dirty="0"/>
                  <a:t> </a:t>
                </a:r>
                <a:r>
                  <a:rPr lang="en-US" altLang="zh-CN" sz="1600" b="1" dirty="0"/>
                  <a:t>for</a:t>
                </a:r>
                <a:r>
                  <a:rPr lang="zh-CN" altLang="en-US" sz="1600" b="1" dirty="0"/>
                  <a:t> </a:t>
                </a:r>
                <a:r>
                  <a:rPr lang="en-US" altLang="zh-CN" sz="1600" b="1" dirty="0"/>
                  <a:t>LM</a:t>
                </a:r>
              </a:p>
              <a:p>
                <a:pPr>
                  <a:lnSpc>
                    <a:spcPct val="220000"/>
                  </a:lnSpc>
                  <a:spcBef>
                    <a:spcPts val="600"/>
                  </a:spcBef>
                  <a:spcAft>
                    <a:spcPts val="600"/>
                  </a:spcAft>
                </a:pPr>
                <a:r>
                  <a:rPr lang="en-US" altLang="zh-CN" sz="1600" b="1" dirty="0"/>
                  <a:t>(Basics)</a:t>
                </a:r>
                <a:r>
                  <a:rPr lang="zh-CN" altLang="en-US" sz="1600" b="1" dirty="0"/>
                  <a:t> </a:t>
                </a:r>
                <a:r>
                  <a:rPr lang="en-US" altLang="zh-CN" sz="1600" b="1" dirty="0"/>
                  <a:t>RNNs</a:t>
                </a:r>
                <a:r>
                  <a:rPr lang="zh-CN" altLang="en-US" sz="1600" b="1" dirty="0"/>
                  <a:t> </a:t>
                </a:r>
                <a:r>
                  <a:rPr lang="en-US" altLang="zh-CN" sz="1600" b="1" dirty="0"/>
                  <a:t>for</a:t>
                </a:r>
                <a:r>
                  <a:rPr lang="zh-CN" altLang="en-US" sz="1600" b="1" dirty="0"/>
                  <a:t> </a:t>
                </a:r>
                <a:r>
                  <a:rPr lang="en-US" altLang="zh-CN" sz="1600" b="1" dirty="0"/>
                  <a:t>Sequence</a:t>
                </a:r>
                <a:r>
                  <a:rPr lang="zh-CN" altLang="en-US" sz="1600" b="1" dirty="0"/>
                  <a:t> </a:t>
                </a:r>
                <a:r>
                  <a:rPr lang="en-US" altLang="zh-CN" sz="1600" b="1" dirty="0"/>
                  <a:t>labeling</a:t>
                </a:r>
              </a:p>
              <a:p>
                <a:pPr>
                  <a:lnSpc>
                    <a:spcPct val="220000"/>
                  </a:lnSpc>
                  <a:spcBef>
                    <a:spcPts val="600"/>
                  </a:spcBef>
                  <a:spcAft>
                    <a:spcPts val="600"/>
                  </a:spcAft>
                </a:pPr>
                <a:r>
                  <a:rPr lang="en-US" altLang="zh-CN" sz="1600" b="1" dirty="0"/>
                  <a:t>(Basics)</a:t>
                </a:r>
                <a:r>
                  <a:rPr lang="zh-CN" altLang="en-US" sz="1600" b="1" dirty="0"/>
                  <a:t> </a:t>
                </a:r>
                <a:r>
                  <a:rPr lang="en-CN" altLang="zh-CN" sz="1600" b="1" dirty="0"/>
                  <a:t>S</a:t>
                </a:r>
                <a:r>
                  <a:rPr lang="en-US" altLang="zh-CN" sz="1600" b="1" dirty="0"/>
                  <a:t>elf-attention mechanism</a:t>
                </a:r>
              </a:p>
              <a:p>
                <a:pPr>
                  <a:lnSpc>
                    <a:spcPct val="220000"/>
                  </a:lnSpc>
                  <a:spcBef>
                    <a:spcPts val="600"/>
                  </a:spcBef>
                  <a:spcAft>
                    <a:spcPts val="600"/>
                  </a:spcAft>
                </a:pPr>
                <a:r>
                  <a:rPr lang="en-US" altLang="zh-CN" sz="1600" b="1" dirty="0"/>
                  <a:t>(Basics)</a:t>
                </a:r>
                <a:r>
                  <a:rPr lang="zh-CN" altLang="en-US" sz="1600" b="1" dirty="0"/>
                  <a:t> </a:t>
                </a:r>
                <a:r>
                  <a:rPr lang="en-US" altLang="zh-CN" sz="1600" b="1" dirty="0"/>
                  <a:t>Transformer architecture</a:t>
                </a:r>
              </a:p>
            </p:txBody>
          </p:sp>
        </mc:Choice>
        <mc:Fallback>
          <p:sp>
            <p:nvSpPr>
              <p:cNvPr id="3" name="内容占位符 2">
                <a:extLst>
                  <a:ext uri="{FF2B5EF4-FFF2-40B4-BE49-F238E27FC236}">
                    <a16:creationId xmlns:a16="http://schemas.microsoft.com/office/drawing/2014/main" id="{A05D06BF-82BD-4094-BB31-A65907F90EFD}"/>
                  </a:ext>
                </a:extLst>
              </p:cNvPr>
              <p:cNvSpPr>
                <a:spLocks noGrp="1" noRot="1" noChangeAspect="1" noMove="1" noResize="1" noEditPoints="1" noAdjustHandles="1" noChangeArrowheads="1" noChangeShapeType="1" noTextEdit="1"/>
              </p:cNvSpPr>
              <p:nvPr>
                <p:ph idx="1"/>
              </p:nvPr>
            </p:nvSpPr>
            <p:spPr>
              <a:xfrm>
                <a:off x="314326" y="1054101"/>
                <a:ext cx="5781674" cy="4357484"/>
              </a:xfrm>
              <a:blipFill>
                <a:blip r:embed="rId3"/>
                <a:stretch>
                  <a:fillRect l="-219"/>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9DEC8C1C-CF14-4740-9CF9-6EB885430B29}"/>
              </a:ext>
            </a:extLst>
          </p:cNvPr>
          <p:cNvSpPr>
            <a:spLocks noGrp="1"/>
          </p:cNvSpPr>
          <p:nvPr>
            <p:ph type="sldNum" sz="quarter" idx="12"/>
          </p:nvPr>
        </p:nvSpPr>
        <p:spPr/>
        <p:txBody>
          <a:bodyPr/>
          <a:lstStyle/>
          <a:p>
            <a:fld id="{DC8BB421-126E-41CB-B73A-69D52E98CAE3}" type="slidenum">
              <a:rPr lang="zh-CN" altLang="en-US" smtClean="0"/>
              <a:t>30</a:t>
            </a:fld>
            <a:endParaRPr lang="zh-CN" altLang="en-US" dirty="0"/>
          </a:p>
        </p:txBody>
      </p:sp>
      <p:sp>
        <p:nvSpPr>
          <p:cNvPr id="5" name="内容占位符 2">
            <a:extLst>
              <a:ext uri="{FF2B5EF4-FFF2-40B4-BE49-F238E27FC236}">
                <a16:creationId xmlns:a16="http://schemas.microsoft.com/office/drawing/2014/main" id="{5875733E-6E04-AB4E-9875-18C016F2FAD2}"/>
              </a:ext>
            </a:extLst>
          </p:cNvPr>
          <p:cNvSpPr txBox="1">
            <a:spLocks/>
          </p:cNvSpPr>
          <p:nvPr/>
        </p:nvSpPr>
        <p:spPr>
          <a:xfrm>
            <a:off x="6345436" y="1044172"/>
            <a:ext cx="5349876" cy="486617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20000"/>
              </a:lnSpc>
              <a:spcBef>
                <a:spcPts val="600"/>
              </a:spcBef>
              <a:spcAft>
                <a:spcPts val="600"/>
              </a:spcAft>
            </a:pPr>
            <a:r>
              <a:rPr lang="en-US" altLang="zh-CN" sz="1600" b="1" dirty="0"/>
              <a:t>(LLMs)</a:t>
            </a:r>
            <a:r>
              <a:rPr lang="zh-CN" altLang="en-US" sz="1600" b="1" dirty="0"/>
              <a:t> </a:t>
            </a:r>
            <a:r>
              <a:rPr lang="en-US" altLang="zh-CN" sz="1600" b="1" dirty="0"/>
              <a:t>Pretraining</a:t>
            </a:r>
            <a:r>
              <a:rPr lang="zh-CN" altLang="en-US" sz="1600" b="1" dirty="0"/>
              <a:t> </a:t>
            </a:r>
            <a:r>
              <a:rPr lang="en-US" altLang="zh-CN" sz="1600" b="1" dirty="0"/>
              <a:t>and</a:t>
            </a:r>
            <a:r>
              <a:rPr lang="zh-CN" altLang="en-US" sz="1600" b="1" dirty="0"/>
              <a:t> </a:t>
            </a:r>
            <a:r>
              <a:rPr lang="en-US" altLang="zh-CN" sz="1600" b="1" dirty="0"/>
              <a:t>fine-tuning</a:t>
            </a:r>
          </a:p>
          <a:p>
            <a:pPr>
              <a:lnSpc>
                <a:spcPct val="220000"/>
              </a:lnSpc>
              <a:spcBef>
                <a:spcPts val="600"/>
              </a:spcBef>
              <a:spcAft>
                <a:spcPts val="600"/>
              </a:spcAft>
            </a:pPr>
            <a:r>
              <a:rPr lang="en-US" altLang="zh-CN" sz="1600" b="1" dirty="0"/>
              <a:t>(LLMs)</a:t>
            </a:r>
            <a:r>
              <a:rPr lang="zh-CN" altLang="en-US" sz="1600" b="1" dirty="0"/>
              <a:t> </a:t>
            </a:r>
            <a:r>
              <a:rPr lang="en-US" altLang="zh-CN" sz="1600" b="1" dirty="0"/>
              <a:t>Evaluation</a:t>
            </a:r>
            <a:r>
              <a:rPr lang="zh-CN" altLang="en-US" sz="1600" b="1" dirty="0"/>
              <a:t> </a:t>
            </a:r>
            <a:r>
              <a:rPr lang="en-US" altLang="zh-CN" sz="1600" b="1" dirty="0"/>
              <a:t>and</a:t>
            </a:r>
            <a:r>
              <a:rPr lang="zh-CN" altLang="en-US" sz="1600" b="1" dirty="0"/>
              <a:t> </a:t>
            </a:r>
            <a:r>
              <a:rPr lang="en-US" altLang="zh-CN" sz="1600" b="1" dirty="0"/>
              <a:t>benchmarking</a:t>
            </a:r>
          </a:p>
          <a:p>
            <a:pPr>
              <a:lnSpc>
                <a:spcPct val="220000"/>
              </a:lnSpc>
              <a:spcBef>
                <a:spcPts val="600"/>
              </a:spcBef>
              <a:spcAft>
                <a:spcPts val="600"/>
              </a:spcAft>
            </a:pPr>
            <a:r>
              <a:rPr lang="en-US" altLang="zh-CN" sz="1600" b="1" dirty="0"/>
              <a:t>(LLMs)</a:t>
            </a:r>
            <a:r>
              <a:rPr lang="zh-CN" altLang="en-US" sz="1600" b="1" dirty="0"/>
              <a:t> </a:t>
            </a:r>
            <a:r>
              <a:rPr lang="en-US" altLang="zh-CN" sz="1600" b="1" dirty="0"/>
              <a:t>In-context-learning</a:t>
            </a:r>
          </a:p>
          <a:p>
            <a:pPr>
              <a:lnSpc>
                <a:spcPct val="220000"/>
              </a:lnSpc>
              <a:spcBef>
                <a:spcPts val="600"/>
              </a:spcBef>
              <a:spcAft>
                <a:spcPts val="600"/>
              </a:spcAft>
            </a:pPr>
            <a:r>
              <a:rPr lang="en-US" altLang="zh-CN" sz="1600" b="1" dirty="0"/>
              <a:t>(LLMs)</a:t>
            </a:r>
            <a:r>
              <a:rPr lang="zh-CN" altLang="en-US" sz="1600" b="1" dirty="0"/>
              <a:t> </a:t>
            </a:r>
            <a:r>
              <a:rPr lang="en-US" altLang="zh-CN" sz="1600" b="1" dirty="0"/>
              <a:t>Reasoning and</a:t>
            </a:r>
            <a:r>
              <a:rPr lang="zh-CN" altLang="en-US" sz="1600" b="1" dirty="0"/>
              <a:t> </a:t>
            </a:r>
            <a:r>
              <a:rPr lang="en-US" altLang="zh-CN" sz="1600" b="1" dirty="0"/>
              <a:t>Agents</a:t>
            </a:r>
          </a:p>
          <a:p>
            <a:pPr>
              <a:lnSpc>
                <a:spcPct val="220000"/>
              </a:lnSpc>
              <a:spcBef>
                <a:spcPts val="600"/>
              </a:spcBef>
              <a:spcAft>
                <a:spcPts val="600"/>
              </a:spcAft>
            </a:pPr>
            <a:r>
              <a:rPr lang="en-US" altLang="zh-CN" sz="1600" b="1" dirty="0"/>
              <a:t>(LLMs) </a:t>
            </a:r>
            <a:r>
              <a:rPr lang="en-US" altLang="zh-CN" sz="1600" b="1" dirty="0">
                <a:solidFill>
                  <a:srgbClr val="3366FF"/>
                </a:solidFill>
              </a:rPr>
              <a:t>Diffusion Language Models</a:t>
            </a:r>
            <a:endParaRPr lang="en-US" altLang="zh-CN" sz="1600" b="1" dirty="0"/>
          </a:p>
          <a:p>
            <a:pPr>
              <a:lnSpc>
                <a:spcPct val="220000"/>
              </a:lnSpc>
              <a:spcBef>
                <a:spcPts val="600"/>
              </a:spcBef>
              <a:spcAft>
                <a:spcPts val="600"/>
              </a:spcAft>
            </a:pPr>
            <a:r>
              <a:rPr lang="en-US" altLang="zh-CN" sz="1600" b="1" dirty="0"/>
              <a:t>(Applications)</a:t>
            </a:r>
            <a:r>
              <a:rPr lang="zh-CN" altLang="en-US" sz="1600" b="1" dirty="0"/>
              <a:t> </a:t>
            </a:r>
            <a:r>
              <a:rPr lang="en-US" altLang="zh-CN" sz="1600" b="1" dirty="0"/>
              <a:t>Machine</a:t>
            </a:r>
            <a:r>
              <a:rPr lang="zh-CN" altLang="en-US" sz="1600" b="1" dirty="0"/>
              <a:t> </a:t>
            </a:r>
            <a:r>
              <a:rPr lang="en-US" altLang="zh-CN" sz="1600" b="1" dirty="0"/>
              <a:t>translation</a:t>
            </a:r>
          </a:p>
          <a:p>
            <a:pPr>
              <a:lnSpc>
                <a:spcPct val="220000"/>
              </a:lnSpc>
              <a:spcBef>
                <a:spcPts val="600"/>
              </a:spcBef>
              <a:spcAft>
                <a:spcPts val="600"/>
              </a:spcAft>
            </a:pPr>
            <a:r>
              <a:rPr lang="en-US" altLang="zh-CN" sz="1600" b="1" dirty="0"/>
              <a:t>(Applications)</a:t>
            </a:r>
            <a:r>
              <a:rPr lang="zh-CN" altLang="en-US" sz="1600" b="1" dirty="0"/>
              <a:t> </a:t>
            </a:r>
            <a:r>
              <a:rPr lang="en-US" altLang="zh-CN" sz="1600" b="1" dirty="0"/>
              <a:t>Syntactic</a:t>
            </a:r>
            <a:r>
              <a:rPr lang="zh-CN" altLang="en-US" sz="1600" b="1" dirty="0"/>
              <a:t> </a:t>
            </a:r>
            <a:r>
              <a:rPr lang="en-US" altLang="zh-CN" sz="1600" b="1" dirty="0"/>
              <a:t>analysis</a:t>
            </a:r>
          </a:p>
        </p:txBody>
      </p:sp>
    </p:spTree>
    <p:extLst>
      <p:ext uri="{BB962C8B-B14F-4D97-AF65-F5344CB8AC3E}">
        <p14:creationId xmlns:p14="http://schemas.microsoft.com/office/powerpoint/2010/main" val="221829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BA6F2-9096-4176-8775-BDE427E46768}"/>
              </a:ext>
            </a:extLst>
          </p:cNvPr>
          <p:cNvSpPr>
            <a:spLocks noGrp="1"/>
          </p:cNvSpPr>
          <p:nvPr>
            <p:ph type="title"/>
          </p:nvPr>
        </p:nvSpPr>
        <p:spPr/>
        <p:txBody>
          <a:bodyPr/>
          <a:lstStyle/>
          <a:p>
            <a:r>
              <a:rPr lang="en-US" altLang="zh-CN" dirty="0"/>
              <a:t>Skills needed</a:t>
            </a:r>
            <a:endParaRPr lang="zh-CN" altLang="en-US" dirty="0"/>
          </a:p>
        </p:txBody>
      </p:sp>
      <p:sp>
        <p:nvSpPr>
          <p:cNvPr id="3" name="内容占位符 2">
            <a:extLst>
              <a:ext uri="{FF2B5EF4-FFF2-40B4-BE49-F238E27FC236}">
                <a16:creationId xmlns:a16="http://schemas.microsoft.com/office/drawing/2014/main" id="{28118577-23BB-4DB1-A495-D4CBC6FCF882}"/>
              </a:ext>
            </a:extLst>
          </p:cNvPr>
          <p:cNvSpPr>
            <a:spLocks noGrp="1"/>
          </p:cNvSpPr>
          <p:nvPr>
            <p:ph idx="1"/>
          </p:nvPr>
        </p:nvSpPr>
        <p:spPr>
          <a:xfrm>
            <a:off x="479424" y="1403708"/>
            <a:ext cx="11388727" cy="4074379"/>
          </a:xfrm>
        </p:spPr>
        <p:txBody>
          <a:bodyPr>
            <a:noAutofit/>
          </a:bodyPr>
          <a:lstStyle/>
          <a:p>
            <a:pPr>
              <a:lnSpc>
                <a:spcPct val="150000"/>
              </a:lnSpc>
            </a:pPr>
            <a:r>
              <a:rPr lang="en-US" altLang="zh-CN" sz="2800" b="1" dirty="0"/>
              <a:t>Linear algebra </a:t>
            </a:r>
            <a:r>
              <a:rPr lang="zh-CN" altLang="en-US" b="1" dirty="0"/>
              <a:t> </a:t>
            </a:r>
            <a:r>
              <a:rPr lang="en-US" altLang="zh-CN" b="1" dirty="0"/>
              <a:t>(</a:t>
            </a:r>
            <a:r>
              <a:rPr lang="en-US" altLang="zh-CN" sz="2800" b="1" dirty="0"/>
              <a:t>vectors, matrices)</a:t>
            </a:r>
          </a:p>
          <a:p>
            <a:pPr>
              <a:lnSpc>
                <a:spcPct val="150000"/>
              </a:lnSpc>
            </a:pPr>
            <a:r>
              <a:rPr lang="en-US" altLang="zh-CN" sz="2800" b="1" dirty="0"/>
              <a:t>Basic Statistics</a:t>
            </a:r>
            <a:r>
              <a:rPr lang="zh-CN" altLang="en-US" sz="2800" b="1" dirty="0"/>
              <a:t> </a:t>
            </a:r>
            <a:r>
              <a:rPr lang="en-US" altLang="zh-CN" sz="2800" b="1" dirty="0"/>
              <a:t>/</a:t>
            </a:r>
            <a:r>
              <a:rPr lang="zh-CN" altLang="en-US" sz="2800" b="1" dirty="0"/>
              <a:t> </a:t>
            </a:r>
            <a:r>
              <a:rPr lang="en-US" altLang="zh-CN" b="1" dirty="0"/>
              <a:t>Machine Learning algorithms</a:t>
            </a:r>
          </a:p>
          <a:p>
            <a:pPr>
              <a:lnSpc>
                <a:spcPct val="150000"/>
              </a:lnSpc>
            </a:pPr>
            <a:r>
              <a:rPr lang="en-US" altLang="zh-CN" b="1" dirty="0"/>
              <a:t>Basic</a:t>
            </a:r>
            <a:r>
              <a:rPr lang="zh-CN" altLang="en-US" b="1" dirty="0"/>
              <a:t> </a:t>
            </a:r>
            <a:r>
              <a:rPr lang="en-US" altLang="zh-CN" sz="2800" b="1" dirty="0"/>
              <a:t>Python programming skills</a:t>
            </a:r>
            <a:r>
              <a:rPr lang="zh-CN" altLang="en-US" sz="2800" b="1" dirty="0"/>
              <a:t> </a:t>
            </a:r>
            <a:r>
              <a:rPr lang="en-US" altLang="zh-CN" sz="2800" b="1" dirty="0"/>
              <a:t>(</a:t>
            </a:r>
            <a:r>
              <a:rPr lang="en-US" altLang="zh-CN" sz="2800" b="1" dirty="0" err="1"/>
              <a:t>numpy</a:t>
            </a:r>
            <a:r>
              <a:rPr lang="en-US" altLang="zh-CN" sz="2800" b="1" dirty="0"/>
              <a:t>,</a:t>
            </a:r>
            <a:r>
              <a:rPr lang="zh-CN" altLang="en-US" sz="2800" b="1" dirty="0"/>
              <a:t> </a:t>
            </a:r>
            <a:r>
              <a:rPr lang="en-US" altLang="zh-CN" sz="2800" b="1" dirty="0" err="1"/>
              <a:t>pytorch</a:t>
            </a:r>
            <a:r>
              <a:rPr lang="en-US" altLang="zh-CN" sz="2800" b="1" dirty="0"/>
              <a:t>)</a:t>
            </a:r>
          </a:p>
          <a:p>
            <a:pPr>
              <a:lnSpc>
                <a:spcPct val="150000"/>
              </a:lnSpc>
            </a:pPr>
            <a:r>
              <a:rPr lang="en-US" altLang="zh-CN" sz="2800" b="1" dirty="0"/>
              <a:t>Communication skills</a:t>
            </a:r>
            <a:r>
              <a:rPr lang="zh-CN" altLang="en-US" sz="2800" b="1" dirty="0"/>
              <a:t> </a:t>
            </a:r>
            <a:r>
              <a:rPr lang="en-US" altLang="zh-CN" sz="2800" b="1" dirty="0"/>
              <a:t>(team</a:t>
            </a:r>
            <a:r>
              <a:rPr lang="zh-CN" altLang="en-US" sz="2800" b="1" dirty="0"/>
              <a:t> </a:t>
            </a:r>
            <a:r>
              <a:rPr lang="en-US" altLang="zh-CN" sz="2800" b="1" dirty="0"/>
              <a:t>project)</a:t>
            </a:r>
          </a:p>
          <a:p>
            <a:pPr>
              <a:lnSpc>
                <a:spcPct val="150000"/>
              </a:lnSpc>
            </a:pPr>
            <a:endParaRPr lang="en-US" altLang="zh-CN" sz="2800" b="1" dirty="0"/>
          </a:p>
          <a:p>
            <a:pPr>
              <a:lnSpc>
                <a:spcPct val="150000"/>
              </a:lnSpc>
            </a:pPr>
            <a:endParaRPr lang="zh-CN" altLang="en-US" b="1" dirty="0"/>
          </a:p>
        </p:txBody>
      </p:sp>
      <p:sp>
        <p:nvSpPr>
          <p:cNvPr id="8" name="灯片编号占位符 7">
            <a:extLst>
              <a:ext uri="{FF2B5EF4-FFF2-40B4-BE49-F238E27FC236}">
                <a16:creationId xmlns:a16="http://schemas.microsoft.com/office/drawing/2014/main" id="{0609FC94-38DD-4650-889C-96C92C9CB7C3}"/>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spTree>
    <p:extLst>
      <p:ext uri="{BB962C8B-B14F-4D97-AF65-F5344CB8AC3E}">
        <p14:creationId xmlns:p14="http://schemas.microsoft.com/office/powerpoint/2010/main" val="1818881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4215C-5043-4332-B00A-4BEDED272E38}"/>
              </a:ext>
            </a:extLst>
          </p:cNvPr>
          <p:cNvSpPr>
            <a:spLocks noGrp="1"/>
          </p:cNvSpPr>
          <p:nvPr>
            <p:ph type="title"/>
          </p:nvPr>
        </p:nvSpPr>
        <p:spPr/>
        <p:txBody>
          <a:bodyPr/>
          <a:lstStyle/>
          <a:p>
            <a:r>
              <a:rPr lang="en-US" altLang="zh-CN" dirty="0"/>
              <a:t>Coursework</a:t>
            </a:r>
            <a:endParaRPr lang="zh-CN" altLang="en-US" dirty="0"/>
          </a:p>
        </p:txBody>
      </p:sp>
      <p:sp>
        <p:nvSpPr>
          <p:cNvPr id="3" name="内容占位符 2">
            <a:extLst>
              <a:ext uri="{FF2B5EF4-FFF2-40B4-BE49-F238E27FC236}">
                <a16:creationId xmlns:a16="http://schemas.microsoft.com/office/drawing/2014/main" id="{9F6C59FF-8057-42C2-9352-5B49285CF9A9}"/>
              </a:ext>
            </a:extLst>
          </p:cNvPr>
          <p:cNvSpPr>
            <a:spLocks noGrp="1"/>
          </p:cNvSpPr>
          <p:nvPr>
            <p:ph idx="1"/>
          </p:nvPr>
        </p:nvSpPr>
        <p:spPr>
          <a:xfrm>
            <a:off x="479425" y="1152704"/>
            <a:ext cx="11352214" cy="5179516"/>
          </a:xfrm>
        </p:spPr>
        <p:txBody>
          <a:bodyPr>
            <a:noAutofit/>
          </a:bodyPr>
          <a:lstStyle/>
          <a:p>
            <a:pPr>
              <a:lnSpc>
                <a:spcPct val="120000"/>
              </a:lnSpc>
              <a:spcBef>
                <a:spcPts val="400"/>
              </a:spcBef>
              <a:spcAft>
                <a:spcPts val="600"/>
              </a:spcAft>
            </a:pPr>
            <a:r>
              <a:rPr lang="en-US" altLang="zh-CN" sz="2000" b="1" dirty="0"/>
              <a:t>Participation (5%)</a:t>
            </a:r>
          </a:p>
          <a:p>
            <a:pPr>
              <a:lnSpc>
                <a:spcPct val="120000"/>
              </a:lnSpc>
              <a:spcBef>
                <a:spcPts val="400"/>
              </a:spcBef>
              <a:spcAft>
                <a:spcPts val="600"/>
              </a:spcAft>
            </a:pPr>
            <a:r>
              <a:rPr lang="en-US" altLang="zh-CN" sz="2000" b="1" dirty="0"/>
              <a:t>Quizzes</a:t>
            </a:r>
            <a:r>
              <a:rPr lang="zh-CN" altLang="en-US" sz="2000" b="1" dirty="0"/>
              <a:t> </a:t>
            </a:r>
            <a:r>
              <a:rPr lang="en-US" altLang="zh-CN" sz="2000" b="1" dirty="0"/>
              <a:t>(10%)</a:t>
            </a:r>
          </a:p>
          <a:p>
            <a:pPr>
              <a:lnSpc>
                <a:spcPct val="120000"/>
              </a:lnSpc>
              <a:spcBef>
                <a:spcPts val="400"/>
              </a:spcBef>
              <a:spcAft>
                <a:spcPts val="600"/>
              </a:spcAft>
            </a:pPr>
            <a:r>
              <a:rPr lang="en-US" altLang="zh-CN" sz="2000" b="1" dirty="0"/>
              <a:t>Assignments (45-50%)</a:t>
            </a:r>
          </a:p>
          <a:p>
            <a:pPr>
              <a:lnSpc>
                <a:spcPct val="120000"/>
              </a:lnSpc>
              <a:spcBef>
                <a:spcPts val="400"/>
              </a:spcBef>
              <a:spcAft>
                <a:spcPts val="600"/>
              </a:spcAft>
            </a:pPr>
            <a:r>
              <a:rPr lang="en-US" altLang="zh-CN" sz="2000" b="1" dirty="0"/>
              <a:t>Final Project (35-40%)</a:t>
            </a:r>
            <a:endParaRPr lang="zh-CN" altLang="en-US" sz="1800" b="1" dirty="0"/>
          </a:p>
          <a:p>
            <a:pPr>
              <a:lnSpc>
                <a:spcPct val="120000"/>
              </a:lnSpc>
              <a:spcBef>
                <a:spcPts val="400"/>
              </a:spcBef>
              <a:spcAft>
                <a:spcPts val="600"/>
              </a:spcAft>
            </a:pPr>
            <a:r>
              <a:rPr lang="en-US" altLang="zh-CN" sz="2000" b="1" dirty="0"/>
              <a:t>Office hours</a:t>
            </a:r>
            <a:endParaRPr lang="en-US" altLang="zh-CN" sz="2400" b="1" dirty="0"/>
          </a:p>
          <a:p>
            <a:pPr lvl="1"/>
            <a:r>
              <a:rPr lang="en-US" altLang="zh-CN" sz="2000" b="1" dirty="0"/>
              <a:t>Lecturer: </a:t>
            </a:r>
            <a:r>
              <a:rPr lang="en-US" altLang="zh-CN" sz="1800" dirty="0"/>
              <a:t>Baojian Zhou, Wed.</a:t>
            </a:r>
            <a:r>
              <a:rPr lang="zh-CN" altLang="en-US" sz="1800" dirty="0"/>
              <a:t> </a:t>
            </a:r>
            <a:r>
              <a:rPr lang="en-US" altLang="zh-CN" sz="1800" dirty="0"/>
              <a:t>10:00-11:30am</a:t>
            </a:r>
          </a:p>
          <a:p>
            <a:pPr lvl="1"/>
            <a:r>
              <a:rPr lang="en-US" altLang="zh-CN" sz="2000" b="1" dirty="0"/>
              <a:t>TA: </a:t>
            </a:r>
            <a:r>
              <a:rPr lang="en-US" altLang="zh-CN" sz="2000" dirty="0"/>
              <a:t>Binbin</a:t>
            </a:r>
            <a:r>
              <a:rPr lang="zh-CN" altLang="en-US" sz="2000" dirty="0"/>
              <a:t> </a:t>
            </a:r>
            <a:r>
              <a:rPr lang="en-US" altLang="zh-CN" sz="2000" dirty="0"/>
              <a:t>Huang</a:t>
            </a:r>
            <a:r>
              <a:rPr lang="zh-CN" altLang="en-US" sz="2000" dirty="0"/>
              <a:t>（黄彬彬</a:t>
            </a:r>
            <a:r>
              <a:rPr lang="en-US" altLang="zh-CN" sz="2000" dirty="0"/>
              <a:t>, </a:t>
            </a:r>
            <a:r>
              <a:rPr lang="en-US" altLang="zh-CN" sz="2000" dirty="0">
                <a:hlinkClick r:id="rId3"/>
              </a:rPr>
              <a:t>24210980091@m.fudan.edu.cn</a:t>
            </a:r>
            <a:r>
              <a:rPr lang="en-US" altLang="zh-CN" sz="2000" dirty="0"/>
              <a:t>)</a:t>
            </a:r>
            <a:r>
              <a:rPr lang="zh-CN" altLang="en-US" sz="1800" dirty="0"/>
              <a:t>， </a:t>
            </a:r>
            <a:endParaRPr lang="en-US" altLang="zh-CN" sz="1800" dirty="0"/>
          </a:p>
          <a:p>
            <a:pPr marL="457200" lvl="1" indent="0">
              <a:buNone/>
            </a:pPr>
            <a:r>
              <a:rPr lang="zh-CN" altLang="en-US" sz="1800" dirty="0"/>
              <a:t>          </a:t>
            </a:r>
            <a:r>
              <a:rPr lang="en-US" altLang="zh-CN" sz="2000" dirty="0"/>
              <a:t>Yuxiang</a:t>
            </a:r>
            <a:r>
              <a:rPr lang="zh-CN" altLang="en-US" sz="2000" dirty="0"/>
              <a:t> </a:t>
            </a:r>
            <a:r>
              <a:rPr lang="en-US" altLang="zh-CN" sz="2000" dirty="0"/>
              <a:t>Wang</a:t>
            </a:r>
            <a:r>
              <a:rPr lang="zh-CN" altLang="en-US" sz="2000" dirty="0"/>
              <a:t> </a:t>
            </a:r>
            <a:r>
              <a:rPr lang="en-US" altLang="zh-CN" sz="2000" dirty="0"/>
              <a:t>(</a:t>
            </a:r>
            <a:r>
              <a:rPr lang="zh-CN" altLang="en-US" sz="2000" dirty="0"/>
              <a:t>王煜祥</a:t>
            </a:r>
            <a:r>
              <a:rPr lang="en-US" altLang="zh-CN" sz="2000" dirty="0"/>
              <a:t>,</a:t>
            </a:r>
            <a:r>
              <a:rPr lang="zh-CN" altLang="en-US" sz="2000" dirty="0"/>
              <a:t> </a:t>
            </a:r>
            <a:r>
              <a:rPr lang="en-US" altLang="zh-CN" sz="2000" dirty="0">
                <a:hlinkClick r:id="rId4"/>
              </a:rPr>
              <a:t>25210980109@m.fudan.edu.cn</a:t>
            </a:r>
            <a:r>
              <a:rPr lang="en-US" altLang="zh-CN" sz="2000" dirty="0"/>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Submit to Fudan eLearning: </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5"/>
              </a:rPr>
              <a:t>https://elearning.fudan.edu.cn/</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Integrity policy: </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6"/>
              </a:rPr>
              <a:t>http://xxgk.fudan.edu.cn/bd/61/c5163a48481/page.htm</a:t>
            </a:r>
            <a:endPar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8" name="灯片编号占位符 7">
            <a:extLst>
              <a:ext uri="{FF2B5EF4-FFF2-40B4-BE49-F238E27FC236}">
                <a16:creationId xmlns:a16="http://schemas.microsoft.com/office/drawing/2014/main" id="{808CC04C-0108-4DC3-B96F-D97C93EFD212}"/>
              </a:ext>
            </a:extLst>
          </p:cNvPr>
          <p:cNvSpPr>
            <a:spLocks noGrp="1"/>
          </p:cNvSpPr>
          <p:nvPr>
            <p:ph type="sldNum" sz="quarter" idx="12"/>
          </p:nvPr>
        </p:nvSpPr>
        <p:spPr/>
        <p:txBody>
          <a:bodyPr/>
          <a:lstStyle/>
          <a:p>
            <a:fld id="{DC8BB421-126E-41CB-B73A-69D52E98CAE3}" type="slidenum">
              <a:rPr lang="zh-CN" altLang="en-US" smtClean="0"/>
              <a:t>32</a:t>
            </a:fld>
            <a:endParaRPr lang="zh-CN" altLang="en-US" dirty="0"/>
          </a:p>
        </p:txBody>
      </p:sp>
    </p:spTree>
    <p:extLst>
      <p:ext uri="{BB962C8B-B14F-4D97-AF65-F5344CB8AC3E}">
        <p14:creationId xmlns:p14="http://schemas.microsoft.com/office/powerpoint/2010/main" val="1847819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C28B5-CFE0-48CE-A545-47D345C4C970}"/>
              </a:ext>
            </a:extLst>
          </p:cNvPr>
          <p:cNvSpPr>
            <a:spLocks noGrp="1"/>
          </p:cNvSpPr>
          <p:nvPr>
            <p:ph type="title"/>
          </p:nvPr>
        </p:nvSpPr>
        <p:spPr/>
        <p:txBody>
          <a:bodyPr/>
          <a:lstStyle/>
          <a:p>
            <a:r>
              <a:rPr lang="en-US" altLang="zh-CN" dirty="0"/>
              <a:t>Textbooks</a:t>
            </a:r>
            <a:endParaRPr lang="zh-CN" altLang="en-US" dirty="0"/>
          </a:p>
        </p:txBody>
      </p:sp>
      <p:sp>
        <p:nvSpPr>
          <p:cNvPr id="3" name="内容占位符 2">
            <a:extLst>
              <a:ext uri="{FF2B5EF4-FFF2-40B4-BE49-F238E27FC236}">
                <a16:creationId xmlns:a16="http://schemas.microsoft.com/office/drawing/2014/main" id="{D9E76F65-3280-407E-B713-83F3C49A94BA}"/>
              </a:ext>
            </a:extLst>
          </p:cNvPr>
          <p:cNvSpPr>
            <a:spLocks noGrp="1"/>
          </p:cNvSpPr>
          <p:nvPr>
            <p:ph idx="1"/>
          </p:nvPr>
        </p:nvSpPr>
        <p:spPr>
          <a:xfrm>
            <a:off x="534985" y="1349767"/>
            <a:ext cx="11047415" cy="4924033"/>
          </a:xfrm>
        </p:spPr>
        <p:txBody>
          <a:bodyPr>
            <a:noAutofit/>
          </a:bodyPr>
          <a:lstStyle/>
          <a:p>
            <a:r>
              <a:rPr lang="en-US" altLang="zh-CN" b="1" dirty="0"/>
              <a:t>Dan Jurafsky and James H. Martin, Speech and Language Processing, </a:t>
            </a:r>
            <a:r>
              <a:rPr lang="en-US" altLang="zh-CN" b="1" dirty="0">
                <a:hlinkClick r:id="rId3"/>
              </a:rPr>
              <a:t>https://web.stanford.edu/~jurafsky/slp3/</a:t>
            </a:r>
            <a:endParaRPr lang="zh-CN" altLang="en-US" b="1" dirty="0"/>
          </a:p>
          <a:p>
            <a:r>
              <a:rPr lang="en-US" altLang="zh-CN" dirty="0"/>
              <a:t>Jacob Eisenstein,</a:t>
            </a:r>
            <a:r>
              <a:rPr lang="zh-CN" altLang="en-US" dirty="0"/>
              <a:t> </a:t>
            </a:r>
            <a:r>
              <a:rPr lang="en-US" altLang="zh-CN" dirty="0"/>
              <a:t>Natural Language Processing,</a:t>
            </a:r>
            <a:r>
              <a:rPr lang="zh-CN" altLang="en-US" dirty="0"/>
              <a:t> </a:t>
            </a:r>
            <a:r>
              <a:rPr lang="en-US" altLang="zh-CN" dirty="0"/>
              <a:t>2018</a:t>
            </a:r>
          </a:p>
          <a:p>
            <a:r>
              <a:rPr lang="zh-CN" altLang="en-US" dirty="0"/>
              <a:t>张奇、桂韬、黄萱菁，自然语言处理导论</a:t>
            </a:r>
            <a:r>
              <a:rPr lang="en-US" altLang="zh-CN" dirty="0"/>
              <a:t>, </a:t>
            </a:r>
            <a:r>
              <a:rPr lang="en-US" altLang="zh-CN" dirty="0">
                <a:hlinkClick r:id="rId4"/>
              </a:rPr>
              <a:t>https://intro-nlp.github.io/</a:t>
            </a:r>
            <a:r>
              <a:rPr lang="en-US" altLang="zh-CN" dirty="0"/>
              <a:t>, 2022 </a:t>
            </a:r>
          </a:p>
        </p:txBody>
      </p:sp>
      <p:sp>
        <p:nvSpPr>
          <p:cNvPr id="8" name="灯片编号占位符 7">
            <a:extLst>
              <a:ext uri="{FF2B5EF4-FFF2-40B4-BE49-F238E27FC236}">
                <a16:creationId xmlns:a16="http://schemas.microsoft.com/office/drawing/2014/main" id="{3AB1FB54-8FB5-4D08-A845-D22A216841B4}"/>
              </a:ext>
            </a:extLst>
          </p:cNvPr>
          <p:cNvSpPr>
            <a:spLocks noGrp="1"/>
          </p:cNvSpPr>
          <p:nvPr>
            <p:ph type="sldNum" sz="quarter" idx="12"/>
          </p:nvPr>
        </p:nvSpPr>
        <p:spPr/>
        <p:txBody>
          <a:bodyPr/>
          <a:lstStyle/>
          <a:p>
            <a:fld id="{DC8BB421-126E-41CB-B73A-69D52E98CAE3}" type="slidenum">
              <a:rPr lang="zh-CN" altLang="en-US" smtClean="0"/>
              <a:t>33</a:t>
            </a:fld>
            <a:endParaRPr lang="zh-CN" altLang="en-US" dirty="0"/>
          </a:p>
        </p:txBody>
      </p:sp>
    </p:spTree>
    <p:extLst>
      <p:ext uri="{BB962C8B-B14F-4D97-AF65-F5344CB8AC3E}">
        <p14:creationId xmlns:p14="http://schemas.microsoft.com/office/powerpoint/2010/main" val="2475026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EDEAF-DF6D-4D1F-B6B5-F71768FC7A99}"/>
              </a:ext>
            </a:extLst>
          </p:cNvPr>
          <p:cNvSpPr>
            <a:spLocks noGrp="1"/>
          </p:cNvSpPr>
          <p:nvPr>
            <p:ph type="title"/>
          </p:nvPr>
        </p:nvSpPr>
        <p:spPr/>
        <p:txBody>
          <a:bodyPr/>
          <a:lstStyle/>
          <a:p>
            <a:r>
              <a:rPr lang="en-US" altLang="zh-CN" dirty="0"/>
              <a:t>Other useful</a:t>
            </a:r>
            <a:r>
              <a:rPr lang="zh-CN" altLang="en-US" dirty="0"/>
              <a:t> </a:t>
            </a:r>
            <a:r>
              <a:rPr lang="en-US" altLang="zh-CN" dirty="0"/>
              <a:t>resources</a:t>
            </a:r>
            <a:endParaRPr lang="zh-CN" altLang="en-US" dirty="0"/>
          </a:p>
        </p:txBody>
      </p:sp>
      <p:sp>
        <p:nvSpPr>
          <p:cNvPr id="3" name="内容占位符 2">
            <a:extLst>
              <a:ext uri="{FF2B5EF4-FFF2-40B4-BE49-F238E27FC236}">
                <a16:creationId xmlns:a16="http://schemas.microsoft.com/office/drawing/2014/main" id="{61E4F2FC-7787-4F0C-86F6-B343EF4AE790}"/>
              </a:ext>
            </a:extLst>
          </p:cNvPr>
          <p:cNvSpPr>
            <a:spLocks noGrp="1"/>
          </p:cNvSpPr>
          <p:nvPr>
            <p:ph idx="1"/>
          </p:nvPr>
        </p:nvSpPr>
        <p:spPr>
          <a:xfrm>
            <a:off x="314326" y="1168475"/>
            <a:ext cx="10572210" cy="5015155"/>
          </a:xfrm>
        </p:spPr>
        <p:txBody>
          <a:bodyPr>
            <a:noAutofit/>
          </a:bodyPr>
          <a:lstStyle/>
          <a:p>
            <a:r>
              <a:rPr lang="en-US" altLang="zh-CN" sz="2800" dirty="0"/>
              <a:t>Stanford CS 224N: </a:t>
            </a:r>
            <a:r>
              <a:rPr lang="en-US" altLang="zh-CN" sz="2800" dirty="0">
                <a:hlinkClick r:id="rId3"/>
              </a:rPr>
              <a:t>Deep learning for NLP</a:t>
            </a:r>
            <a:r>
              <a:rPr lang="en-US" altLang="zh-CN" dirty="0"/>
              <a:t>,</a:t>
            </a:r>
            <a:r>
              <a:rPr lang="zh-CN" altLang="en-US" dirty="0"/>
              <a:t> </a:t>
            </a:r>
            <a:r>
              <a:rPr lang="en-US" altLang="zh-CN" dirty="0"/>
              <a:t>Chr</a:t>
            </a:r>
            <a:r>
              <a:rPr lang="en-US" altLang="zh-CN" sz="2800" dirty="0"/>
              <a:t>istopher Manning</a:t>
            </a:r>
          </a:p>
          <a:p>
            <a:r>
              <a:rPr lang="en-US" altLang="zh-CN" sz="2800" dirty="0"/>
              <a:t>CMU</a:t>
            </a:r>
            <a:r>
              <a:rPr lang="zh-CN" altLang="en-US" sz="2800" dirty="0"/>
              <a:t> </a:t>
            </a:r>
            <a:r>
              <a:rPr lang="en-US" altLang="zh-CN" sz="2800" dirty="0"/>
              <a:t>11-711</a:t>
            </a:r>
            <a:r>
              <a:rPr lang="zh-CN" altLang="en-US" sz="2800" dirty="0"/>
              <a:t> </a:t>
            </a:r>
            <a:r>
              <a:rPr lang="en-US" altLang="zh-CN" sz="2800" dirty="0">
                <a:hlinkClick r:id="rId4"/>
              </a:rPr>
              <a:t>ANLP:</a:t>
            </a:r>
            <a:r>
              <a:rPr lang="zh-CN" altLang="en-US" sz="2800" dirty="0">
                <a:hlinkClick r:id="rId4"/>
              </a:rPr>
              <a:t> </a:t>
            </a:r>
            <a:r>
              <a:rPr lang="en-US" altLang="zh-CN" sz="2800" dirty="0">
                <a:hlinkClick r:id="rId4"/>
              </a:rPr>
              <a:t>Advanced NLP</a:t>
            </a:r>
            <a:r>
              <a:rPr lang="en-US" altLang="zh-CN" sz="2800" dirty="0"/>
              <a:t>,</a:t>
            </a:r>
            <a:r>
              <a:rPr lang="zh-CN" altLang="en-US" sz="2800" dirty="0"/>
              <a:t> </a:t>
            </a:r>
            <a:r>
              <a:rPr lang="en-US" altLang="zh-CN" sz="2800" dirty="0"/>
              <a:t>Graham Neubig</a:t>
            </a:r>
          </a:p>
          <a:p>
            <a:r>
              <a:rPr lang="en-US" dirty="0"/>
              <a:t>UMass CS685</a:t>
            </a:r>
            <a:r>
              <a:rPr lang="en-US" altLang="zh-CN" dirty="0"/>
              <a:t>: </a:t>
            </a:r>
            <a:r>
              <a:rPr lang="en-US" i="0" dirty="0">
                <a:solidFill>
                  <a:srgbClr val="0F0F0F"/>
                </a:solidFill>
                <a:effectLst/>
                <a:latin typeface="Roboto" panose="02000000000000000000" pitchFamily="2" charset="0"/>
                <a:hlinkClick r:id="rId5"/>
              </a:rPr>
              <a:t>Advanced NLP</a:t>
            </a:r>
            <a:r>
              <a:rPr lang="en-US" altLang="zh-CN" sz="2800" dirty="0"/>
              <a:t>,</a:t>
            </a:r>
            <a:r>
              <a:rPr lang="zh-CN" altLang="en-US" sz="2800" dirty="0"/>
              <a:t> </a:t>
            </a:r>
            <a:r>
              <a:rPr lang="en-US" altLang="zh-CN" sz="2800" dirty="0"/>
              <a:t>Mohit Iyyer</a:t>
            </a:r>
          </a:p>
          <a:p>
            <a:r>
              <a:rPr lang="en-US" altLang="zh-CN" sz="2800" dirty="0"/>
              <a:t>COS</a:t>
            </a:r>
            <a:r>
              <a:rPr lang="zh-CN" altLang="en-US" sz="2800" dirty="0"/>
              <a:t> </a:t>
            </a:r>
            <a:r>
              <a:rPr lang="en-US" altLang="zh-CN" sz="2800" dirty="0"/>
              <a:t>484:</a:t>
            </a:r>
            <a:r>
              <a:rPr lang="zh-CN" altLang="en-US" sz="2800" dirty="0"/>
              <a:t> </a:t>
            </a:r>
            <a:r>
              <a:rPr lang="en-US" altLang="zh-CN" sz="2800" dirty="0">
                <a:hlinkClick r:id="rId6"/>
              </a:rPr>
              <a:t>https://princeton-nlp.github.io/cos484/</a:t>
            </a:r>
            <a:r>
              <a:rPr lang="zh-CN" altLang="en-US" sz="2800" dirty="0"/>
              <a:t> </a:t>
            </a:r>
            <a:r>
              <a:rPr lang="en-US" altLang="zh-CN" sz="2800" dirty="0"/>
              <a:t>,</a:t>
            </a:r>
            <a:r>
              <a:rPr lang="zh-CN" altLang="en-US" sz="2800" dirty="0"/>
              <a:t> </a:t>
            </a:r>
            <a:r>
              <a:rPr lang="en-US" altLang="zh-CN" sz="2800" dirty="0"/>
              <a:t>Danqi</a:t>
            </a:r>
            <a:r>
              <a:rPr lang="zh-CN" altLang="en-US" sz="2800" dirty="0"/>
              <a:t> </a:t>
            </a:r>
            <a:r>
              <a:rPr lang="en-US" altLang="zh-CN" sz="2800" dirty="0"/>
              <a:t>Chen</a:t>
            </a:r>
          </a:p>
          <a:p>
            <a:r>
              <a:rPr lang="en-US" altLang="zh-CN" dirty="0"/>
              <a:t>Online</a:t>
            </a:r>
            <a:r>
              <a:rPr lang="zh-CN" altLang="en-US" dirty="0"/>
              <a:t> </a:t>
            </a:r>
            <a:r>
              <a:rPr lang="en-US" altLang="zh-CN" dirty="0"/>
              <a:t>courses:</a:t>
            </a:r>
            <a:r>
              <a:rPr lang="zh-CN" altLang="en-US" dirty="0"/>
              <a:t> </a:t>
            </a:r>
            <a:r>
              <a:rPr lang="en-US" altLang="zh-CN" i="0" dirty="0">
                <a:solidFill>
                  <a:srgbClr val="0F0F0F"/>
                </a:solidFill>
                <a:effectLst/>
                <a:latin typeface="Roboto" panose="02000000000000000000" pitchFamily="2" charset="0"/>
                <a:hlinkClick r:id="rId7"/>
              </a:rPr>
              <a:t>Neural Networks: Zero to Hero</a:t>
            </a:r>
            <a:r>
              <a:rPr lang="en-US" altLang="zh-CN" dirty="0"/>
              <a:t>,</a:t>
            </a:r>
            <a:r>
              <a:rPr lang="zh-CN" altLang="en-US" dirty="0"/>
              <a:t> </a:t>
            </a:r>
            <a:r>
              <a:rPr lang="en-US" altLang="zh-CN" dirty="0"/>
              <a:t>Andrej</a:t>
            </a:r>
            <a:r>
              <a:rPr lang="zh-CN" altLang="en-US" dirty="0"/>
              <a:t> </a:t>
            </a:r>
            <a:r>
              <a:rPr lang="en-US" altLang="zh-CN" dirty="0"/>
              <a:t>Karpathy</a:t>
            </a:r>
            <a:endParaRPr lang="en-US" altLang="zh-CN" sz="2800" dirty="0"/>
          </a:p>
          <a:p>
            <a:r>
              <a:rPr lang="en-US" altLang="zh-CN" sz="2800" dirty="0"/>
              <a:t>Stanford CS 124: </a:t>
            </a:r>
            <a:r>
              <a:rPr lang="en-US" altLang="zh-CN" sz="2800" dirty="0">
                <a:hlinkClick r:id="rId8"/>
              </a:rPr>
              <a:t>From Languages to Information</a:t>
            </a:r>
            <a:r>
              <a:rPr lang="en-US" altLang="zh-CN" sz="2800" dirty="0"/>
              <a:t>, Dan Jurafsky</a:t>
            </a:r>
          </a:p>
        </p:txBody>
      </p:sp>
      <p:sp>
        <p:nvSpPr>
          <p:cNvPr id="8" name="灯片编号占位符 7">
            <a:extLst>
              <a:ext uri="{FF2B5EF4-FFF2-40B4-BE49-F238E27FC236}">
                <a16:creationId xmlns:a16="http://schemas.microsoft.com/office/drawing/2014/main" id="{E45CA529-48EE-4BF7-8748-2B22E953AC45}"/>
              </a:ext>
            </a:extLst>
          </p:cNvPr>
          <p:cNvSpPr>
            <a:spLocks noGrp="1"/>
          </p:cNvSpPr>
          <p:nvPr>
            <p:ph type="sldNum" sz="quarter" idx="12"/>
          </p:nvPr>
        </p:nvSpPr>
        <p:spPr/>
        <p:txBody>
          <a:bodyPr/>
          <a:lstStyle/>
          <a:p>
            <a:fld id="{DC8BB421-126E-41CB-B73A-69D52E98CAE3}" type="slidenum">
              <a:rPr lang="zh-CN" altLang="en-US" smtClean="0"/>
              <a:t>34</a:t>
            </a:fld>
            <a:endParaRPr lang="zh-CN" altLang="en-US" dirty="0"/>
          </a:p>
        </p:txBody>
      </p:sp>
    </p:spTree>
    <p:extLst>
      <p:ext uri="{BB962C8B-B14F-4D97-AF65-F5344CB8AC3E}">
        <p14:creationId xmlns:p14="http://schemas.microsoft.com/office/powerpoint/2010/main" val="3658116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99EB-0866-8A13-2FB3-17A0FC83B818}"/>
              </a:ext>
            </a:extLst>
          </p:cNvPr>
          <p:cNvSpPr>
            <a:spLocks noGrp="1"/>
          </p:cNvSpPr>
          <p:nvPr>
            <p:ph type="title"/>
          </p:nvPr>
        </p:nvSpPr>
        <p:spPr/>
        <p:txBody>
          <a:bodyPr/>
          <a:lstStyle/>
          <a:p>
            <a:r>
              <a:rPr lang="en-US" altLang="zh-CN" dirty="0"/>
              <a:t>GPU</a:t>
            </a:r>
            <a:r>
              <a:rPr lang="zh-CN" altLang="en-US" dirty="0"/>
              <a:t> </a:t>
            </a:r>
            <a:r>
              <a:rPr lang="en-US" altLang="zh-CN" dirty="0"/>
              <a:t>resources</a:t>
            </a:r>
            <a:endParaRPr lang="en-CN" dirty="0"/>
          </a:p>
        </p:txBody>
      </p:sp>
      <p:pic>
        <p:nvPicPr>
          <p:cNvPr id="6" name="Content Placeholder 5">
            <a:extLst>
              <a:ext uri="{FF2B5EF4-FFF2-40B4-BE49-F238E27FC236}">
                <a16:creationId xmlns:a16="http://schemas.microsoft.com/office/drawing/2014/main" id="{A85A1938-C7D9-FF66-6A06-7B1A2F2822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32" y="1450699"/>
            <a:ext cx="5413262" cy="4776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18098B2D-38AA-C297-960B-E91493E7BE6C}"/>
              </a:ext>
            </a:extLst>
          </p:cNvPr>
          <p:cNvSpPr>
            <a:spLocks noGrp="1"/>
          </p:cNvSpPr>
          <p:nvPr>
            <p:ph type="sldNum" sz="quarter" idx="12"/>
          </p:nvPr>
        </p:nvSpPr>
        <p:spPr/>
        <p:txBody>
          <a:bodyPr/>
          <a:lstStyle/>
          <a:p>
            <a:fld id="{DC8BB421-126E-41CB-B73A-69D52E98CAE3}" type="slidenum">
              <a:rPr lang="zh-CN" altLang="en-US" smtClean="0"/>
              <a:t>35</a:t>
            </a:fld>
            <a:endParaRPr lang="zh-CN" altLang="en-US" dirty="0"/>
          </a:p>
        </p:txBody>
      </p:sp>
      <p:pic>
        <p:nvPicPr>
          <p:cNvPr id="8" name="Picture 7">
            <a:extLst>
              <a:ext uri="{FF2B5EF4-FFF2-40B4-BE49-F238E27FC236}">
                <a16:creationId xmlns:a16="http://schemas.microsoft.com/office/drawing/2014/main" id="{09931C57-B720-BADD-0EC2-533FE4AD7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260" y="1439144"/>
            <a:ext cx="4108217" cy="47875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useBgFill="1">
        <p:nvSpPr>
          <p:cNvPr id="9" name="TextBox 8">
            <a:extLst>
              <a:ext uri="{FF2B5EF4-FFF2-40B4-BE49-F238E27FC236}">
                <a16:creationId xmlns:a16="http://schemas.microsoft.com/office/drawing/2014/main" id="{1245CF75-23C6-DFFD-FB54-03CA5E340046}"/>
              </a:ext>
            </a:extLst>
          </p:cNvPr>
          <p:cNvSpPr txBox="1"/>
          <p:nvPr/>
        </p:nvSpPr>
        <p:spPr>
          <a:xfrm>
            <a:off x="4462132" y="3090007"/>
            <a:ext cx="1364420" cy="276999"/>
          </a:xfrm>
          <a:prstGeom prst="rect">
            <a:avLst/>
          </a:prstGeom>
          <a:ln>
            <a:solidFill>
              <a:schemeClr val="accent1"/>
            </a:solidFill>
          </a:ln>
        </p:spPr>
        <p:txBody>
          <a:bodyPr wrap="square" rtlCol="0">
            <a:spAutoFit/>
          </a:bodyPr>
          <a:lstStyle/>
          <a:p>
            <a:r>
              <a:rPr lang="en-CN" sz="1200" dirty="0">
                <a:solidFill>
                  <a:schemeClr val="accent1"/>
                </a:solidFill>
              </a:rPr>
              <a:t>NLP课程PJ</a:t>
            </a:r>
            <a:r>
              <a:rPr lang="zh-CN" altLang="en-US" sz="1200" dirty="0">
                <a:solidFill>
                  <a:schemeClr val="accent1"/>
                </a:solidFill>
              </a:rPr>
              <a:t>：</a:t>
            </a:r>
            <a:r>
              <a:rPr lang="en-US" altLang="zh-CN" sz="1200" dirty="0">
                <a:solidFill>
                  <a:schemeClr val="accent1"/>
                </a:solidFill>
              </a:rPr>
              <a:t>xxx</a:t>
            </a:r>
            <a:endParaRPr lang="en-CN" sz="1200" dirty="0">
              <a:solidFill>
                <a:schemeClr val="accent1"/>
              </a:solidFill>
            </a:endParaRPr>
          </a:p>
        </p:txBody>
      </p:sp>
      <p:sp useBgFill="1">
        <p:nvSpPr>
          <p:cNvPr id="10" name="TextBox 9">
            <a:extLst>
              <a:ext uri="{FF2B5EF4-FFF2-40B4-BE49-F238E27FC236}">
                <a16:creationId xmlns:a16="http://schemas.microsoft.com/office/drawing/2014/main" id="{A2B72BBC-168F-2E66-89C8-484D2CFF7316}"/>
              </a:ext>
            </a:extLst>
          </p:cNvPr>
          <p:cNvSpPr txBox="1"/>
          <p:nvPr/>
        </p:nvSpPr>
        <p:spPr>
          <a:xfrm>
            <a:off x="4554716" y="2143072"/>
            <a:ext cx="1179251" cy="276999"/>
          </a:xfrm>
          <a:prstGeom prst="rect">
            <a:avLst/>
          </a:prstGeom>
          <a:ln>
            <a:solidFill>
              <a:schemeClr val="accent1"/>
            </a:solidFill>
          </a:ln>
        </p:spPr>
        <p:txBody>
          <a:bodyPr wrap="square" rtlCol="0">
            <a:spAutoFit/>
          </a:bodyPr>
          <a:lstStyle/>
          <a:p>
            <a:endParaRPr lang="en-CN" sz="1200" dirty="0">
              <a:solidFill>
                <a:schemeClr val="accent1"/>
              </a:solidFill>
            </a:endParaRPr>
          </a:p>
        </p:txBody>
      </p:sp>
      <p:sp useBgFill="1">
        <p:nvSpPr>
          <p:cNvPr id="11" name="TextBox 10">
            <a:extLst>
              <a:ext uri="{FF2B5EF4-FFF2-40B4-BE49-F238E27FC236}">
                <a16:creationId xmlns:a16="http://schemas.microsoft.com/office/drawing/2014/main" id="{82BA2299-2153-E973-367E-9451C6AAEBFB}"/>
              </a:ext>
            </a:extLst>
          </p:cNvPr>
          <p:cNvSpPr txBox="1"/>
          <p:nvPr/>
        </p:nvSpPr>
        <p:spPr>
          <a:xfrm>
            <a:off x="4554716" y="1848829"/>
            <a:ext cx="1179251" cy="276999"/>
          </a:xfrm>
          <a:prstGeom prst="rect">
            <a:avLst/>
          </a:prstGeom>
          <a:ln>
            <a:solidFill>
              <a:schemeClr val="accent1"/>
            </a:solidFill>
          </a:ln>
        </p:spPr>
        <p:txBody>
          <a:bodyPr wrap="square" rtlCol="0">
            <a:spAutoFit/>
          </a:bodyPr>
          <a:lstStyle/>
          <a:p>
            <a:r>
              <a:rPr lang="en-CN" sz="1200" dirty="0">
                <a:solidFill>
                  <a:schemeClr val="accent1"/>
                </a:solidFill>
              </a:rPr>
              <a:t>xxx</a:t>
            </a:r>
          </a:p>
        </p:txBody>
      </p:sp>
      <p:sp useBgFill="1">
        <p:nvSpPr>
          <p:cNvPr id="12" name="TextBox 11">
            <a:extLst>
              <a:ext uri="{FF2B5EF4-FFF2-40B4-BE49-F238E27FC236}">
                <a16:creationId xmlns:a16="http://schemas.microsoft.com/office/drawing/2014/main" id="{1B5A0DD0-41EE-C19F-6F51-0AF450FF2DCF}"/>
              </a:ext>
            </a:extLst>
          </p:cNvPr>
          <p:cNvSpPr txBox="1"/>
          <p:nvPr/>
        </p:nvSpPr>
        <p:spPr>
          <a:xfrm>
            <a:off x="2099312" y="1828229"/>
            <a:ext cx="1179251" cy="276999"/>
          </a:xfrm>
          <a:prstGeom prst="rect">
            <a:avLst/>
          </a:prstGeom>
          <a:ln>
            <a:solidFill>
              <a:schemeClr val="accent1"/>
            </a:solidFill>
          </a:ln>
        </p:spPr>
        <p:txBody>
          <a:bodyPr wrap="square" rtlCol="0">
            <a:spAutoFit/>
          </a:bodyPr>
          <a:lstStyle/>
          <a:p>
            <a:r>
              <a:rPr lang="en-CN" sz="1200" dirty="0">
                <a:solidFill>
                  <a:schemeClr val="accent1"/>
                </a:solidFill>
              </a:rPr>
              <a:t>xxx</a:t>
            </a:r>
          </a:p>
        </p:txBody>
      </p:sp>
    </p:spTree>
    <p:extLst>
      <p:ext uri="{BB962C8B-B14F-4D97-AF65-F5344CB8AC3E}">
        <p14:creationId xmlns:p14="http://schemas.microsoft.com/office/powerpoint/2010/main" val="3653153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t>Basics for Python,</a:t>
            </a:r>
            <a:r>
              <a:rPr lang="zh-CN" altLang="en-US" sz="3600" b="1" dirty="0"/>
              <a:t> </a:t>
            </a:r>
            <a:r>
              <a:rPr lang="en-US" altLang="zh-CN" sz="3600" b="1" dirty="0"/>
              <a:t>nltk,</a:t>
            </a:r>
            <a:r>
              <a:rPr lang="zh-CN" altLang="en-US" sz="3600" b="1" dirty="0"/>
              <a:t> </a:t>
            </a:r>
            <a:r>
              <a:rPr lang="en-US" altLang="zh-CN" sz="3600" b="1" dirty="0"/>
              <a:t>spacy</a:t>
            </a:r>
          </a:p>
          <a:p>
            <a:pPr>
              <a:lnSpc>
                <a:spcPct val="150000"/>
              </a:lnSpc>
            </a:pPr>
            <a:r>
              <a:rPr lang="en-US" altLang="zh-CN" sz="3600" b="1" dirty="0">
                <a:solidFill>
                  <a:schemeClr val="bg2">
                    <a:lumMod val="90000"/>
                  </a:schemeClr>
                </a:solidFill>
              </a:rPr>
              <a:t>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36</a:t>
            </a:fld>
            <a:endParaRPr lang="zh-CN" altLang="en-US" dirty="0"/>
          </a:p>
        </p:txBody>
      </p:sp>
    </p:spTree>
    <p:extLst>
      <p:ext uri="{BB962C8B-B14F-4D97-AF65-F5344CB8AC3E}">
        <p14:creationId xmlns:p14="http://schemas.microsoft.com/office/powerpoint/2010/main" val="1863187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2F4D7-CA5E-8F49-BCBD-DD1D788CB186}"/>
              </a:ext>
            </a:extLst>
          </p:cNvPr>
          <p:cNvSpPr>
            <a:spLocks noGrp="1"/>
          </p:cNvSpPr>
          <p:nvPr>
            <p:ph type="title"/>
          </p:nvPr>
        </p:nvSpPr>
        <p:spPr/>
        <p:txBody>
          <a:bodyPr/>
          <a:lstStyle/>
          <a:p>
            <a:r>
              <a:rPr lang="en-US" altLang="zh-CN" dirty="0"/>
              <a:t>Install Python &amp; Tools</a:t>
            </a:r>
            <a:endParaRPr lang="en-CN" dirty="0"/>
          </a:p>
        </p:txBody>
      </p:sp>
      <p:sp>
        <p:nvSpPr>
          <p:cNvPr id="8" name="内容占位符 2">
            <a:extLst>
              <a:ext uri="{FF2B5EF4-FFF2-40B4-BE49-F238E27FC236}">
                <a16:creationId xmlns:a16="http://schemas.microsoft.com/office/drawing/2014/main" id="{861E99B9-5137-3242-9019-DCF377D3EA15}"/>
              </a:ext>
            </a:extLst>
          </p:cNvPr>
          <p:cNvSpPr>
            <a:spLocks noGrp="1"/>
          </p:cNvSpPr>
          <p:nvPr>
            <p:ph idx="1"/>
          </p:nvPr>
        </p:nvSpPr>
        <p:spPr>
          <a:xfrm>
            <a:off x="495077" y="1040193"/>
            <a:ext cx="7231603" cy="5749567"/>
          </a:xfrm>
        </p:spPr>
        <p:txBody>
          <a:bodyPr>
            <a:noAutofit/>
          </a:bodyPr>
          <a:lstStyle/>
          <a:p>
            <a:pPr>
              <a:spcBef>
                <a:spcPts val="0"/>
              </a:spcBef>
              <a:spcAft>
                <a:spcPts val="0"/>
              </a:spcAft>
            </a:pPr>
            <a:r>
              <a:rPr lang="en-US" altLang="zh-CN" sz="2000" b="1" dirty="0"/>
              <a:t>Python</a:t>
            </a:r>
            <a:endParaRPr lang="en-US" altLang="zh-CN" sz="2000" dirty="0"/>
          </a:p>
          <a:p>
            <a:pPr lvl="1"/>
            <a:r>
              <a:rPr lang="en-US" altLang="zh-CN" sz="2000" dirty="0">
                <a:hlinkClick r:id="rId3"/>
              </a:rPr>
              <a:t>https://www.python.org/downloads/</a:t>
            </a:r>
            <a:r>
              <a:rPr lang="en-US" altLang="zh-CN" sz="2000" dirty="0"/>
              <a:t>  Python3.10</a:t>
            </a:r>
          </a:p>
          <a:p>
            <a:pPr>
              <a:spcBef>
                <a:spcPts val="400"/>
              </a:spcBef>
              <a:spcAft>
                <a:spcPts val="600"/>
              </a:spcAft>
            </a:pPr>
            <a:r>
              <a:rPr lang="en-US" altLang="zh-CN" sz="2000" b="1" dirty="0"/>
              <a:t>Python IDE</a:t>
            </a:r>
          </a:p>
          <a:p>
            <a:pPr lvl="1"/>
            <a:r>
              <a:rPr lang="en-US" altLang="zh-CN" sz="2000" b="1" dirty="0"/>
              <a:t>PyCharm</a:t>
            </a:r>
            <a:r>
              <a:rPr lang="en-US" altLang="zh-CN" sz="2000" dirty="0"/>
              <a:t> - </a:t>
            </a:r>
            <a:r>
              <a:rPr lang="en-US" altLang="zh-CN" sz="2000" dirty="0">
                <a:hlinkClick r:id="rId4"/>
              </a:rPr>
              <a:t>https://www.jetbrains.com/pycharm/</a:t>
            </a:r>
            <a:endParaRPr lang="en-US" altLang="zh-CN" sz="2000" dirty="0"/>
          </a:p>
          <a:p>
            <a:pPr lvl="1"/>
            <a:r>
              <a:rPr lang="en-US" altLang="zh-CN" sz="2000" b="1" dirty="0"/>
              <a:t>Jupyter</a:t>
            </a:r>
            <a:r>
              <a:rPr lang="zh-CN" altLang="en-US" sz="2000" b="1" dirty="0"/>
              <a:t> </a:t>
            </a:r>
            <a:r>
              <a:rPr lang="en-US" altLang="zh-CN" sz="2000" b="1" dirty="0"/>
              <a:t>notebook</a:t>
            </a:r>
            <a:r>
              <a:rPr lang="en-US" altLang="zh-CN" sz="2000" dirty="0"/>
              <a:t> - </a:t>
            </a:r>
            <a:r>
              <a:rPr lang="en-US" altLang="zh-CN" sz="2000" dirty="0">
                <a:hlinkClick r:id="rId5"/>
              </a:rPr>
              <a:t>https://jupyter.org/</a:t>
            </a:r>
            <a:endParaRPr lang="en-US" altLang="zh-CN" sz="2000" dirty="0"/>
          </a:p>
          <a:p>
            <a:pPr lvl="1"/>
            <a:r>
              <a:rPr lang="en-US" altLang="zh-CN" sz="2000" b="1" dirty="0"/>
              <a:t>VS</a:t>
            </a:r>
            <a:r>
              <a:rPr lang="zh-CN" altLang="en-US" sz="2000" b="1" dirty="0"/>
              <a:t> </a:t>
            </a:r>
            <a:r>
              <a:rPr lang="en-US" altLang="zh-CN" sz="2000" b="1" dirty="0"/>
              <a:t>Code</a:t>
            </a:r>
            <a:r>
              <a:rPr lang="zh-CN" altLang="en-US" sz="2000" dirty="0"/>
              <a:t> </a:t>
            </a:r>
            <a:r>
              <a:rPr lang="en-US" altLang="zh-CN" sz="2000" dirty="0"/>
              <a:t>-</a:t>
            </a:r>
            <a:r>
              <a:rPr lang="zh-CN" altLang="en-US" sz="2000" dirty="0"/>
              <a:t> </a:t>
            </a:r>
            <a:r>
              <a:rPr lang="en-US" altLang="zh-CN" sz="2000" dirty="0">
                <a:hlinkClick r:id="rId6"/>
              </a:rPr>
              <a:t>https://code.visualstudio.com/</a:t>
            </a:r>
            <a:r>
              <a:rPr lang="zh-CN" altLang="en-US" sz="2000" dirty="0"/>
              <a:t> </a:t>
            </a:r>
            <a:endParaRPr lang="en-US" altLang="zh-CN" sz="2000" dirty="0"/>
          </a:p>
          <a:p>
            <a:pPr>
              <a:spcBef>
                <a:spcPts val="400"/>
              </a:spcBef>
              <a:spcAft>
                <a:spcPts val="600"/>
              </a:spcAft>
            </a:pPr>
            <a:r>
              <a:rPr lang="en-US" altLang="zh-CN" sz="2000" b="1" dirty="0"/>
              <a:t>Anaconda</a:t>
            </a:r>
          </a:p>
          <a:p>
            <a:pPr lvl="1"/>
            <a:r>
              <a:rPr lang="en-US" altLang="zh-CN" sz="2000" dirty="0">
                <a:hlinkClick r:id="rId7"/>
              </a:rPr>
              <a:t>https://www.anaconda.com/</a:t>
            </a:r>
            <a:r>
              <a:rPr lang="en-US" altLang="zh-CN" sz="2000" dirty="0"/>
              <a:t> (Strongly Recommended)</a:t>
            </a:r>
          </a:p>
          <a:p>
            <a:r>
              <a:rPr lang="en-US" altLang="zh-CN" sz="2000" b="1" dirty="0"/>
              <a:t>Git</a:t>
            </a:r>
          </a:p>
          <a:p>
            <a:pPr lvl="1"/>
            <a:r>
              <a:rPr kumimoji="1" lang="en-US" altLang="zh-CN" sz="2000" dirty="0">
                <a:hlinkClick r:id="rId8"/>
              </a:rPr>
              <a:t>https://github.com/</a:t>
            </a:r>
            <a:r>
              <a:rPr kumimoji="1" lang="zh-CN" altLang="en-US" sz="2000" dirty="0"/>
              <a:t> </a:t>
            </a:r>
            <a:r>
              <a:rPr kumimoji="1" lang="en-US" altLang="zh-CN" sz="2000" dirty="0"/>
              <a:t>to manage your code</a:t>
            </a:r>
            <a:endParaRPr lang="en-US" altLang="zh-CN" sz="2000" dirty="0"/>
          </a:p>
          <a:p>
            <a:endParaRPr lang="zh-CN" altLang="en-US" sz="2000" dirty="0"/>
          </a:p>
        </p:txBody>
      </p:sp>
      <p:pic>
        <p:nvPicPr>
          <p:cNvPr id="9" name="Picture 2" descr="Anaconda | The World&amp;#39;s Most Popular Data Science Platform">
            <a:extLst>
              <a:ext uri="{FF2B5EF4-FFF2-40B4-BE49-F238E27FC236}">
                <a16:creationId xmlns:a16="http://schemas.microsoft.com/office/drawing/2014/main" id="{8437980D-EE43-9042-9D1E-7B7A166D69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1657" y="5250693"/>
            <a:ext cx="2530366" cy="13284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ython Tool Review: Using PyCharm for Python Development - and More |  Caktus Group">
            <a:extLst>
              <a:ext uri="{FF2B5EF4-FFF2-40B4-BE49-F238E27FC236}">
                <a16:creationId xmlns:a16="http://schemas.microsoft.com/office/drawing/2014/main" id="{04991673-B1D5-9743-A95F-F5F83BE79F7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36003" y="3345692"/>
            <a:ext cx="1701674" cy="17016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ownload Python | Python.org">
            <a:extLst>
              <a:ext uri="{FF2B5EF4-FFF2-40B4-BE49-F238E27FC236}">
                <a16:creationId xmlns:a16="http://schemas.microsoft.com/office/drawing/2014/main" id="{6E83A83D-7D9C-4443-B039-B373D4142B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32677" y="11462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C6B51858-507E-445E-9B76-5955563ED2F8}"/>
              </a:ext>
            </a:extLst>
          </p:cNvPr>
          <p:cNvSpPr>
            <a:spLocks noGrp="1"/>
          </p:cNvSpPr>
          <p:nvPr>
            <p:ph type="sldNum" sz="quarter" idx="12"/>
          </p:nvPr>
        </p:nvSpPr>
        <p:spPr/>
        <p:txBody>
          <a:bodyPr/>
          <a:lstStyle/>
          <a:p>
            <a:fld id="{DC8BB421-126E-41CB-B73A-69D52E98CAE3}" type="slidenum">
              <a:rPr lang="zh-CN" altLang="en-US" smtClean="0"/>
              <a:t>37</a:t>
            </a:fld>
            <a:endParaRPr lang="zh-CN" altLang="en-US" dirty="0"/>
          </a:p>
        </p:txBody>
      </p:sp>
    </p:spTree>
    <p:extLst>
      <p:ext uri="{BB962C8B-B14F-4D97-AF65-F5344CB8AC3E}">
        <p14:creationId xmlns:p14="http://schemas.microsoft.com/office/powerpoint/2010/main" val="4263710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D56A9-08B0-43C9-90DE-A84713A0F864}"/>
              </a:ext>
            </a:extLst>
          </p:cNvPr>
          <p:cNvSpPr>
            <a:spLocks noGrp="1"/>
          </p:cNvSpPr>
          <p:nvPr>
            <p:ph type="title"/>
          </p:nvPr>
        </p:nvSpPr>
        <p:spPr/>
        <p:txBody>
          <a:bodyPr/>
          <a:lstStyle/>
          <a:p>
            <a:r>
              <a:rPr lang="en-US" altLang="zh-CN" dirty="0"/>
              <a:t>PyCharm is free for students</a:t>
            </a:r>
            <a:endParaRPr lang="zh-CN" altLang="en-US" dirty="0"/>
          </a:p>
        </p:txBody>
      </p:sp>
      <p:sp>
        <p:nvSpPr>
          <p:cNvPr id="4" name="灯片编号占位符 3">
            <a:extLst>
              <a:ext uri="{FF2B5EF4-FFF2-40B4-BE49-F238E27FC236}">
                <a16:creationId xmlns:a16="http://schemas.microsoft.com/office/drawing/2014/main" id="{121FAEB8-7B05-41E5-B04C-DB14E5FF21C9}"/>
              </a:ext>
            </a:extLst>
          </p:cNvPr>
          <p:cNvSpPr>
            <a:spLocks noGrp="1"/>
          </p:cNvSpPr>
          <p:nvPr>
            <p:ph type="sldNum" sz="quarter" idx="12"/>
          </p:nvPr>
        </p:nvSpPr>
        <p:spPr/>
        <p:txBody>
          <a:bodyPr/>
          <a:lstStyle/>
          <a:p>
            <a:fld id="{DC8BB421-126E-41CB-B73A-69D52E98CAE3}" type="slidenum">
              <a:rPr lang="zh-CN" altLang="en-US" smtClean="0"/>
              <a:t>38</a:t>
            </a:fld>
            <a:endParaRPr lang="zh-CN" altLang="en-US" dirty="0"/>
          </a:p>
        </p:txBody>
      </p:sp>
      <p:pic>
        <p:nvPicPr>
          <p:cNvPr id="5" name="图片 4">
            <a:extLst>
              <a:ext uri="{FF2B5EF4-FFF2-40B4-BE49-F238E27FC236}">
                <a16:creationId xmlns:a16="http://schemas.microsoft.com/office/drawing/2014/main" id="{B19ADF18-61CD-4843-8398-B7FB584AFD02}"/>
              </a:ext>
            </a:extLst>
          </p:cNvPr>
          <p:cNvPicPr>
            <a:picLocks noChangeAspect="1"/>
          </p:cNvPicPr>
          <p:nvPr/>
        </p:nvPicPr>
        <p:blipFill rotWithShape="1">
          <a:blip r:embed="rId3"/>
          <a:srcRect r="4016"/>
          <a:stretch/>
        </p:blipFill>
        <p:spPr>
          <a:xfrm>
            <a:off x="479426" y="1619534"/>
            <a:ext cx="6535627" cy="4006469"/>
          </a:xfrm>
          <a:prstGeom prst="rect">
            <a:avLst/>
          </a:prstGeom>
        </p:spPr>
      </p:pic>
      <p:pic>
        <p:nvPicPr>
          <p:cNvPr id="6" name="内容占位符 6">
            <a:extLst>
              <a:ext uri="{FF2B5EF4-FFF2-40B4-BE49-F238E27FC236}">
                <a16:creationId xmlns:a16="http://schemas.microsoft.com/office/drawing/2014/main" id="{D095BECD-758F-45A6-938E-722208E8109F}"/>
              </a:ext>
            </a:extLst>
          </p:cNvPr>
          <p:cNvPicPr>
            <a:picLocks noGrp="1" noChangeAspect="1"/>
          </p:cNvPicPr>
          <p:nvPr>
            <p:ph idx="1"/>
          </p:nvPr>
        </p:nvPicPr>
        <p:blipFill>
          <a:blip r:embed="rId4"/>
          <a:stretch>
            <a:fillRect/>
          </a:stretch>
        </p:blipFill>
        <p:spPr>
          <a:xfrm>
            <a:off x="8422625" y="3918242"/>
            <a:ext cx="3445527" cy="1888813"/>
          </a:xfrm>
        </p:spPr>
      </p:pic>
      <p:pic>
        <p:nvPicPr>
          <p:cNvPr id="7" name="图片 6">
            <a:extLst>
              <a:ext uri="{FF2B5EF4-FFF2-40B4-BE49-F238E27FC236}">
                <a16:creationId xmlns:a16="http://schemas.microsoft.com/office/drawing/2014/main" id="{D39D46A0-A70A-4BC3-A7F2-CB05923FE0E4}"/>
              </a:ext>
            </a:extLst>
          </p:cNvPr>
          <p:cNvPicPr>
            <a:picLocks noChangeAspect="1"/>
          </p:cNvPicPr>
          <p:nvPr/>
        </p:nvPicPr>
        <p:blipFill>
          <a:blip r:embed="rId5"/>
          <a:stretch>
            <a:fillRect/>
          </a:stretch>
        </p:blipFill>
        <p:spPr>
          <a:xfrm>
            <a:off x="8403578" y="1891448"/>
            <a:ext cx="3445527" cy="1908645"/>
          </a:xfrm>
          <a:prstGeom prst="rect">
            <a:avLst/>
          </a:prstGeom>
        </p:spPr>
      </p:pic>
      <p:sp>
        <p:nvSpPr>
          <p:cNvPr id="9" name="文本框 8">
            <a:extLst>
              <a:ext uri="{FF2B5EF4-FFF2-40B4-BE49-F238E27FC236}">
                <a16:creationId xmlns:a16="http://schemas.microsoft.com/office/drawing/2014/main" id="{AAE246E2-0E77-4C07-8EF2-2B771E02917D}"/>
              </a:ext>
            </a:extLst>
          </p:cNvPr>
          <p:cNvSpPr txBox="1"/>
          <p:nvPr/>
        </p:nvSpPr>
        <p:spPr>
          <a:xfrm>
            <a:off x="479426" y="1157869"/>
            <a:ext cx="7402933" cy="461665"/>
          </a:xfrm>
          <a:prstGeom prst="rect">
            <a:avLst/>
          </a:prstGeom>
          <a:noFill/>
        </p:spPr>
        <p:txBody>
          <a:bodyPr wrap="square">
            <a:noAutofit/>
          </a:bodyPr>
          <a:lstStyle/>
          <a:p>
            <a:r>
              <a:rPr lang="en-US" altLang="zh-CN" sz="2400" b="1" dirty="0"/>
              <a:t>Use your </a:t>
            </a:r>
            <a:r>
              <a:rPr lang="en-US" altLang="zh-CN" sz="2400" b="1" dirty="0">
                <a:solidFill>
                  <a:schemeClr val="accent1"/>
                </a:solidFill>
              </a:rPr>
              <a:t>fudan.edu.cn</a:t>
            </a:r>
            <a:r>
              <a:rPr lang="en-US" altLang="zh-CN" sz="2400" b="1" dirty="0"/>
              <a:t> email account			</a:t>
            </a:r>
            <a:endParaRPr lang="zh-CN" altLang="en-US" sz="2400" b="1" dirty="0"/>
          </a:p>
        </p:txBody>
      </p:sp>
      <p:sp>
        <p:nvSpPr>
          <p:cNvPr id="10" name="TextBox 9">
            <a:extLst>
              <a:ext uri="{FF2B5EF4-FFF2-40B4-BE49-F238E27FC236}">
                <a16:creationId xmlns:a16="http://schemas.microsoft.com/office/drawing/2014/main" id="{03805096-1614-0740-9E93-09D173BC57D9}"/>
              </a:ext>
            </a:extLst>
          </p:cNvPr>
          <p:cNvSpPr txBox="1"/>
          <p:nvPr/>
        </p:nvSpPr>
        <p:spPr>
          <a:xfrm>
            <a:off x="9035810" y="5925204"/>
            <a:ext cx="2424896" cy="369332"/>
          </a:xfrm>
          <a:prstGeom prst="rect">
            <a:avLst/>
          </a:prstGeom>
          <a:noFill/>
        </p:spPr>
        <p:txBody>
          <a:bodyPr wrap="square">
            <a:spAutoFit/>
          </a:bodyPr>
          <a:lstStyle/>
          <a:p>
            <a:r>
              <a:rPr lang="en-US" altLang="zh-CN" sz="1800" b="1" dirty="0"/>
              <a:t>Debug on PyCharm</a:t>
            </a:r>
            <a:endParaRPr lang="en-CN" dirty="0"/>
          </a:p>
        </p:txBody>
      </p:sp>
      <p:sp>
        <p:nvSpPr>
          <p:cNvPr id="8" name="TextBox 7">
            <a:extLst>
              <a:ext uri="{FF2B5EF4-FFF2-40B4-BE49-F238E27FC236}">
                <a16:creationId xmlns:a16="http://schemas.microsoft.com/office/drawing/2014/main" id="{F8EB414F-0E9D-6028-A9A5-B2CD768D5899}"/>
              </a:ext>
            </a:extLst>
          </p:cNvPr>
          <p:cNvSpPr txBox="1"/>
          <p:nvPr/>
        </p:nvSpPr>
        <p:spPr>
          <a:xfrm>
            <a:off x="479426" y="6030523"/>
            <a:ext cx="6960465" cy="584775"/>
          </a:xfrm>
          <a:prstGeom prst="rect">
            <a:avLst/>
          </a:prstGeom>
          <a:noFill/>
        </p:spPr>
        <p:txBody>
          <a:bodyPr wrap="square">
            <a:spAutoFit/>
          </a:bodyPr>
          <a:lstStyle/>
          <a:p>
            <a:r>
              <a:rPr lang="en-CN" sz="3200" dirty="0"/>
              <a:t>Cursor: </a:t>
            </a:r>
            <a:r>
              <a:rPr lang="en-CN" sz="3200" dirty="0">
                <a:hlinkClick r:id="rId6"/>
              </a:rPr>
              <a:t>https://cursor.com/home</a:t>
            </a:r>
            <a:r>
              <a:rPr lang="en-CN" sz="3200" dirty="0"/>
              <a:t> </a:t>
            </a:r>
          </a:p>
        </p:txBody>
      </p:sp>
    </p:spTree>
    <p:extLst>
      <p:ext uri="{BB962C8B-B14F-4D97-AF65-F5344CB8AC3E}">
        <p14:creationId xmlns:p14="http://schemas.microsoft.com/office/powerpoint/2010/main" val="2143226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7D5E1-32F6-004F-A1A0-4590CFB4F73A}"/>
              </a:ext>
            </a:extLst>
          </p:cNvPr>
          <p:cNvSpPr>
            <a:spLocks noGrp="1"/>
          </p:cNvSpPr>
          <p:nvPr>
            <p:ph type="title"/>
          </p:nvPr>
        </p:nvSpPr>
        <p:spPr/>
        <p:txBody>
          <a:bodyPr/>
          <a:lstStyle/>
          <a:p>
            <a:r>
              <a:rPr lang="en-US" altLang="zh-CN" b="1" dirty="0"/>
              <a:t>Install anaconda</a:t>
            </a:r>
            <a:r>
              <a:rPr lang="zh-CN" altLang="en-US" b="1" dirty="0"/>
              <a:t> </a:t>
            </a:r>
            <a:r>
              <a:rPr lang="en-US" altLang="zh-CN" b="1" dirty="0"/>
              <a:t>and</a:t>
            </a:r>
            <a:r>
              <a:rPr lang="zh-CN" altLang="en-US" b="1" dirty="0"/>
              <a:t> </a:t>
            </a:r>
            <a:r>
              <a:rPr lang="en-US" altLang="zh-CN" b="1" dirty="0"/>
              <a:t>Python</a:t>
            </a:r>
            <a:r>
              <a:rPr lang="zh-CN" altLang="en-US" b="1" dirty="0"/>
              <a:t> </a:t>
            </a:r>
            <a:r>
              <a:rPr lang="en-US" altLang="zh-CN" b="1" dirty="0"/>
              <a:t>env</a:t>
            </a:r>
            <a:endParaRPr lang="en-CN" dirty="0"/>
          </a:p>
        </p:txBody>
      </p:sp>
      <p:sp>
        <p:nvSpPr>
          <p:cNvPr id="3" name="Content Placeholder 2">
            <a:extLst>
              <a:ext uri="{FF2B5EF4-FFF2-40B4-BE49-F238E27FC236}">
                <a16:creationId xmlns:a16="http://schemas.microsoft.com/office/drawing/2014/main" id="{E3ACAA01-A71F-0B49-8E6C-9AFFE7C85811}"/>
              </a:ext>
            </a:extLst>
          </p:cNvPr>
          <p:cNvSpPr>
            <a:spLocks noGrp="1"/>
          </p:cNvSpPr>
          <p:nvPr>
            <p:ph idx="1"/>
          </p:nvPr>
        </p:nvSpPr>
        <p:spPr>
          <a:xfrm>
            <a:off x="490229" y="1108434"/>
            <a:ext cx="11377923" cy="2873258"/>
          </a:xfrm>
        </p:spPr>
        <p:txBody>
          <a:bodyPr>
            <a:noAutofit/>
          </a:bodyPr>
          <a:lstStyle/>
          <a:p>
            <a:pPr>
              <a:spcBef>
                <a:spcPts val="400"/>
              </a:spcBef>
              <a:spcAft>
                <a:spcPts val="600"/>
              </a:spcAft>
            </a:pPr>
            <a:r>
              <a:rPr kumimoji="1" lang="en-US" altLang="zh-CN" dirty="0"/>
              <a:t>Download: </a:t>
            </a:r>
            <a:r>
              <a:rPr kumimoji="1" lang="en-US" altLang="zh-CN" dirty="0">
                <a:hlinkClick r:id="rId3"/>
              </a:rPr>
              <a:t>https://docs.anaconda.com/anaconda/install/index.html</a:t>
            </a:r>
            <a:endParaRPr kumimoji="1" lang="en-US" altLang="zh-CN" dirty="0"/>
          </a:p>
          <a:p>
            <a:pPr>
              <a:spcBef>
                <a:spcPts val="400"/>
              </a:spcBef>
              <a:spcAft>
                <a:spcPts val="600"/>
              </a:spcAft>
            </a:pPr>
            <a:r>
              <a:rPr kumimoji="1" lang="en-US" altLang="zh-CN" dirty="0"/>
              <a:t>Activate:  </a:t>
            </a:r>
            <a:r>
              <a:rPr kumimoji="1" lang="en-US" altLang="zh-CN" b="1" dirty="0"/>
              <a:t>source ~</a:t>
            </a:r>
            <a:r>
              <a:rPr lang="en-US" altLang="zh-CN" b="1" dirty="0"/>
              <a:t>/anaconda3/bin activate</a:t>
            </a:r>
          </a:p>
          <a:p>
            <a:pPr>
              <a:spcBef>
                <a:spcPts val="400"/>
              </a:spcBef>
              <a:spcAft>
                <a:spcPts val="600"/>
              </a:spcAft>
            </a:pPr>
            <a:r>
              <a:rPr lang="en-US" altLang="zh-CN" dirty="0"/>
              <a:t>Create env: </a:t>
            </a:r>
            <a:r>
              <a:rPr lang="en-US" altLang="zh-CN" b="1" dirty="0"/>
              <a:t>conda create -n nlp-25 python=3.10</a:t>
            </a:r>
          </a:p>
          <a:p>
            <a:pPr>
              <a:spcBef>
                <a:spcPts val="400"/>
              </a:spcBef>
              <a:spcAft>
                <a:spcPts val="600"/>
              </a:spcAft>
            </a:pPr>
            <a:r>
              <a:rPr lang="en-US" altLang="zh-CN" dirty="0"/>
              <a:t>Activate env: </a:t>
            </a:r>
            <a:r>
              <a:rPr lang="en-US" altLang="zh-CN" b="1" dirty="0"/>
              <a:t>conda activate nlp-25</a:t>
            </a:r>
          </a:p>
          <a:p>
            <a:pPr>
              <a:spcBef>
                <a:spcPts val="400"/>
              </a:spcBef>
              <a:spcAft>
                <a:spcPts val="600"/>
              </a:spcAft>
            </a:pPr>
            <a:r>
              <a:rPr lang="en-US" altLang="zh-CN" dirty="0"/>
              <a:t>Type python, you will go into </a:t>
            </a:r>
            <a:r>
              <a:rPr lang="en-US" altLang="zh-CN" b="1" dirty="0"/>
              <a:t>nlp-25</a:t>
            </a:r>
            <a:r>
              <a:rPr lang="en-US" altLang="zh-CN" dirty="0"/>
              <a:t> env</a:t>
            </a:r>
          </a:p>
        </p:txBody>
      </p:sp>
      <p:sp>
        <p:nvSpPr>
          <p:cNvPr id="8" name="灯片编号占位符 7">
            <a:extLst>
              <a:ext uri="{FF2B5EF4-FFF2-40B4-BE49-F238E27FC236}">
                <a16:creationId xmlns:a16="http://schemas.microsoft.com/office/drawing/2014/main" id="{2D9C1B68-6F25-4D6C-9ABD-936C315DF574}"/>
              </a:ext>
            </a:extLst>
          </p:cNvPr>
          <p:cNvSpPr>
            <a:spLocks noGrp="1"/>
          </p:cNvSpPr>
          <p:nvPr>
            <p:ph type="sldNum" sz="quarter" idx="12"/>
          </p:nvPr>
        </p:nvSpPr>
        <p:spPr/>
        <p:txBody>
          <a:bodyPr/>
          <a:lstStyle/>
          <a:p>
            <a:fld id="{DC8BB421-126E-41CB-B73A-69D52E98CAE3}" type="slidenum">
              <a:rPr lang="zh-CN" altLang="en-US" smtClean="0"/>
              <a:t>39</a:t>
            </a:fld>
            <a:endParaRPr lang="zh-CN" altLang="en-US" dirty="0"/>
          </a:p>
        </p:txBody>
      </p:sp>
      <p:sp>
        <p:nvSpPr>
          <p:cNvPr id="5" name="Content Placeholder 2">
            <a:extLst>
              <a:ext uri="{FF2B5EF4-FFF2-40B4-BE49-F238E27FC236}">
                <a16:creationId xmlns:a16="http://schemas.microsoft.com/office/drawing/2014/main" id="{20A48A6E-38A9-F141-9455-A6F029855FAD}"/>
              </a:ext>
            </a:extLst>
          </p:cNvPr>
          <p:cNvSpPr txBox="1">
            <a:spLocks/>
          </p:cNvSpPr>
          <p:nvPr/>
        </p:nvSpPr>
        <p:spPr>
          <a:xfrm>
            <a:off x="517525" y="4742361"/>
            <a:ext cx="11064875" cy="17505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600"/>
              </a:spcAft>
            </a:pPr>
            <a:r>
              <a:rPr kumimoji="1" lang="en-US" altLang="zh-CN" dirty="0"/>
              <a:t>Install: </a:t>
            </a:r>
            <a:r>
              <a:rPr kumimoji="1" lang="en-US" altLang="zh-CN" dirty="0">
                <a:hlinkClick r:id="rId4"/>
              </a:rPr>
              <a:t>https://jupyter.org/install</a:t>
            </a:r>
            <a:r>
              <a:rPr kumimoji="1" lang="en-US" altLang="zh-CN" dirty="0"/>
              <a:t> </a:t>
            </a:r>
            <a:r>
              <a:rPr lang="en-US" b="1" dirty="0"/>
              <a:t>conda install anaconda::jupyter</a:t>
            </a:r>
            <a:endParaRPr lang="en-US" altLang="zh-CN" b="1" dirty="0"/>
          </a:p>
          <a:p>
            <a:pPr>
              <a:spcBef>
                <a:spcPts val="400"/>
              </a:spcBef>
              <a:spcAft>
                <a:spcPts val="600"/>
              </a:spcAft>
            </a:pPr>
            <a:r>
              <a:rPr kumimoji="1" lang="en-US" altLang="zh-CN" dirty="0"/>
              <a:t>Create a new Jupyter Notebook</a:t>
            </a:r>
          </a:p>
          <a:p>
            <a:pPr>
              <a:spcBef>
                <a:spcPts val="400"/>
              </a:spcBef>
              <a:spcAft>
                <a:spcPts val="600"/>
              </a:spcAft>
            </a:pPr>
            <a:r>
              <a:rPr kumimoji="1" lang="en-US" altLang="zh-CN" dirty="0"/>
              <a:t>Download some text data: </a:t>
            </a:r>
            <a:r>
              <a:rPr kumimoji="1" lang="en-US" altLang="zh-CN" dirty="0">
                <a:hlinkClick r:id="rId5"/>
              </a:rPr>
              <a:t>https://www.nltk.org/data.html</a:t>
            </a:r>
            <a:r>
              <a:rPr kumimoji="1" lang="en-US" altLang="zh-CN" dirty="0"/>
              <a:t> </a:t>
            </a:r>
          </a:p>
        </p:txBody>
      </p:sp>
      <p:sp>
        <p:nvSpPr>
          <p:cNvPr id="7" name="TextBox 6">
            <a:extLst>
              <a:ext uri="{FF2B5EF4-FFF2-40B4-BE49-F238E27FC236}">
                <a16:creationId xmlns:a16="http://schemas.microsoft.com/office/drawing/2014/main" id="{C8719527-E7E1-5D46-BE40-AE0DD535A172}"/>
              </a:ext>
            </a:extLst>
          </p:cNvPr>
          <p:cNvSpPr txBox="1"/>
          <p:nvPr/>
        </p:nvSpPr>
        <p:spPr>
          <a:xfrm>
            <a:off x="479425" y="3977304"/>
            <a:ext cx="6099858" cy="584775"/>
          </a:xfrm>
          <a:prstGeom prst="rect">
            <a:avLst/>
          </a:prstGeom>
          <a:noFill/>
        </p:spPr>
        <p:txBody>
          <a:bodyPr wrap="square">
            <a:spAutoFit/>
          </a:bodyPr>
          <a:lstStyle/>
          <a:p>
            <a:r>
              <a:rPr kumimoji="1" lang="en-US" altLang="zh-CN" sz="3200" b="1" dirty="0">
                <a:solidFill>
                  <a:srgbClr val="0068B7"/>
                </a:solidFill>
              </a:rPr>
              <a:t>Jupyter notebook</a:t>
            </a:r>
            <a:endParaRPr lang="en-CN" sz="3200" b="1" dirty="0">
              <a:solidFill>
                <a:srgbClr val="0068B7"/>
              </a:solidFill>
            </a:endParaRPr>
          </a:p>
        </p:txBody>
      </p:sp>
    </p:spTree>
    <p:extLst>
      <p:ext uri="{BB962C8B-B14F-4D97-AF65-F5344CB8AC3E}">
        <p14:creationId xmlns:p14="http://schemas.microsoft.com/office/powerpoint/2010/main" val="439316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7FC30-AC03-4041-B4F3-0634E7030A76}"/>
              </a:ext>
            </a:extLst>
          </p:cNvPr>
          <p:cNvSpPr>
            <a:spLocks noGrp="1"/>
          </p:cNvSpPr>
          <p:nvPr>
            <p:ph type="title"/>
          </p:nvPr>
        </p:nvSpPr>
        <p:spPr/>
        <p:txBody>
          <a:bodyPr>
            <a:normAutofit fontScale="90000"/>
          </a:bodyPr>
          <a:lstStyle/>
          <a:p>
            <a:r>
              <a:rPr lang="en-US" altLang="zh-CN" dirty="0"/>
              <a:t>What is </a:t>
            </a:r>
            <a:r>
              <a:rPr lang="en-US" altLang="zh-CN" dirty="0">
                <a:solidFill>
                  <a:srgbClr val="00B050"/>
                </a:solidFill>
              </a:rPr>
              <a:t>natural language</a:t>
            </a:r>
            <a:r>
              <a:rPr lang="en-US" altLang="zh-CN" dirty="0"/>
              <a:t>?</a:t>
            </a:r>
            <a:endParaRPr lang="zh-CN" altLang="en-US" dirty="0"/>
          </a:p>
        </p:txBody>
      </p:sp>
      <p:sp>
        <p:nvSpPr>
          <p:cNvPr id="3" name="内容占位符 2">
            <a:extLst>
              <a:ext uri="{FF2B5EF4-FFF2-40B4-BE49-F238E27FC236}">
                <a16:creationId xmlns:a16="http://schemas.microsoft.com/office/drawing/2014/main" id="{32A3F472-C816-425B-9C68-4146C6989A02}"/>
              </a:ext>
            </a:extLst>
          </p:cNvPr>
          <p:cNvSpPr>
            <a:spLocks noGrp="1"/>
          </p:cNvSpPr>
          <p:nvPr>
            <p:ph idx="1"/>
          </p:nvPr>
        </p:nvSpPr>
        <p:spPr>
          <a:xfrm>
            <a:off x="478971" y="994445"/>
            <a:ext cx="7965233" cy="2952125"/>
          </a:xfrm>
        </p:spPr>
        <p:txBody>
          <a:bodyPr>
            <a:noAutofit/>
          </a:bodyPr>
          <a:lstStyle/>
          <a:p>
            <a:pPr>
              <a:lnSpc>
                <a:spcPct val="100000"/>
              </a:lnSpc>
            </a:pPr>
            <a:r>
              <a:rPr lang="en-US" altLang="zh-CN" b="1" dirty="0"/>
              <a:t>A structured system of communication used by humans</a:t>
            </a:r>
            <a:endParaRPr lang="en-US" altLang="zh-CN" dirty="0"/>
          </a:p>
          <a:p>
            <a:pPr lvl="1">
              <a:lnSpc>
                <a:spcPct val="100000"/>
              </a:lnSpc>
              <a:spcBef>
                <a:spcPts val="0"/>
              </a:spcBef>
              <a:spcAft>
                <a:spcPts val="600"/>
              </a:spcAft>
            </a:pPr>
            <a:r>
              <a:rPr lang="zh-CN" altLang="en-US" sz="2000" dirty="0"/>
              <a:t>今天天气真好！</a:t>
            </a:r>
            <a:endParaRPr lang="en-US" altLang="zh-CN" sz="2000" dirty="0"/>
          </a:p>
          <a:p>
            <a:pPr lvl="1">
              <a:lnSpc>
                <a:spcPct val="100000"/>
              </a:lnSpc>
              <a:spcBef>
                <a:spcPts val="0"/>
              </a:spcBef>
              <a:spcAft>
                <a:spcPts val="600"/>
              </a:spcAft>
            </a:pPr>
            <a:r>
              <a:rPr lang="en-US" altLang="zh-CN" sz="2000" dirty="0"/>
              <a:t>The weather is so nice today!</a:t>
            </a:r>
          </a:p>
          <a:p>
            <a:pPr lvl="1">
              <a:lnSpc>
                <a:spcPct val="100000"/>
              </a:lnSpc>
              <a:spcBef>
                <a:spcPts val="0"/>
              </a:spcBef>
              <a:spcAft>
                <a:spcPts val="600"/>
              </a:spcAft>
            </a:pPr>
            <a:r>
              <a:rPr lang="ja-JP" altLang="en-US" sz="2000" dirty="0"/>
              <a:t>今日は天気がいい</a:t>
            </a:r>
            <a:r>
              <a:rPr lang="ja-JP" altLang="en-US" sz="2000"/>
              <a:t>です！</a:t>
            </a:r>
            <a:endParaRPr lang="en-US" altLang="ja-JP" sz="2000" dirty="0"/>
          </a:p>
          <a:p>
            <a:pPr lvl="1">
              <a:spcBef>
                <a:spcPts val="0"/>
              </a:spcBef>
              <a:spcAft>
                <a:spcPts val="600"/>
              </a:spcAft>
            </a:pPr>
            <a:r>
              <a:rPr lang="en-US" dirty="0"/>
              <a:t>Le temps est vraiment beau aujourd’hui</a:t>
            </a:r>
            <a:r>
              <a:rPr lang="en-US" altLang="zh-CN" dirty="0"/>
              <a:t>!</a:t>
            </a:r>
            <a:endParaRPr lang="en-US" altLang="zh-CN" sz="2000" dirty="0"/>
          </a:p>
        </p:txBody>
      </p:sp>
      <p:sp>
        <p:nvSpPr>
          <p:cNvPr id="6" name="Rectangle 2">
            <a:extLst>
              <a:ext uri="{FF2B5EF4-FFF2-40B4-BE49-F238E27FC236}">
                <a16:creationId xmlns:a16="http://schemas.microsoft.com/office/drawing/2014/main" id="{58BA5C6D-84AE-4B00-BCFD-F55484520390}"/>
              </a:ext>
            </a:extLst>
          </p:cNvPr>
          <p:cNvSpPr>
            <a:spLocks noChangeArrowheads="1"/>
          </p:cNvSpPr>
          <p:nvPr/>
        </p:nvSpPr>
        <p:spPr bwMode="auto">
          <a:xfrm>
            <a:off x="902525" y="5143451"/>
            <a:ext cx="3574472" cy="1449628"/>
          </a:xfrm>
          <a:prstGeom prst="rect">
            <a:avLst/>
          </a:prstGeom>
          <a:solidFill>
            <a:schemeClr val="bg2">
              <a:lumMod val="9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BC7A00"/>
                </a:solidFill>
                <a:effectLst/>
                <a:uLnTx/>
                <a:uFillTx/>
                <a:latin typeface="Arial Unicode MS"/>
                <a:ea typeface="Courier New" panose="02070309020205020404" pitchFamily="49" charset="0"/>
                <a:cs typeface="+mn-cs"/>
              </a:rPr>
              <a:t>#include</a:t>
            </a:r>
            <a:r>
              <a:rPr kumimoji="0" lang="zh-CN" altLang="zh-CN" sz="1800" b="0" i="0" u="none" strike="noStrike" kern="1200" cap="none" spc="0" normalizeH="0" baseline="0" noProof="0" dirty="0">
                <a:ln>
                  <a:noFill/>
                </a:ln>
                <a:solidFill>
                  <a:srgbClr val="BBBBBB"/>
                </a:solidFill>
                <a:effectLst/>
                <a:uLnTx/>
                <a:uFillTx/>
                <a:latin typeface="Arial Unicode MS"/>
                <a:ea typeface="Courier New" panose="02070309020205020404" pitchFamily="49" charset="0"/>
                <a:cs typeface="+mn-cs"/>
              </a:rPr>
              <a:t> </a:t>
            </a:r>
            <a:r>
              <a:rPr kumimoji="0" lang="zh-CN" altLang="zh-CN" sz="1800" b="0" i="1" u="none" strike="noStrike" kern="1200" cap="none" spc="0" normalizeH="0" baseline="0" noProof="0" dirty="0">
                <a:ln>
                  <a:noFill/>
                </a:ln>
                <a:solidFill>
                  <a:srgbClr val="408080"/>
                </a:solidFill>
                <a:effectLst/>
                <a:uLnTx/>
                <a:uFillTx/>
                <a:latin typeface="Arial Unicode MS"/>
                <a:ea typeface="Courier New" panose="02070309020205020404" pitchFamily="49" charset="0"/>
                <a:cs typeface="+mn-cs"/>
              </a:rPr>
              <a:t>&lt;stdio.h&gt;</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B00040"/>
                </a:solidFill>
                <a:effectLst/>
                <a:uLnTx/>
                <a:uFillTx/>
                <a:latin typeface="Arial Unicode MS"/>
                <a:ea typeface="Courier New" panose="02070309020205020404" pitchFamily="49" charset="0"/>
                <a:cs typeface="+mn-cs"/>
              </a:rPr>
              <a:t>int</a:t>
            </a:r>
            <a:r>
              <a:rPr kumimoji="0" lang="zh-CN" altLang="zh-CN" sz="1800" b="0" i="0" u="none" strike="noStrike" kern="1200" cap="none" spc="0" normalizeH="0" baseline="0" noProof="0" dirty="0">
                <a:ln>
                  <a:noFill/>
                </a:ln>
                <a:solidFill>
                  <a:srgbClr val="BBBBBB"/>
                </a:solidFill>
                <a:effectLst/>
                <a:uLnTx/>
                <a:uFillTx/>
                <a:latin typeface="Arial Unicode MS"/>
                <a:ea typeface="Courier New" panose="02070309020205020404" pitchFamily="49" charset="0"/>
                <a:cs typeface="+mn-cs"/>
              </a:rPr>
              <a:t> </a:t>
            </a:r>
            <a:r>
              <a:rPr kumimoji="0" lang="zh-CN" altLang="zh-CN" sz="1800" b="0" i="0" u="none" strike="noStrike" kern="1200" cap="none" spc="0" normalizeH="0" baseline="0" noProof="0" dirty="0">
                <a:ln>
                  <a:noFill/>
                </a:ln>
                <a:solidFill>
                  <a:srgbClr val="0000FF"/>
                </a:solidFill>
                <a:effectLst/>
                <a:uLnTx/>
                <a:uFillTx/>
                <a:latin typeface="Arial Unicode MS"/>
                <a:ea typeface="Courier New" panose="02070309020205020404" pitchFamily="49" charset="0"/>
                <a:cs typeface="+mn-cs"/>
              </a:rPr>
              <a:t>main</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srgbClr val="B00040"/>
                </a:solidFill>
                <a:effectLst/>
                <a:uLnTx/>
                <a:uFillTx/>
                <a:latin typeface="Arial Unicode MS"/>
                <a:ea typeface="Courier New" panose="02070309020205020404" pitchFamily="49" charset="0"/>
                <a:cs typeface="+mn-cs"/>
              </a:rPr>
              <a:t>void</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printf</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“H</a:t>
            </a:r>
            <a:r>
              <a:rPr kumimoji="0" lang="zh-CN"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ello, </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w</a:t>
            </a:r>
            <a:r>
              <a:rPr kumimoji="0" lang="zh-CN"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orld</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a:t>
            </a:r>
            <a:r>
              <a:rPr kumimoji="0" lang="zh-CN" altLang="zh-CN" sz="1800" b="1" i="0" u="none" strike="noStrike" kern="1200" cap="none" spc="0" normalizeH="0" baseline="0" noProof="0" dirty="0">
                <a:ln>
                  <a:noFill/>
                </a:ln>
                <a:solidFill>
                  <a:srgbClr val="BB6622"/>
                </a:solidFill>
                <a:effectLst/>
                <a:uLnTx/>
                <a:uFillTx/>
                <a:latin typeface="Arial Unicode MS"/>
                <a:ea typeface="Courier New" panose="02070309020205020404" pitchFamily="49" charset="0"/>
                <a:cs typeface="+mn-cs"/>
              </a:rPr>
              <a:t>\n</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2055" name="Picture 7" descr="Lightbox">
            <a:extLst>
              <a:ext uri="{FF2B5EF4-FFF2-40B4-BE49-F238E27FC236}">
                <a16:creationId xmlns:a16="http://schemas.microsoft.com/office/drawing/2014/main" id="{0D63DF30-0375-4403-BDEF-9EF0A5D41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959" y="5132887"/>
            <a:ext cx="2935441" cy="146019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What You Need to Know About Hello World in Python | Udacity">
            <a:extLst>
              <a:ext uri="{FF2B5EF4-FFF2-40B4-BE49-F238E27FC236}">
                <a16:creationId xmlns:a16="http://schemas.microsoft.com/office/drawing/2014/main" id="{7C09C5F7-193C-4AC3-8FDE-D7C63CE18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4961" y="5132887"/>
            <a:ext cx="2935441" cy="146019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1E218E9-854F-4B5D-8503-41FD39B44518}"/>
              </a:ext>
            </a:extLst>
          </p:cNvPr>
          <p:cNvSpPr txBox="1"/>
          <p:nvPr/>
        </p:nvSpPr>
        <p:spPr>
          <a:xfrm>
            <a:off x="478971" y="3946570"/>
            <a:ext cx="11431842" cy="6508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800" b="1" dirty="0"/>
              <a:t>Formal Language (e.g., programming languages)</a:t>
            </a:r>
            <a:endParaRPr lang="en-US" altLang="zh-CN" sz="2800" dirty="0"/>
          </a:p>
        </p:txBody>
      </p:sp>
      <p:sp>
        <p:nvSpPr>
          <p:cNvPr id="9" name="灯片编号占位符 8">
            <a:extLst>
              <a:ext uri="{FF2B5EF4-FFF2-40B4-BE49-F238E27FC236}">
                <a16:creationId xmlns:a16="http://schemas.microsoft.com/office/drawing/2014/main" id="{652237BE-A281-4459-A25A-B5A962D6747C}"/>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pic>
        <p:nvPicPr>
          <p:cNvPr id="1026" name="Picture 2" descr="A serene landscape depicting perfect weather. The scene includes a bright blue sky with a few fluffy clouds, the sun shining brightly and casting a warm glow. In the foreground, there's a lush green park with people enjoying a sunny day. Some are having picnics, others are walking dogs, and some children are playing with a frisbee. Everyone is wearing light, summer clothing. The overall atmosphere is cheerful and idyllic, capturing the essence of a beautiful day.">
            <a:extLst>
              <a:ext uri="{FF2B5EF4-FFF2-40B4-BE49-F238E27FC236}">
                <a16:creationId xmlns:a16="http://schemas.microsoft.com/office/drawing/2014/main" id="{FCFAFC44-C30B-2A85-4D2C-8A84F7EE7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0276" y="1116946"/>
            <a:ext cx="2952124" cy="2952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19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2F3C-A8F8-5F45-868C-0237BB4D2CB5}"/>
              </a:ext>
            </a:extLst>
          </p:cNvPr>
          <p:cNvSpPr>
            <a:spLocks noGrp="1"/>
          </p:cNvSpPr>
          <p:nvPr>
            <p:ph type="title"/>
          </p:nvPr>
        </p:nvSpPr>
        <p:spPr/>
        <p:txBody>
          <a:bodyPr/>
          <a:lstStyle/>
          <a:p>
            <a:r>
              <a:rPr lang="en-US" altLang="zh-CN" dirty="0"/>
              <a:t>Packages need to install</a:t>
            </a:r>
            <a:endParaRPr lang="en-CN" dirty="0"/>
          </a:p>
        </p:txBody>
      </p:sp>
      <p:sp>
        <p:nvSpPr>
          <p:cNvPr id="3" name="Content Placeholder 2">
            <a:extLst>
              <a:ext uri="{FF2B5EF4-FFF2-40B4-BE49-F238E27FC236}">
                <a16:creationId xmlns:a16="http://schemas.microsoft.com/office/drawing/2014/main" id="{8B49C6AF-CFC0-1347-AE6F-E5840625442B}"/>
              </a:ext>
            </a:extLst>
          </p:cNvPr>
          <p:cNvSpPr>
            <a:spLocks noGrp="1"/>
          </p:cNvSpPr>
          <p:nvPr>
            <p:ph idx="1"/>
          </p:nvPr>
        </p:nvSpPr>
        <p:spPr>
          <a:xfrm>
            <a:off x="493461" y="1012897"/>
            <a:ext cx="11374691" cy="1903923"/>
          </a:xfrm>
        </p:spPr>
        <p:txBody>
          <a:bodyPr>
            <a:noAutofit/>
          </a:bodyPr>
          <a:lstStyle/>
          <a:p>
            <a:pPr>
              <a:lnSpc>
                <a:spcPct val="100000"/>
              </a:lnSpc>
              <a:spcBef>
                <a:spcPts val="400"/>
              </a:spcBef>
              <a:spcAft>
                <a:spcPts val="600"/>
              </a:spcAft>
            </a:pPr>
            <a:r>
              <a:rPr lang="en-US" altLang="zh-CN" dirty="0"/>
              <a:t>Packages</a:t>
            </a:r>
            <a:r>
              <a:rPr lang="zh-CN" altLang="en-US" dirty="0"/>
              <a:t>（</a:t>
            </a:r>
            <a:r>
              <a:rPr lang="en-US" altLang="zh-CN" dirty="0"/>
              <a:t>This lecture: nltk,</a:t>
            </a:r>
            <a:r>
              <a:rPr lang="zh-CN" altLang="en-US" dirty="0"/>
              <a:t> </a:t>
            </a:r>
            <a:r>
              <a:rPr lang="en-US" altLang="zh-CN" dirty="0"/>
              <a:t>spacy, Jupyter, matplotlib, transformers</a:t>
            </a:r>
            <a:r>
              <a:rPr lang="zh-CN" altLang="en-US" dirty="0"/>
              <a:t>）</a:t>
            </a:r>
            <a:endParaRPr lang="en-US" altLang="zh-CN" dirty="0"/>
          </a:p>
          <a:p>
            <a:pPr>
              <a:lnSpc>
                <a:spcPct val="100000"/>
              </a:lnSpc>
              <a:spcBef>
                <a:spcPts val="400"/>
              </a:spcBef>
              <a:spcAft>
                <a:spcPts val="600"/>
              </a:spcAft>
            </a:pPr>
            <a:r>
              <a:rPr lang="en-US" altLang="zh-CN" dirty="0"/>
              <a:t>Package Install:</a:t>
            </a:r>
            <a:r>
              <a:rPr lang="zh-CN" altLang="en-US" dirty="0"/>
              <a:t> </a:t>
            </a:r>
            <a:r>
              <a:rPr lang="en-US" altLang="zh-CN" dirty="0"/>
              <a:t>conda</a:t>
            </a:r>
            <a:r>
              <a:rPr lang="zh-CN" altLang="en-US" dirty="0"/>
              <a:t> </a:t>
            </a:r>
            <a:r>
              <a:rPr lang="en-US" altLang="zh-CN" dirty="0"/>
              <a:t>install</a:t>
            </a:r>
            <a:r>
              <a:rPr lang="zh-CN" altLang="en-US" dirty="0"/>
              <a:t> </a:t>
            </a:r>
            <a:r>
              <a:rPr lang="en-US" altLang="zh-CN" dirty="0"/>
              <a:t>xxx,</a:t>
            </a:r>
            <a:r>
              <a:rPr lang="zh-CN" altLang="en-US" dirty="0"/>
              <a:t> </a:t>
            </a:r>
            <a:r>
              <a:rPr lang="en-US" altLang="zh-CN" dirty="0"/>
              <a:t>pip install (not</a:t>
            </a:r>
            <a:r>
              <a:rPr lang="zh-CN" altLang="en-US" dirty="0"/>
              <a:t> </a:t>
            </a:r>
            <a:r>
              <a:rPr lang="en-US" altLang="zh-CN" dirty="0"/>
              <a:t>to</a:t>
            </a:r>
            <a:r>
              <a:rPr lang="zh-CN" altLang="en-US" dirty="0"/>
              <a:t> </a:t>
            </a:r>
            <a:r>
              <a:rPr lang="en-US" altLang="zh-CN" dirty="0"/>
              <a:t>mix</a:t>
            </a:r>
            <a:r>
              <a:rPr lang="zh-CN" altLang="en-US" dirty="0"/>
              <a:t> </a:t>
            </a:r>
            <a:r>
              <a:rPr lang="en-US" altLang="zh-CN" dirty="0"/>
              <a:t>them)</a:t>
            </a:r>
            <a:endParaRPr lang="en-US" altLang="zh-CN" sz="2000" dirty="0"/>
          </a:p>
          <a:p>
            <a:pPr>
              <a:lnSpc>
                <a:spcPct val="100000"/>
              </a:lnSpc>
              <a:spcBef>
                <a:spcPts val="400"/>
              </a:spcBef>
              <a:spcAft>
                <a:spcPts val="600"/>
              </a:spcAft>
            </a:pPr>
            <a:r>
              <a:rPr lang="en-US" altLang="zh-CN" dirty="0"/>
              <a:t>Use Package</a:t>
            </a:r>
            <a:r>
              <a:rPr lang="zh-CN" altLang="en-US" dirty="0"/>
              <a:t>：</a:t>
            </a:r>
            <a:r>
              <a:rPr lang="en-US" altLang="zh-CN" dirty="0"/>
              <a:t>import nltk</a:t>
            </a:r>
            <a:r>
              <a:rPr lang="zh-CN" altLang="en-US" dirty="0"/>
              <a:t> </a:t>
            </a:r>
            <a:endParaRPr lang="en-US" altLang="zh-CN" sz="2000" dirty="0"/>
          </a:p>
        </p:txBody>
      </p:sp>
      <p:sp>
        <p:nvSpPr>
          <p:cNvPr id="8" name="灯片编号占位符 7">
            <a:extLst>
              <a:ext uri="{FF2B5EF4-FFF2-40B4-BE49-F238E27FC236}">
                <a16:creationId xmlns:a16="http://schemas.microsoft.com/office/drawing/2014/main" id="{B7D9DDFB-6976-4966-975B-BE7F83E31B11}"/>
              </a:ext>
            </a:extLst>
          </p:cNvPr>
          <p:cNvSpPr>
            <a:spLocks noGrp="1"/>
          </p:cNvSpPr>
          <p:nvPr>
            <p:ph type="sldNum" sz="quarter" idx="12"/>
          </p:nvPr>
        </p:nvSpPr>
        <p:spPr/>
        <p:txBody>
          <a:bodyPr/>
          <a:lstStyle/>
          <a:p>
            <a:fld id="{DC8BB421-126E-41CB-B73A-69D52E98CAE3}" type="slidenum">
              <a:rPr lang="zh-CN" altLang="en-US" smtClean="0"/>
              <a:t>40</a:t>
            </a:fld>
            <a:endParaRPr lang="zh-CN" altLang="en-US" dirty="0"/>
          </a:p>
        </p:txBody>
      </p:sp>
      <p:sp>
        <p:nvSpPr>
          <p:cNvPr id="6" name="TextBox 5">
            <a:extLst>
              <a:ext uri="{FF2B5EF4-FFF2-40B4-BE49-F238E27FC236}">
                <a16:creationId xmlns:a16="http://schemas.microsoft.com/office/drawing/2014/main" id="{F5393AAC-F984-2B42-86F4-DA9B0134756F}"/>
              </a:ext>
            </a:extLst>
          </p:cNvPr>
          <p:cNvSpPr txBox="1"/>
          <p:nvPr/>
        </p:nvSpPr>
        <p:spPr>
          <a:xfrm>
            <a:off x="1123976" y="2887468"/>
            <a:ext cx="1464197" cy="523220"/>
          </a:xfrm>
          <a:prstGeom prst="rect">
            <a:avLst/>
          </a:prstGeom>
          <a:noFill/>
        </p:spPr>
        <p:txBody>
          <a:bodyPr wrap="square">
            <a:spAutoFit/>
          </a:bodyPr>
          <a:lstStyle/>
          <a:p>
            <a:r>
              <a:rPr lang="en-CN" sz="2800" b="1" dirty="0">
                <a:solidFill>
                  <a:srgbClr val="0068B7"/>
                </a:solidFill>
              </a:rPr>
              <a:t>NLTK</a:t>
            </a:r>
          </a:p>
        </p:txBody>
      </p:sp>
      <p:pic>
        <p:nvPicPr>
          <p:cNvPr id="9" name="Content Placeholder 5">
            <a:extLst>
              <a:ext uri="{FF2B5EF4-FFF2-40B4-BE49-F238E27FC236}">
                <a16:creationId xmlns:a16="http://schemas.microsoft.com/office/drawing/2014/main" id="{D304DBC5-1FEC-984F-A323-120A46A9B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831" y="3604450"/>
            <a:ext cx="4559707" cy="2659190"/>
          </a:xfrm>
          <a:prstGeom prst="rect">
            <a:avLst/>
          </a:prstGeom>
        </p:spPr>
      </p:pic>
      <p:sp>
        <p:nvSpPr>
          <p:cNvPr id="10" name="TextBox 9">
            <a:extLst>
              <a:ext uri="{FF2B5EF4-FFF2-40B4-BE49-F238E27FC236}">
                <a16:creationId xmlns:a16="http://schemas.microsoft.com/office/drawing/2014/main" id="{8E3A9C8F-E9CF-BC4F-830B-E47FE71A1F3E}"/>
              </a:ext>
            </a:extLst>
          </p:cNvPr>
          <p:cNvSpPr txBox="1"/>
          <p:nvPr/>
        </p:nvSpPr>
        <p:spPr>
          <a:xfrm>
            <a:off x="7138831" y="2776936"/>
            <a:ext cx="1279003" cy="523220"/>
          </a:xfrm>
          <a:prstGeom prst="rect">
            <a:avLst/>
          </a:prstGeom>
          <a:noFill/>
        </p:spPr>
        <p:txBody>
          <a:bodyPr wrap="square">
            <a:spAutoFit/>
          </a:bodyPr>
          <a:lstStyle/>
          <a:p>
            <a:r>
              <a:rPr lang="en-CN" sz="2800" b="1" dirty="0">
                <a:solidFill>
                  <a:srgbClr val="0068B7"/>
                </a:solidFill>
              </a:rPr>
              <a:t>spaCy</a:t>
            </a:r>
          </a:p>
        </p:txBody>
      </p:sp>
      <p:pic>
        <p:nvPicPr>
          <p:cNvPr id="11" name="图片 6">
            <a:extLst>
              <a:ext uri="{FF2B5EF4-FFF2-40B4-BE49-F238E27FC236}">
                <a16:creationId xmlns:a16="http://schemas.microsoft.com/office/drawing/2014/main" id="{74793018-6306-6C40-850D-14777312070B}"/>
              </a:ext>
            </a:extLst>
          </p:cNvPr>
          <p:cNvPicPr>
            <a:picLocks noChangeAspect="1"/>
          </p:cNvPicPr>
          <p:nvPr/>
        </p:nvPicPr>
        <p:blipFill>
          <a:blip r:embed="rId4"/>
          <a:stretch>
            <a:fillRect/>
          </a:stretch>
        </p:blipFill>
        <p:spPr>
          <a:xfrm>
            <a:off x="1123976" y="3604450"/>
            <a:ext cx="5599158" cy="2476310"/>
          </a:xfrm>
          <a:prstGeom prst="rect">
            <a:avLst/>
          </a:prstGeom>
        </p:spPr>
      </p:pic>
    </p:spTree>
    <p:extLst>
      <p:ext uri="{BB962C8B-B14F-4D97-AF65-F5344CB8AC3E}">
        <p14:creationId xmlns:p14="http://schemas.microsoft.com/office/powerpoint/2010/main" val="1576765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0D0B-CBB8-214B-BB3C-95413B246184}"/>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89455556-0D89-C846-B136-E701BDF700DC}"/>
              </a:ext>
            </a:extLst>
          </p:cNvPr>
          <p:cNvSpPr>
            <a:spLocks noGrp="1"/>
          </p:cNvSpPr>
          <p:nvPr>
            <p:ph idx="1"/>
          </p:nvPr>
        </p:nvSpPr>
        <p:spPr>
          <a:xfrm>
            <a:off x="517525" y="1108434"/>
            <a:ext cx="11064875" cy="1839304"/>
          </a:xfrm>
        </p:spPr>
        <p:txBody>
          <a:bodyPr/>
          <a:lstStyle/>
          <a:p>
            <a:r>
              <a:rPr lang="en-US" dirty="0"/>
              <a:t>In what kind of contexts is the word </a:t>
            </a:r>
            <a:r>
              <a:rPr lang="en-US" i="1" dirty="0">
                <a:solidFill>
                  <a:srgbClr val="FF0000"/>
                </a:solidFill>
              </a:rPr>
              <a:t>monstrous</a:t>
            </a:r>
            <a:r>
              <a:rPr lang="en-US" dirty="0"/>
              <a:t> typically used?</a:t>
            </a:r>
          </a:p>
        </p:txBody>
      </p:sp>
      <p:pic>
        <p:nvPicPr>
          <p:cNvPr id="5" name="图片 7">
            <a:extLst>
              <a:ext uri="{FF2B5EF4-FFF2-40B4-BE49-F238E27FC236}">
                <a16:creationId xmlns:a16="http://schemas.microsoft.com/office/drawing/2014/main" id="{1EBD59E1-715C-5944-B908-6740F5793474}"/>
              </a:ext>
            </a:extLst>
          </p:cNvPr>
          <p:cNvPicPr>
            <a:picLocks noChangeAspect="1"/>
          </p:cNvPicPr>
          <p:nvPr/>
        </p:nvPicPr>
        <p:blipFill>
          <a:blip r:embed="rId3"/>
          <a:stretch>
            <a:fillRect/>
          </a:stretch>
        </p:blipFill>
        <p:spPr>
          <a:xfrm>
            <a:off x="609600" y="1784875"/>
            <a:ext cx="8410832" cy="4250775"/>
          </a:xfrm>
          <a:prstGeom prst="rect">
            <a:avLst/>
          </a:prstGeom>
        </p:spPr>
      </p:pic>
      <p:pic>
        <p:nvPicPr>
          <p:cNvPr id="1026" name="Picture 2" descr="Moby-Dick : Melville, Herman: Amazon.sg: Books">
            <a:extLst>
              <a:ext uri="{FF2B5EF4-FFF2-40B4-BE49-F238E27FC236}">
                <a16:creationId xmlns:a16="http://schemas.microsoft.com/office/drawing/2014/main" id="{0D7A2A81-A963-7E45-9E8F-D7ADB70FE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4561" y="1784875"/>
            <a:ext cx="2755645" cy="4473652"/>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a:extLst>
              <a:ext uri="{FF2B5EF4-FFF2-40B4-BE49-F238E27FC236}">
                <a16:creationId xmlns:a16="http://schemas.microsoft.com/office/drawing/2014/main" id="{0FF7E2AB-B2C2-4C27-B69E-2A36E46EB17E}"/>
              </a:ext>
            </a:extLst>
          </p:cNvPr>
          <p:cNvSpPr>
            <a:spLocks noGrp="1"/>
          </p:cNvSpPr>
          <p:nvPr>
            <p:ph type="sldNum" sz="quarter" idx="12"/>
          </p:nvPr>
        </p:nvSpPr>
        <p:spPr/>
        <p:txBody>
          <a:bodyPr/>
          <a:lstStyle/>
          <a:p>
            <a:fld id="{DC8BB421-126E-41CB-B73A-69D52E98CAE3}" type="slidenum">
              <a:rPr lang="zh-CN" altLang="en-US" smtClean="0"/>
              <a:t>41</a:t>
            </a:fld>
            <a:endParaRPr lang="zh-CN" altLang="en-US" dirty="0"/>
          </a:p>
        </p:txBody>
      </p:sp>
      <p:sp>
        <p:nvSpPr>
          <p:cNvPr id="4" name="TextBox 3">
            <a:extLst>
              <a:ext uri="{FF2B5EF4-FFF2-40B4-BE49-F238E27FC236}">
                <a16:creationId xmlns:a16="http://schemas.microsoft.com/office/drawing/2014/main" id="{75232BD8-A61E-E2E4-017C-81207B4F293C}"/>
              </a:ext>
            </a:extLst>
          </p:cNvPr>
          <p:cNvSpPr txBox="1"/>
          <p:nvPr/>
        </p:nvSpPr>
        <p:spPr>
          <a:xfrm>
            <a:off x="718700" y="6213772"/>
            <a:ext cx="7124066" cy="461665"/>
          </a:xfrm>
          <a:prstGeom prst="rect">
            <a:avLst/>
          </a:prstGeom>
          <a:noFill/>
        </p:spPr>
        <p:txBody>
          <a:bodyPr wrap="none" rtlCol="0">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zh-CN" altLang="en-US" sz="2400" b="1" dirty="0">
                <a:solidFill>
                  <a:schemeClr val="accent1"/>
                </a:solidFill>
              </a:rPr>
              <a:t> </a:t>
            </a:r>
            <a:r>
              <a:rPr lang="en-US" altLang="zh-CN" sz="2400" b="1" dirty="0">
                <a:solidFill>
                  <a:schemeClr val="accent1"/>
                </a:solidFill>
              </a:rPr>
              <a:t>lecture-01-exercise.ipynb</a:t>
            </a:r>
            <a:endParaRPr lang="en-CN" sz="2400" b="1" dirty="0">
              <a:solidFill>
                <a:schemeClr val="accent1"/>
              </a:solidFill>
            </a:endParaRPr>
          </a:p>
        </p:txBody>
      </p:sp>
    </p:spTree>
    <p:extLst>
      <p:ext uri="{BB962C8B-B14F-4D97-AF65-F5344CB8AC3E}">
        <p14:creationId xmlns:p14="http://schemas.microsoft.com/office/powerpoint/2010/main" val="3247907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6BB2-11D6-9647-9E79-90D5C19C6970}"/>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2CB25702-94A4-5F4E-B4D0-22907B473FE0}"/>
              </a:ext>
            </a:extLst>
          </p:cNvPr>
          <p:cNvSpPr>
            <a:spLocks noGrp="1"/>
          </p:cNvSpPr>
          <p:nvPr>
            <p:ph idx="1"/>
          </p:nvPr>
        </p:nvSpPr>
        <p:spPr>
          <a:xfrm>
            <a:off x="479426" y="1349768"/>
            <a:ext cx="9497952" cy="4588046"/>
          </a:xfrm>
        </p:spPr>
        <p:txBody>
          <a:bodyPr/>
          <a:lstStyle/>
          <a:p>
            <a:r>
              <a:rPr lang="en-US" dirty="0"/>
              <a:t>What are some words with similar usage to ‘good’?</a:t>
            </a:r>
          </a:p>
          <a:p>
            <a:endParaRPr lang="en-US" altLang="zh-CN" sz="2000" dirty="0"/>
          </a:p>
          <a:p>
            <a:pPr marL="0" indent="0">
              <a:buNone/>
            </a:pPr>
            <a:endParaRPr lang="zh-CN" altLang="en-US" sz="1050" dirty="0"/>
          </a:p>
          <a:p>
            <a:r>
              <a:rPr lang="en-US" dirty="0"/>
              <a:t>What are the contexts in which the words ‘good’ and ‘great’ can be used interchangeably?</a:t>
            </a:r>
          </a:p>
        </p:txBody>
      </p:sp>
      <p:pic>
        <p:nvPicPr>
          <p:cNvPr id="5" name="图片 5">
            <a:extLst>
              <a:ext uri="{FF2B5EF4-FFF2-40B4-BE49-F238E27FC236}">
                <a16:creationId xmlns:a16="http://schemas.microsoft.com/office/drawing/2014/main" id="{4D6001DC-0CB1-3547-8E35-471DCA79282E}"/>
              </a:ext>
            </a:extLst>
          </p:cNvPr>
          <p:cNvPicPr>
            <a:picLocks noChangeAspect="1"/>
          </p:cNvPicPr>
          <p:nvPr/>
        </p:nvPicPr>
        <p:blipFill>
          <a:blip r:embed="rId3"/>
          <a:stretch>
            <a:fillRect/>
          </a:stretch>
        </p:blipFill>
        <p:spPr>
          <a:xfrm>
            <a:off x="792591" y="2047875"/>
            <a:ext cx="10521095" cy="1182063"/>
          </a:xfrm>
          <a:prstGeom prst="rect">
            <a:avLst/>
          </a:prstGeom>
        </p:spPr>
      </p:pic>
      <p:pic>
        <p:nvPicPr>
          <p:cNvPr id="6" name="图片 7">
            <a:extLst>
              <a:ext uri="{FF2B5EF4-FFF2-40B4-BE49-F238E27FC236}">
                <a16:creationId xmlns:a16="http://schemas.microsoft.com/office/drawing/2014/main" id="{5E7E81CB-D083-6640-BBA5-9E9B080A2C4D}"/>
              </a:ext>
            </a:extLst>
          </p:cNvPr>
          <p:cNvPicPr>
            <a:picLocks noChangeAspect="1"/>
          </p:cNvPicPr>
          <p:nvPr/>
        </p:nvPicPr>
        <p:blipFill rotWithShape="1">
          <a:blip r:embed="rId4"/>
          <a:srcRect r="8000"/>
          <a:stretch/>
        </p:blipFill>
        <p:spPr>
          <a:xfrm>
            <a:off x="860736" y="4495371"/>
            <a:ext cx="10302251" cy="1097195"/>
          </a:xfrm>
          <a:prstGeom prst="rect">
            <a:avLst/>
          </a:prstGeom>
        </p:spPr>
      </p:pic>
      <p:sp>
        <p:nvSpPr>
          <p:cNvPr id="10" name="灯片编号占位符 9">
            <a:extLst>
              <a:ext uri="{FF2B5EF4-FFF2-40B4-BE49-F238E27FC236}">
                <a16:creationId xmlns:a16="http://schemas.microsoft.com/office/drawing/2014/main" id="{DA05E5F3-3E51-4C97-8E4B-60BCDBE6D69E}"/>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p:spTree>
    <p:extLst>
      <p:ext uri="{BB962C8B-B14F-4D97-AF65-F5344CB8AC3E}">
        <p14:creationId xmlns:p14="http://schemas.microsoft.com/office/powerpoint/2010/main" val="374218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FC86-A778-8F48-80E2-F3B9F24FADCC}"/>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30BFB24C-5B2B-DF46-B15F-90D8ECA40D4D}"/>
              </a:ext>
            </a:extLst>
          </p:cNvPr>
          <p:cNvSpPr>
            <a:spLocks noGrp="1"/>
          </p:cNvSpPr>
          <p:nvPr>
            <p:ph idx="1"/>
          </p:nvPr>
        </p:nvSpPr>
        <p:spPr>
          <a:xfrm>
            <a:off x="517525" y="984643"/>
            <a:ext cx="11064875" cy="1075652"/>
          </a:xfrm>
        </p:spPr>
        <p:txBody>
          <a:bodyPr>
            <a:normAutofit fontScale="92500" lnSpcReduction="10000"/>
          </a:bodyPr>
          <a:lstStyle/>
          <a:p>
            <a:r>
              <a:rPr lang="en-US" sz="2400" dirty="0"/>
              <a:t>Plotting the distribution of specific words in the text: the </a:t>
            </a:r>
            <a:r>
              <a:rPr lang="en-US" sz="2400" i="1" dirty="0">
                <a:solidFill>
                  <a:srgbClr val="FF0000"/>
                </a:solidFill>
              </a:rPr>
              <a:t>text2</a:t>
            </a:r>
            <a:r>
              <a:rPr lang="en-US" sz="2400" dirty="0"/>
              <a:t> corpus, from the novel </a:t>
            </a:r>
            <a:r>
              <a:rPr lang="en-US" sz="2400" i="1" dirty="0"/>
              <a:t>Sense and Sensibility</a:t>
            </a:r>
            <a:r>
              <a:rPr lang="en-US" sz="2400" dirty="0"/>
              <a:t>. Elinor, Marianne, Edward, and John are four key characters in the novel—how do they appear throughout the novel?</a:t>
            </a:r>
          </a:p>
        </p:txBody>
      </p:sp>
      <p:pic>
        <p:nvPicPr>
          <p:cNvPr id="5" name="Picture 2" descr="undefined">
            <a:extLst>
              <a:ext uri="{FF2B5EF4-FFF2-40B4-BE49-F238E27FC236}">
                <a16:creationId xmlns:a16="http://schemas.microsoft.com/office/drawing/2014/main" id="{25C38A32-4CC9-184A-94DB-FD0170623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87" y="2408547"/>
            <a:ext cx="2601003" cy="39028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812BA7D-5718-604E-BF0E-7658E37C3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2408547"/>
            <a:ext cx="2395728" cy="3920282"/>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0">
            <a:extLst>
              <a:ext uri="{FF2B5EF4-FFF2-40B4-BE49-F238E27FC236}">
                <a16:creationId xmlns:a16="http://schemas.microsoft.com/office/drawing/2014/main" id="{AC330E1F-FAE3-A743-9509-C156594B4B0E}"/>
              </a:ext>
            </a:extLst>
          </p:cNvPr>
          <p:cNvPicPr>
            <a:picLocks noChangeAspect="1"/>
          </p:cNvPicPr>
          <p:nvPr/>
        </p:nvPicPr>
        <p:blipFill>
          <a:blip r:embed="rId5"/>
          <a:stretch>
            <a:fillRect/>
          </a:stretch>
        </p:blipFill>
        <p:spPr>
          <a:xfrm>
            <a:off x="6927434" y="2450208"/>
            <a:ext cx="4654966" cy="678689"/>
          </a:xfrm>
          <a:prstGeom prst="rect">
            <a:avLst/>
          </a:prstGeom>
        </p:spPr>
      </p:pic>
      <p:sp>
        <p:nvSpPr>
          <p:cNvPr id="8" name="文本框 8">
            <a:extLst>
              <a:ext uri="{FF2B5EF4-FFF2-40B4-BE49-F238E27FC236}">
                <a16:creationId xmlns:a16="http://schemas.microsoft.com/office/drawing/2014/main" id="{8046A28B-3999-1443-B741-E8CE4AB14D3B}"/>
              </a:ext>
            </a:extLst>
          </p:cNvPr>
          <p:cNvSpPr txBox="1"/>
          <p:nvPr/>
        </p:nvSpPr>
        <p:spPr>
          <a:xfrm>
            <a:off x="7178043" y="3209794"/>
            <a:ext cx="3300904" cy="2239844"/>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Elinor Dashwood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Marianne Dashwood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Edward </a:t>
            </a:r>
            <a:r>
              <a:rPr kumimoji="0" lang="en-US" altLang="zh-CN" sz="24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Ferrars</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John Willoughby</a:t>
            </a:r>
          </a:p>
        </p:txBody>
      </p:sp>
      <p:sp>
        <p:nvSpPr>
          <p:cNvPr id="12" name="灯片编号占位符 11">
            <a:extLst>
              <a:ext uri="{FF2B5EF4-FFF2-40B4-BE49-F238E27FC236}">
                <a16:creationId xmlns:a16="http://schemas.microsoft.com/office/drawing/2014/main" id="{113E074A-91DA-4C8A-8820-14821F3B71A5}"/>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p:spTree>
    <p:extLst>
      <p:ext uri="{BB962C8B-B14F-4D97-AF65-F5344CB8AC3E}">
        <p14:creationId xmlns:p14="http://schemas.microsoft.com/office/powerpoint/2010/main" val="2650879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6192-41BB-F545-A1F4-64D46FA525C8}"/>
              </a:ext>
            </a:extLst>
          </p:cNvPr>
          <p:cNvSpPr>
            <a:spLocks noGrp="1"/>
          </p:cNvSpPr>
          <p:nvPr>
            <p:ph type="title"/>
          </p:nvPr>
        </p:nvSpPr>
        <p:spPr/>
        <p:txBody>
          <a:bodyPr/>
          <a:lstStyle/>
          <a:p>
            <a:r>
              <a:rPr lang="en-US" altLang="zh-CN" dirty="0"/>
              <a:t>Text searching</a:t>
            </a:r>
            <a:endParaRPr lang="en-CN" dirty="0"/>
          </a:p>
        </p:txBody>
      </p:sp>
      <p:pic>
        <p:nvPicPr>
          <p:cNvPr id="5" name="图片 5">
            <a:extLst>
              <a:ext uri="{FF2B5EF4-FFF2-40B4-BE49-F238E27FC236}">
                <a16:creationId xmlns:a16="http://schemas.microsoft.com/office/drawing/2014/main" id="{8378194B-3BF9-9D4C-A8D2-D1B157B9AE89}"/>
              </a:ext>
            </a:extLst>
          </p:cNvPr>
          <p:cNvPicPr>
            <a:picLocks noChangeAspect="1"/>
          </p:cNvPicPr>
          <p:nvPr/>
        </p:nvPicPr>
        <p:blipFill rotWithShape="1">
          <a:blip r:embed="rId3"/>
          <a:srcRect l="14734" r="14378"/>
          <a:stretch/>
        </p:blipFill>
        <p:spPr>
          <a:xfrm>
            <a:off x="479425" y="1600199"/>
            <a:ext cx="6833072" cy="4728411"/>
          </a:xfrm>
          <a:prstGeom prst="rect">
            <a:avLst/>
          </a:prstGeom>
        </p:spPr>
      </p:pic>
      <p:pic>
        <p:nvPicPr>
          <p:cNvPr id="6" name="Picture 2" descr="Examining the Character of John Willoughby in Jane Austen's “Sense and  Sensibility” | Every Woman Dreams…">
            <a:extLst>
              <a:ext uri="{FF2B5EF4-FFF2-40B4-BE49-F238E27FC236}">
                <a16:creationId xmlns:a16="http://schemas.microsoft.com/office/drawing/2014/main" id="{4F403CD2-3122-8549-8F6F-4524D2A29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190" y="4057712"/>
            <a:ext cx="1663700" cy="1671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nse and Sensibility 3: The Proposal | PBS LearningMedia">
            <a:extLst>
              <a:ext uri="{FF2B5EF4-FFF2-40B4-BE49-F238E27FC236}">
                <a16:creationId xmlns:a16="http://schemas.microsoft.com/office/drawing/2014/main" id="{38B7A192-CA69-2048-A9D7-42E4213E4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9718" y="4324865"/>
            <a:ext cx="2495953" cy="14039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Sense and Sensibility Photo: Elinor and Marianne | Jane austen, Jane austen  books, Kate winslet">
            <a:extLst>
              <a:ext uri="{FF2B5EF4-FFF2-40B4-BE49-F238E27FC236}">
                <a16:creationId xmlns:a16="http://schemas.microsoft.com/office/drawing/2014/main" id="{1C124DB4-60F0-464B-BD4E-8C153A2BF5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8333" y="1537319"/>
            <a:ext cx="2687781" cy="199163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9216844-4829-3E4E-862D-E542BD0C6001}"/>
              </a:ext>
            </a:extLst>
          </p:cNvPr>
          <p:cNvSpPr txBox="1"/>
          <p:nvPr/>
        </p:nvSpPr>
        <p:spPr>
          <a:xfrm>
            <a:off x="10169611" y="3867665"/>
            <a:ext cx="9669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Edward</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0" name="文本框 9">
            <a:extLst>
              <a:ext uri="{FF2B5EF4-FFF2-40B4-BE49-F238E27FC236}">
                <a16:creationId xmlns:a16="http://schemas.microsoft.com/office/drawing/2014/main" id="{6077A638-EE8A-FE4B-8134-BE43EF23BDF9}"/>
              </a:ext>
            </a:extLst>
          </p:cNvPr>
          <p:cNvSpPr txBox="1"/>
          <p:nvPr/>
        </p:nvSpPr>
        <p:spPr>
          <a:xfrm>
            <a:off x="7841919" y="3654029"/>
            <a:ext cx="13131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Willoughby</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1" name="文本框 10">
            <a:extLst>
              <a:ext uri="{FF2B5EF4-FFF2-40B4-BE49-F238E27FC236}">
                <a16:creationId xmlns:a16="http://schemas.microsoft.com/office/drawing/2014/main" id="{34477138-5E0B-DC49-A93B-0CCC9A5961F2}"/>
              </a:ext>
            </a:extLst>
          </p:cNvPr>
          <p:cNvSpPr txBox="1"/>
          <p:nvPr/>
        </p:nvSpPr>
        <p:spPr>
          <a:xfrm>
            <a:off x="9147890" y="1129161"/>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Marianne Elinor</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4" name="灯片编号占位符 13">
            <a:extLst>
              <a:ext uri="{FF2B5EF4-FFF2-40B4-BE49-F238E27FC236}">
                <a16:creationId xmlns:a16="http://schemas.microsoft.com/office/drawing/2014/main" id="{73E61B84-252F-4F64-873E-39C1CE6BA5AA}"/>
              </a:ext>
            </a:extLst>
          </p:cNvPr>
          <p:cNvSpPr>
            <a:spLocks noGrp="1"/>
          </p:cNvSpPr>
          <p:nvPr>
            <p:ph type="sldNum" sz="quarter" idx="12"/>
          </p:nvPr>
        </p:nvSpPr>
        <p:spPr/>
        <p:txBody>
          <a:bodyPr/>
          <a:lstStyle/>
          <a:p>
            <a:fld id="{DC8BB421-126E-41CB-B73A-69D52E98CAE3}" type="slidenum">
              <a:rPr lang="zh-CN" altLang="en-US" smtClean="0"/>
              <a:t>44</a:t>
            </a:fld>
            <a:endParaRPr lang="zh-CN" altLang="en-US" dirty="0"/>
          </a:p>
        </p:txBody>
      </p:sp>
    </p:spTree>
    <p:extLst>
      <p:ext uri="{BB962C8B-B14F-4D97-AF65-F5344CB8AC3E}">
        <p14:creationId xmlns:p14="http://schemas.microsoft.com/office/powerpoint/2010/main" val="2979673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2E580-292C-4141-96F5-13201A3595D7}"/>
              </a:ext>
            </a:extLst>
          </p:cNvPr>
          <p:cNvSpPr>
            <a:spLocks noGrp="1"/>
          </p:cNvSpPr>
          <p:nvPr>
            <p:ph type="title"/>
          </p:nvPr>
        </p:nvSpPr>
        <p:spPr/>
        <p:txBody>
          <a:bodyPr/>
          <a:lstStyle/>
          <a:p>
            <a:r>
              <a:rPr lang="en-US" altLang="zh-CN" b="1" dirty="0"/>
              <a:t>Regular expressions</a:t>
            </a:r>
            <a:endParaRPr lang="zh-CN" altLang="en-US" dirty="0"/>
          </a:p>
        </p:txBody>
      </p:sp>
      <p:sp>
        <p:nvSpPr>
          <p:cNvPr id="3" name="内容占位符 2">
            <a:extLst>
              <a:ext uri="{FF2B5EF4-FFF2-40B4-BE49-F238E27FC236}">
                <a16:creationId xmlns:a16="http://schemas.microsoft.com/office/drawing/2014/main" id="{49119B2A-1851-4180-A8A6-6F76E3FDF747}"/>
              </a:ext>
            </a:extLst>
          </p:cNvPr>
          <p:cNvSpPr>
            <a:spLocks noGrp="1"/>
          </p:cNvSpPr>
          <p:nvPr>
            <p:ph idx="1"/>
          </p:nvPr>
        </p:nvSpPr>
        <p:spPr>
          <a:xfrm>
            <a:off x="517525" y="1108433"/>
            <a:ext cx="8639175" cy="5508233"/>
          </a:xfrm>
        </p:spPr>
        <p:txBody>
          <a:bodyPr/>
          <a:lstStyle/>
          <a:p>
            <a:r>
              <a:rPr lang="en-US" altLang="zh-CN" b="1" dirty="0"/>
              <a:t>A formal language for specifying text strings</a:t>
            </a:r>
          </a:p>
          <a:p>
            <a:r>
              <a:rPr lang="en-US" altLang="zh-CN" b="1" dirty="0"/>
              <a:t>How can we search for any of these?</a:t>
            </a:r>
          </a:p>
          <a:p>
            <a:pPr lvl="1"/>
            <a:r>
              <a:rPr lang="en-US" altLang="zh-CN" dirty="0"/>
              <a:t>woodchuck (</a:t>
            </a:r>
            <a:r>
              <a:rPr lang="zh-CN" altLang="en-US" dirty="0"/>
              <a:t>土拨鼠</a:t>
            </a:r>
            <a:r>
              <a:rPr lang="en-US" altLang="zh-CN" dirty="0"/>
              <a:t>)</a:t>
            </a:r>
          </a:p>
          <a:p>
            <a:pPr lvl="1"/>
            <a:r>
              <a:rPr lang="en-US" altLang="zh-CN" dirty="0"/>
              <a:t>woodchucks</a:t>
            </a:r>
          </a:p>
          <a:p>
            <a:pPr lvl="1"/>
            <a:r>
              <a:rPr lang="en-US" altLang="zh-CN" dirty="0"/>
              <a:t>Woodchuck</a:t>
            </a:r>
          </a:p>
          <a:p>
            <a:pPr lvl="1"/>
            <a:r>
              <a:rPr lang="en-US" altLang="zh-CN" dirty="0"/>
              <a:t>Woodchucks</a:t>
            </a:r>
          </a:p>
          <a:p>
            <a:r>
              <a:rPr lang="en-US" altLang="zh-CN" b="1" dirty="0"/>
              <a:t>Need a tool to help us</a:t>
            </a:r>
          </a:p>
        </p:txBody>
      </p:sp>
      <p:pic>
        <p:nvPicPr>
          <p:cNvPr id="1026" name="Picture 2">
            <a:extLst>
              <a:ext uri="{FF2B5EF4-FFF2-40B4-BE49-F238E27FC236}">
                <a16:creationId xmlns:a16="http://schemas.microsoft.com/office/drawing/2014/main" id="{79185E63-B753-4EF0-A281-B6EDA3375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700" y="1669120"/>
            <a:ext cx="2671831" cy="4006356"/>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7">
            <a:extLst>
              <a:ext uri="{FF2B5EF4-FFF2-40B4-BE49-F238E27FC236}">
                <a16:creationId xmlns:a16="http://schemas.microsoft.com/office/drawing/2014/main" id="{AF46DA90-A0EC-4263-A42E-45A5F1C1CDEF}"/>
              </a:ext>
            </a:extLst>
          </p:cNvPr>
          <p:cNvSpPr>
            <a:spLocks noGrp="1"/>
          </p:cNvSpPr>
          <p:nvPr>
            <p:ph type="sldNum" sz="quarter" idx="12"/>
          </p:nvPr>
        </p:nvSpPr>
        <p:spPr/>
        <p:txBody>
          <a:bodyPr/>
          <a:lstStyle/>
          <a:p>
            <a:fld id="{DC8BB421-126E-41CB-B73A-69D52E98CAE3}" type="slidenum">
              <a:rPr lang="zh-CN" altLang="en-US" smtClean="0"/>
              <a:t>45</a:t>
            </a:fld>
            <a:endParaRPr lang="zh-CN" altLang="en-US" dirty="0"/>
          </a:p>
        </p:txBody>
      </p:sp>
      <p:sp>
        <p:nvSpPr>
          <p:cNvPr id="4" name="TextBox 3">
            <a:extLst>
              <a:ext uri="{FF2B5EF4-FFF2-40B4-BE49-F238E27FC236}">
                <a16:creationId xmlns:a16="http://schemas.microsoft.com/office/drawing/2014/main" id="{6EAFAB47-1FD7-04D3-5050-22B9AB011353}"/>
              </a:ext>
            </a:extLst>
          </p:cNvPr>
          <p:cNvSpPr txBox="1"/>
          <p:nvPr/>
        </p:nvSpPr>
        <p:spPr>
          <a:xfrm>
            <a:off x="669922" y="6192748"/>
            <a:ext cx="4927314" cy="461665"/>
          </a:xfrm>
          <a:prstGeom prst="rect">
            <a:avLst/>
          </a:prstGeom>
          <a:noFill/>
        </p:spPr>
        <p:txBody>
          <a:bodyPr wrap="square">
            <a:spAutoFit/>
          </a:bodyPr>
          <a:lstStyle/>
          <a:p>
            <a:r>
              <a:rPr lang="en-US" altLang="zh-CN" sz="2400" b="1" dirty="0">
                <a:solidFill>
                  <a:schemeClr val="accent1"/>
                </a:solidFill>
              </a:rPr>
              <a:t>lecture-01-exercise.ipynb</a:t>
            </a:r>
            <a:endParaRPr lang="en-CN" sz="2400" b="1" dirty="0">
              <a:solidFill>
                <a:schemeClr val="accent1"/>
              </a:solidFill>
            </a:endParaRPr>
          </a:p>
        </p:txBody>
      </p:sp>
    </p:spTree>
    <p:extLst>
      <p:ext uri="{BB962C8B-B14F-4D97-AF65-F5344CB8AC3E}">
        <p14:creationId xmlns:p14="http://schemas.microsoft.com/office/powerpoint/2010/main" val="953030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088F9-DD67-476F-9630-A957E245CCBF}"/>
              </a:ext>
            </a:extLst>
          </p:cNvPr>
          <p:cNvSpPr>
            <a:spLocks noGrp="1"/>
          </p:cNvSpPr>
          <p:nvPr>
            <p:ph type="title"/>
          </p:nvPr>
        </p:nvSpPr>
        <p:spPr/>
        <p:txBody>
          <a:bodyPr/>
          <a:lstStyle/>
          <a:p>
            <a:r>
              <a:rPr lang="en-US" altLang="zh-CN" b="1" dirty="0"/>
              <a:t>RE: disjunctions</a:t>
            </a:r>
            <a:endParaRPr lang="zh-CN" altLang="en-US" dirty="0"/>
          </a:p>
        </p:txBody>
      </p:sp>
      <p:sp>
        <p:nvSpPr>
          <p:cNvPr id="3" name="内容占位符 2">
            <a:extLst>
              <a:ext uri="{FF2B5EF4-FFF2-40B4-BE49-F238E27FC236}">
                <a16:creationId xmlns:a16="http://schemas.microsoft.com/office/drawing/2014/main" id="{CAEE0393-8C36-4396-950F-D38C8129E765}"/>
              </a:ext>
            </a:extLst>
          </p:cNvPr>
          <p:cNvSpPr>
            <a:spLocks noGrp="1"/>
          </p:cNvSpPr>
          <p:nvPr>
            <p:ph idx="1"/>
          </p:nvPr>
        </p:nvSpPr>
        <p:spPr>
          <a:xfrm>
            <a:off x="517525" y="956282"/>
            <a:ext cx="11064875" cy="4924033"/>
          </a:xfrm>
        </p:spPr>
        <p:txBody>
          <a:bodyPr/>
          <a:lstStyle/>
          <a:p>
            <a:r>
              <a:rPr lang="en-US" altLang="zh-CN" dirty="0"/>
              <a:t>Letters inside square brackets []</a:t>
            </a:r>
          </a:p>
          <a:p>
            <a:endParaRPr lang="en-US" altLang="zh-CN" dirty="0"/>
          </a:p>
          <a:p>
            <a:endParaRPr lang="en-US" altLang="zh-CN" dirty="0"/>
          </a:p>
          <a:p>
            <a:r>
              <a:rPr lang="en-US" altLang="zh-CN" dirty="0"/>
              <a:t>Ranges [A-Z]</a:t>
            </a:r>
          </a:p>
          <a:p>
            <a:endParaRPr lang="zh-CN" altLang="en-US" dirty="0"/>
          </a:p>
        </p:txBody>
      </p:sp>
      <p:graphicFrame>
        <p:nvGraphicFramePr>
          <p:cNvPr id="5" name="Table 3">
            <a:extLst>
              <a:ext uri="{FF2B5EF4-FFF2-40B4-BE49-F238E27FC236}">
                <a16:creationId xmlns:a16="http://schemas.microsoft.com/office/drawing/2014/main" id="{760E2BCC-D7BF-45BA-8603-3FDC1AA055CA}"/>
              </a:ext>
            </a:extLst>
          </p:cNvPr>
          <p:cNvGraphicFramePr>
            <a:graphicFrameLocks noGrp="1"/>
          </p:cNvGraphicFramePr>
          <p:nvPr>
            <p:extLst>
              <p:ext uri="{D42A27DB-BD31-4B8C-83A1-F6EECF244321}">
                <p14:modId xmlns:p14="http://schemas.microsoft.com/office/powerpoint/2010/main" val="834507955"/>
              </p:ext>
            </p:extLst>
          </p:nvPr>
        </p:nvGraphicFramePr>
        <p:xfrm>
          <a:off x="1155244" y="1552863"/>
          <a:ext cx="4753433" cy="1459422"/>
        </p:xfrm>
        <a:graphic>
          <a:graphicData uri="http://schemas.openxmlformats.org/drawingml/2006/table">
            <a:tbl>
              <a:tblPr firstRow="1" bandRow="1">
                <a:tableStyleId>{5C22544A-7EE6-4342-B048-85BDC9FD1C3A}</a:tableStyleId>
              </a:tblPr>
              <a:tblGrid>
                <a:gridCol w="1857833">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304800">
                <a:tc>
                  <a:txBody>
                    <a:bodyPr/>
                    <a:lstStyle/>
                    <a:p>
                      <a:pPr algn="ctr">
                        <a:lnSpc>
                          <a:spcPct val="150000"/>
                        </a:lnSpc>
                      </a:pPr>
                      <a:r>
                        <a:rPr lang="en-US" sz="2000" dirty="0"/>
                        <a:t>Pattern</a:t>
                      </a:r>
                    </a:p>
                  </a:txBody>
                  <a:tcPr/>
                </a:tc>
                <a:tc>
                  <a:txBody>
                    <a:bodyPr/>
                    <a:lstStyle/>
                    <a:p>
                      <a:pPr algn="ctr">
                        <a:lnSpc>
                          <a:spcPct val="150000"/>
                        </a:lnSpc>
                      </a:pPr>
                      <a:r>
                        <a:rPr lang="en-US" sz="2000" dirty="0"/>
                        <a:t>Matches</a:t>
                      </a:r>
                    </a:p>
                  </a:txBody>
                  <a:tcPr/>
                </a:tc>
                <a:extLst>
                  <a:ext uri="{0D108BD9-81ED-4DB2-BD59-A6C34878D82A}">
                    <a16:rowId xmlns:a16="http://schemas.microsoft.com/office/drawing/2014/main" val="10000"/>
                  </a:ext>
                </a:extLst>
              </a:tr>
              <a:tr h="304800">
                <a:tc>
                  <a:txBody>
                    <a:bodyPr/>
                    <a:lstStyle/>
                    <a:p>
                      <a:pPr algn="ctr">
                        <a:lnSpc>
                          <a:spcPct val="150000"/>
                        </a:lnSpc>
                      </a:pPr>
                      <a:r>
                        <a:rPr lang="en-US" sz="2000" dirty="0">
                          <a:solidFill>
                            <a:srgbClr val="CC0000"/>
                          </a:solidFill>
                        </a:rPr>
                        <a:t>[wW]oodchuck</a:t>
                      </a:r>
                      <a:endParaRPr lang="en-US" sz="2000" dirty="0"/>
                    </a:p>
                  </a:txBody>
                  <a:tcPr/>
                </a:tc>
                <a:tc>
                  <a:txBody>
                    <a:bodyPr/>
                    <a:lstStyle/>
                    <a:p>
                      <a:pPr algn="ctr">
                        <a:lnSpc>
                          <a:spcPct val="150000"/>
                        </a:lnSpc>
                      </a:pPr>
                      <a:r>
                        <a:rPr lang="en-US" sz="2000" dirty="0"/>
                        <a:t>Woodchuck,</a:t>
                      </a:r>
                      <a:r>
                        <a:rPr lang="en-US" sz="2000" baseline="0" dirty="0"/>
                        <a:t> woodchuck</a:t>
                      </a:r>
                      <a:endParaRPr lang="en-US" sz="2000" dirty="0"/>
                    </a:p>
                  </a:txBody>
                  <a:tcPr/>
                </a:tc>
                <a:extLst>
                  <a:ext uri="{0D108BD9-81ED-4DB2-BD59-A6C34878D82A}">
                    <a16:rowId xmlns:a16="http://schemas.microsoft.com/office/drawing/2014/main" val="10001"/>
                  </a:ext>
                </a:extLst>
              </a:tr>
              <a:tr h="304800">
                <a:tc>
                  <a:txBody>
                    <a:bodyPr/>
                    <a:lstStyle/>
                    <a:p>
                      <a:pPr algn="ctr">
                        <a:lnSpc>
                          <a:spcPct val="150000"/>
                        </a:lnSpc>
                      </a:pPr>
                      <a:r>
                        <a:rPr lang="en-US" sz="2000" dirty="0">
                          <a:solidFill>
                            <a:srgbClr val="CC0000"/>
                          </a:solidFill>
                        </a:rPr>
                        <a:t>[1234567890]</a:t>
                      </a:r>
                      <a:endParaRPr lang="en-US" sz="2000" dirty="0"/>
                    </a:p>
                  </a:txBody>
                  <a:tcPr/>
                </a:tc>
                <a:tc>
                  <a:txBody>
                    <a:bodyPr/>
                    <a:lstStyle/>
                    <a:p>
                      <a:pPr algn="ctr">
                        <a:lnSpc>
                          <a:spcPct val="150000"/>
                        </a:lnSpc>
                      </a:pPr>
                      <a:r>
                        <a:rPr lang="en-US" sz="2000" dirty="0"/>
                        <a:t>Any digit</a:t>
                      </a:r>
                    </a:p>
                  </a:txBody>
                  <a:tcPr/>
                </a:tc>
                <a:extLst>
                  <a:ext uri="{0D108BD9-81ED-4DB2-BD59-A6C34878D82A}">
                    <a16:rowId xmlns:a16="http://schemas.microsoft.com/office/drawing/2014/main" val="10002"/>
                  </a:ext>
                </a:extLst>
              </a:tr>
            </a:tbl>
          </a:graphicData>
        </a:graphic>
      </p:graphicFrame>
      <p:graphicFrame>
        <p:nvGraphicFramePr>
          <p:cNvPr id="6" name="Table 4">
            <a:extLst>
              <a:ext uri="{FF2B5EF4-FFF2-40B4-BE49-F238E27FC236}">
                <a16:creationId xmlns:a16="http://schemas.microsoft.com/office/drawing/2014/main" id="{7E7F4C94-51DE-4112-81B8-9D638D9C73E8}"/>
              </a:ext>
            </a:extLst>
          </p:cNvPr>
          <p:cNvGraphicFramePr>
            <a:graphicFrameLocks noGrp="1"/>
          </p:cNvGraphicFramePr>
          <p:nvPr>
            <p:extLst>
              <p:ext uri="{D42A27DB-BD31-4B8C-83A1-F6EECF244321}">
                <p14:modId xmlns:p14="http://schemas.microsoft.com/office/powerpoint/2010/main" val="1572677474"/>
              </p:ext>
            </p:extLst>
          </p:nvPr>
        </p:nvGraphicFramePr>
        <p:xfrm>
          <a:off x="1155244" y="3934419"/>
          <a:ext cx="8207835" cy="1945896"/>
        </p:xfrm>
        <a:graphic>
          <a:graphicData uri="http://schemas.openxmlformats.org/drawingml/2006/table">
            <a:tbl>
              <a:tblPr firstRow="1" bandRow="1">
                <a:tableStyleId>{5C22544A-7EE6-4342-B048-85BDC9FD1C3A}</a:tableStyleId>
              </a:tblPr>
              <a:tblGrid>
                <a:gridCol w="1366514">
                  <a:extLst>
                    <a:ext uri="{9D8B030D-6E8A-4147-A177-3AD203B41FA5}">
                      <a16:colId xmlns:a16="http://schemas.microsoft.com/office/drawing/2014/main" val="20000"/>
                    </a:ext>
                  </a:extLst>
                </a:gridCol>
                <a:gridCol w="2453614">
                  <a:extLst>
                    <a:ext uri="{9D8B030D-6E8A-4147-A177-3AD203B41FA5}">
                      <a16:colId xmlns:a16="http://schemas.microsoft.com/office/drawing/2014/main" val="20001"/>
                    </a:ext>
                  </a:extLst>
                </a:gridCol>
                <a:gridCol w="4387707">
                  <a:extLst>
                    <a:ext uri="{9D8B030D-6E8A-4147-A177-3AD203B41FA5}">
                      <a16:colId xmlns:a16="http://schemas.microsoft.com/office/drawing/2014/main" val="20002"/>
                    </a:ext>
                  </a:extLst>
                </a:gridCol>
              </a:tblGrid>
              <a:tr h="307546">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algn="ctr">
                        <a:lnSpc>
                          <a:spcPct val="150000"/>
                        </a:lnSpc>
                      </a:pPr>
                      <a:r>
                        <a:rPr lang="en-US" sz="2000" dirty="0">
                          <a:latin typeface="+mn-lt"/>
                        </a:rPr>
                        <a:t>Example String</a:t>
                      </a:r>
                    </a:p>
                  </a:txBody>
                  <a:tcPr/>
                </a:tc>
                <a:extLst>
                  <a:ext uri="{0D108BD9-81ED-4DB2-BD59-A6C34878D82A}">
                    <a16:rowId xmlns:a16="http://schemas.microsoft.com/office/drawing/2014/main" val="10000"/>
                  </a:ext>
                </a:extLst>
              </a:tr>
              <a:tr h="307546">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An upper case letter</a:t>
                      </a:r>
                    </a:p>
                  </a:txBody>
                  <a:tcPr/>
                </a:tc>
                <a:tc>
                  <a:txBody>
                    <a:bodyPr/>
                    <a:lstStyle/>
                    <a:p>
                      <a:pPr algn="ctr">
                        <a:lnSpc>
                          <a:spcPct val="150000"/>
                        </a:lnSpc>
                      </a:pPr>
                      <a:r>
                        <a:rPr lang="en-US" sz="2000" u="sng" dirty="0">
                          <a:solidFill>
                            <a:srgbClr val="3366FF"/>
                          </a:solidFill>
                          <a:latin typeface="+mn-lt"/>
                          <a:cs typeface="Courier"/>
                        </a:rPr>
                        <a:t>D</a:t>
                      </a:r>
                      <a:r>
                        <a:rPr lang="en-US" sz="2000" dirty="0">
                          <a:latin typeface="+mn-lt"/>
                          <a:cs typeface="Courier"/>
                        </a:rPr>
                        <a:t>renched Blossoms</a:t>
                      </a:r>
                    </a:p>
                  </a:txBody>
                  <a:tcPr/>
                </a:tc>
                <a:extLst>
                  <a:ext uri="{0D108BD9-81ED-4DB2-BD59-A6C34878D82A}">
                    <a16:rowId xmlns:a16="http://schemas.microsoft.com/office/drawing/2014/main" val="10001"/>
                  </a:ext>
                </a:extLst>
              </a:tr>
              <a:tr h="307546">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A lower case letter</a:t>
                      </a:r>
                    </a:p>
                  </a:txBody>
                  <a:tcPr/>
                </a:tc>
                <a:tc>
                  <a:txBody>
                    <a:bodyPr/>
                    <a:lstStyle/>
                    <a:p>
                      <a:pPr algn="ctr">
                        <a:lnSpc>
                          <a:spcPct val="150000"/>
                        </a:lnSpc>
                      </a:pPr>
                      <a:r>
                        <a:rPr lang="en-US" sz="2000" u="sng" dirty="0">
                          <a:solidFill>
                            <a:srgbClr val="3366FF"/>
                          </a:solidFill>
                          <a:latin typeface="+mn-lt"/>
                          <a:cs typeface="Courier"/>
                        </a:rPr>
                        <a:t>m</a:t>
                      </a:r>
                      <a:r>
                        <a:rPr lang="en-US" sz="2000" dirty="0">
                          <a:latin typeface="+mn-lt"/>
                          <a:cs typeface="Courier"/>
                        </a:rPr>
                        <a:t>y beans were impatient</a:t>
                      </a:r>
                    </a:p>
                  </a:txBody>
                  <a:tcPr/>
                </a:tc>
                <a:extLst>
                  <a:ext uri="{0D108BD9-81ED-4DB2-BD59-A6C34878D82A}">
                    <a16:rowId xmlns:a16="http://schemas.microsoft.com/office/drawing/2014/main" val="10002"/>
                  </a:ext>
                </a:extLst>
              </a:tr>
              <a:tr h="307546">
                <a:tc>
                  <a:txBody>
                    <a:bodyPr/>
                    <a:lstStyle/>
                    <a:p>
                      <a:pPr algn="ctr">
                        <a:lnSpc>
                          <a:spcPct val="150000"/>
                        </a:lnSpc>
                      </a:pPr>
                      <a:r>
                        <a:rPr lang="en-US" sz="2000" dirty="0">
                          <a:solidFill>
                            <a:srgbClr val="CC0000"/>
                          </a:solidFill>
                          <a:latin typeface="+mn-lt"/>
                          <a:cs typeface="Courier"/>
                        </a:rPr>
                        <a:t>[0-9]</a:t>
                      </a:r>
                      <a:endParaRPr lang="en-US" sz="2000" dirty="0">
                        <a:latin typeface="+mn-lt"/>
                      </a:endParaRPr>
                    </a:p>
                  </a:txBody>
                  <a:tcPr/>
                </a:tc>
                <a:tc>
                  <a:txBody>
                    <a:bodyPr/>
                    <a:lstStyle/>
                    <a:p>
                      <a:pPr algn="ctr">
                        <a:lnSpc>
                          <a:spcPct val="150000"/>
                        </a:lnSpc>
                      </a:pPr>
                      <a:r>
                        <a:rPr lang="en-US" sz="2000" dirty="0">
                          <a:latin typeface="+mn-lt"/>
                        </a:rPr>
                        <a:t>A single</a:t>
                      </a:r>
                      <a:r>
                        <a:rPr lang="en-US" sz="2000" baseline="0" dirty="0">
                          <a:latin typeface="+mn-lt"/>
                        </a:rPr>
                        <a:t> digit</a:t>
                      </a:r>
                      <a:endParaRPr lang="en-US" sz="2000" dirty="0">
                        <a:latin typeface="+mn-lt"/>
                      </a:endParaRPr>
                    </a:p>
                  </a:txBody>
                  <a:tcPr/>
                </a:tc>
                <a:tc>
                  <a:txBody>
                    <a:bodyPr/>
                    <a:lstStyle/>
                    <a:p>
                      <a:pPr algn="ctr">
                        <a:lnSpc>
                          <a:spcPct val="150000"/>
                        </a:lnSpc>
                      </a:pPr>
                      <a:r>
                        <a:rPr lang="en-US" sz="2000" dirty="0">
                          <a:latin typeface="+mn-lt"/>
                          <a:cs typeface="Courier"/>
                        </a:rPr>
                        <a:t>Chapter </a:t>
                      </a:r>
                      <a:r>
                        <a:rPr lang="en-US" sz="2000" u="sng" dirty="0">
                          <a:solidFill>
                            <a:srgbClr val="3366FF"/>
                          </a:solidFill>
                          <a:latin typeface="+mn-lt"/>
                          <a:cs typeface="Courier"/>
                        </a:rPr>
                        <a:t>1</a:t>
                      </a:r>
                      <a:r>
                        <a:rPr lang="en-US" sz="2000" dirty="0">
                          <a:latin typeface="+mn-lt"/>
                          <a:cs typeface="Courier"/>
                        </a:rPr>
                        <a:t>: Down the Rabbit Hole</a:t>
                      </a:r>
                    </a:p>
                  </a:txBody>
                  <a:tcPr/>
                </a:tc>
                <a:extLst>
                  <a:ext uri="{0D108BD9-81ED-4DB2-BD59-A6C34878D82A}">
                    <a16:rowId xmlns:a16="http://schemas.microsoft.com/office/drawing/2014/main" val="10003"/>
                  </a:ext>
                </a:extLst>
              </a:tr>
            </a:tbl>
          </a:graphicData>
        </a:graphic>
      </p:graphicFrame>
      <p:pic>
        <p:nvPicPr>
          <p:cNvPr id="8" name="图片 7">
            <a:extLst>
              <a:ext uri="{FF2B5EF4-FFF2-40B4-BE49-F238E27FC236}">
                <a16:creationId xmlns:a16="http://schemas.microsoft.com/office/drawing/2014/main" id="{7074B9CC-2D2D-4DC1-8F84-814F32EFBD27}"/>
              </a:ext>
            </a:extLst>
          </p:cNvPr>
          <p:cNvPicPr>
            <a:picLocks noChangeAspect="1"/>
          </p:cNvPicPr>
          <p:nvPr/>
        </p:nvPicPr>
        <p:blipFill>
          <a:blip r:embed="rId3"/>
          <a:stretch>
            <a:fillRect/>
          </a:stretch>
        </p:blipFill>
        <p:spPr>
          <a:xfrm>
            <a:off x="6477000" y="1268715"/>
            <a:ext cx="5391152" cy="1760937"/>
          </a:xfrm>
          <a:prstGeom prst="rect">
            <a:avLst/>
          </a:prstGeom>
        </p:spPr>
      </p:pic>
      <p:sp>
        <p:nvSpPr>
          <p:cNvPr id="12" name="灯片编号占位符 11">
            <a:extLst>
              <a:ext uri="{FF2B5EF4-FFF2-40B4-BE49-F238E27FC236}">
                <a16:creationId xmlns:a16="http://schemas.microsoft.com/office/drawing/2014/main" id="{8B56C771-D2DE-482E-B3C8-54DC9CBB6631}"/>
              </a:ext>
            </a:extLst>
          </p:cNvPr>
          <p:cNvSpPr>
            <a:spLocks noGrp="1"/>
          </p:cNvSpPr>
          <p:nvPr>
            <p:ph type="sldNum" sz="quarter" idx="12"/>
          </p:nvPr>
        </p:nvSpPr>
        <p:spPr/>
        <p:txBody>
          <a:bodyPr/>
          <a:lstStyle/>
          <a:p>
            <a:fld id="{DC8BB421-126E-41CB-B73A-69D52E98CAE3}" type="slidenum">
              <a:rPr lang="zh-CN" altLang="en-US" smtClean="0"/>
              <a:t>46</a:t>
            </a:fld>
            <a:endParaRPr lang="zh-CN" altLang="en-US" dirty="0"/>
          </a:p>
        </p:txBody>
      </p:sp>
    </p:spTree>
    <p:extLst>
      <p:ext uri="{BB962C8B-B14F-4D97-AF65-F5344CB8AC3E}">
        <p14:creationId xmlns:p14="http://schemas.microsoft.com/office/powerpoint/2010/main" val="2627727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AE02A-7439-42C2-9229-3FD807F40044}"/>
              </a:ext>
            </a:extLst>
          </p:cNvPr>
          <p:cNvSpPr>
            <a:spLocks noGrp="1"/>
          </p:cNvSpPr>
          <p:nvPr>
            <p:ph type="title"/>
          </p:nvPr>
        </p:nvSpPr>
        <p:spPr/>
        <p:txBody>
          <a:bodyPr/>
          <a:lstStyle/>
          <a:p>
            <a:r>
              <a:rPr lang="en-US" altLang="zh-CN" b="1" dirty="0"/>
              <a:t>RE: negation in disjunction</a:t>
            </a:r>
            <a:endParaRPr lang="zh-CN" altLang="en-US" dirty="0"/>
          </a:p>
        </p:txBody>
      </p:sp>
      <p:sp>
        <p:nvSpPr>
          <p:cNvPr id="3" name="内容占位符 2">
            <a:extLst>
              <a:ext uri="{FF2B5EF4-FFF2-40B4-BE49-F238E27FC236}">
                <a16:creationId xmlns:a16="http://schemas.microsoft.com/office/drawing/2014/main" id="{C8472B55-2D84-45D9-8516-9ADEF6E3C9EB}"/>
              </a:ext>
            </a:extLst>
          </p:cNvPr>
          <p:cNvSpPr>
            <a:spLocks noGrp="1"/>
          </p:cNvSpPr>
          <p:nvPr>
            <p:ph idx="1"/>
          </p:nvPr>
        </p:nvSpPr>
        <p:spPr/>
        <p:txBody>
          <a:bodyPr/>
          <a:lstStyle/>
          <a:p>
            <a:r>
              <a:rPr lang="en-US" altLang="zh-CN" dirty="0"/>
              <a:t>Negations: e.g., [^Ss]</a:t>
            </a:r>
          </a:p>
          <a:p>
            <a:r>
              <a:rPr lang="en-US" altLang="zh-CN" b="1" dirty="0"/>
              <a:t>Caret</a:t>
            </a:r>
            <a:r>
              <a:rPr lang="en-US" altLang="zh-CN" dirty="0"/>
              <a:t> (</a:t>
            </a:r>
            <a:r>
              <a:rPr lang="zh-CN" altLang="en-US" dirty="0"/>
              <a:t>脱字符</a:t>
            </a:r>
            <a:r>
              <a:rPr lang="en-US" altLang="zh-CN" dirty="0"/>
              <a:t>): negation only when first in []</a:t>
            </a:r>
          </a:p>
        </p:txBody>
      </p:sp>
      <p:graphicFrame>
        <p:nvGraphicFramePr>
          <p:cNvPr id="5" name="Table 3">
            <a:extLst>
              <a:ext uri="{FF2B5EF4-FFF2-40B4-BE49-F238E27FC236}">
                <a16:creationId xmlns:a16="http://schemas.microsoft.com/office/drawing/2014/main" id="{0D6FFA70-495E-4B1E-B20D-F60ED26EF1FB}"/>
              </a:ext>
            </a:extLst>
          </p:cNvPr>
          <p:cNvGraphicFramePr>
            <a:graphicFrameLocks noGrp="1"/>
          </p:cNvGraphicFramePr>
          <p:nvPr>
            <p:extLst>
              <p:ext uri="{D42A27DB-BD31-4B8C-83A1-F6EECF244321}">
                <p14:modId xmlns:p14="http://schemas.microsoft.com/office/powerpoint/2010/main" val="3706984173"/>
              </p:ext>
            </p:extLst>
          </p:nvPr>
        </p:nvGraphicFramePr>
        <p:xfrm>
          <a:off x="1319403" y="2646364"/>
          <a:ext cx="9738114" cy="2432370"/>
        </p:xfrm>
        <a:graphic>
          <a:graphicData uri="http://schemas.openxmlformats.org/drawingml/2006/table">
            <a:tbl>
              <a:tblPr firstRow="1" bandRow="1">
                <a:tableStyleId>{5C22544A-7EE6-4342-B048-85BDC9FD1C3A}</a:tableStyleId>
              </a:tblPr>
              <a:tblGrid>
                <a:gridCol w="1495636">
                  <a:extLst>
                    <a:ext uri="{9D8B030D-6E8A-4147-A177-3AD203B41FA5}">
                      <a16:colId xmlns:a16="http://schemas.microsoft.com/office/drawing/2014/main" val="20000"/>
                    </a:ext>
                  </a:extLst>
                </a:gridCol>
                <a:gridCol w="3467057">
                  <a:extLst>
                    <a:ext uri="{9D8B030D-6E8A-4147-A177-3AD203B41FA5}">
                      <a16:colId xmlns:a16="http://schemas.microsoft.com/office/drawing/2014/main" val="20001"/>
                    </a:ext>
                  </a:extLst>
                </a:gridCol>
                <a:gridCol w="4775421">
                  <a:extLst>
                    <a:ext uri="{9D8B030D-6E8A-4147-A177-3AD203B41FA5}">
                      <a16:colId xmlns:a16="http://schemas.microsoft.com/office/drawing/2014/main" val="20002"/>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dirty="0">
                          <a:latin typeface="+mn-lt"/>
                        </a:rPr>
                        <a:t>Example String</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Not</a:t>
                      </a:r>
                      <a:r>
                        <a:rPr lang="en-US" sz="2000" baseline="0" dirty="0">
                          <a:latin typeface="+mn-lt"/>
                        </a:rPr>
                        <a:t> an </a:t>
                      </a:r>
                      <a:r>
                        <a:rPr lang="en-US" sz="2000" dirty="0">
                          <a:latin typeface="+mn-lt"/>
                        </a:rPr>
                        <a:t>upper case letter</a:t>
                      </a:r>
                    </a:p>
                  </a:txBody>
                  <a:tcPr/>
                </a:tc>
                <a:tc>
                  <a:txBody>
                    <a:bodyPr/>
                    <a:lstStyle/>
                    <a:p>
                      <a:pPr algn="ctr">
                        <a:lnSpc>
                          <a:spcPct val="150000"/>
                        </a:lnSpc>
                      </a:pPr>
                      <a:r>
                        <a:rPr lang="en-US" sz="2000" dirty="0" err="1">
                          <a:latin typeface="+mn-lt"/>
                          <a:cs typeface="Courier"/>
                        </a:rPr>
                        <a:t>O</a:t>
                      </a:r>
                      <a:r>
                        <a:rPr lang="en-US" sz="2000" u="sng" dirty="0" err="1">
                          <a:solidFill>
                            <a:srgbClr val="3366FF"/>
                          </a:solidFill>
                          <a:latin typeface="+mn-lt"/>
                          <a:cs typeface="Courier"/>
                        </a:rPr>
                        <a:t>y</a:t>
                      </a:r>
                      <a:r>
                        <a:rPr lang="en-US" sz="2000" dirty="0" err="1">
                          <a:latin typeface="+mn-lt"/>
                          <a:cs typeface="Courier"/>
                        </a:rPr>
                        <a:t>fn</a:t>
                      </a:r>
                      <a:r>
                        <a:rPr lang="en-US" sz="2000" dirty="0">
                          <a:latin typeface="+mn-lt"/>
                          <a:cs typeface="Courier"/>
                        </a:rPr>
                        <a:t> </a:t>
                      </a:r>
                      <a:r>
                        <a:rPr lang="en-US" sz="2000" dirty="0" err="1">
                          <a:latin typeface="+mn-lt"/>
                          <a:cs typeface="Courier"/>
                        </a:rPr>
                        <a:t>pripetchik</a:t>
                      </a:r>
                      <a:endParaRPr lang="en-US" sz="2000" dirty="0">
                        <a:latin typeface="+mn-lt"/>
                        <a:cs typeface="Courier"/>
                      </a:endParaRP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a:solidFill>
                            <a:srgbClr val="CC0000"/>
                          </a:solidFill>
                          <a:latin typeface="+mn-lt"/>
                          <a:cs typeface="Courier"/>
                        </a:rPr>
                        <a:t>[^Ss]</a:t>
                      </a:r>
                      <a:endParaRPr lang="en-US" sz="2000" dirty="0">
                        <a:latin typeface="+mn-lt"/>
                      </a:endParaRPr>
                    </a:p>
                  </a:txBody>
                  <a:tcPr/>
                </a:tc>
                <a:tc>
                  <a:txBody>
                    <a:bodyPr/>
                    <a:lstStyle/>
                    <a:p>
                      <a:pPr algn="ctr">
                        <a:lnSpc>
                          <a:spcPct val="150000"/>
                        </a:lnSpc>
                      </a:pPr>
                      <a:r>
                        <a:rPr lang="en-US" sz="2000" dirty="0">
                          <a:solidFill>
                            <a:srgbClr val="000000"/>
                          </a:solidFill>
                          <a:latin typeface="+mn-lt"/>
                        </a:rPr>
                        <a:t>Neither ‘S’ nor ‘s’</a:t>
                      </a:r>
                    </a:p>
                  </a:txBody>
                  <a:tcPr/>
                </a:tc>
                <a:tc>
                  <a:txBody>
                    <a:bodyPr/>
                    <a:lstStyle/>
                    <a:p>
                      <a:pPr algn="ctr">
                        <a:lnSpc>
                          <a:spcPct val="150000"/>
                        </a:lnSpc>
                      </a:pPr>
                      <a:r>
                        <a:rPr lang="en-US" sz="2000" u="sng" dirty="0">
                          <a:solidFill>
                            <a:srgbClr val="3366FF"/>
                          </a:solidFill>
                          <a:latin typeface="+mn-lt"/>
                          <a:cs typeface="Courier"/>
                        </a:rPr>
                        <a:t>I</a:t>
                      </a:r>
                      <a:r>
                        <a:rPr lang="en-US" sz="2000" u="none" dirty="0">
                          <a:solidFill>
                            <a:srgbClr val="000000"/>
                          </a:solidFill>
                          <a:latin typeface="+mn-lt"/>
                          <a:cs typeface="Courier"/>
                        </a:rPr>
                        <a:t> have no exquisite reason”</a:t>
                      </a: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a:solidFill>
                            <a:srgbClr val="CC0000"/>
                          </a:solidFill>
                          <a:latin typeface="+mn-lt"/>
                          <a:cs typeface="Courier"/>
                        </a:rPr>
                        <a:t>[^e^]</a:t>
                      </a:r>
                      <a:endParaRPr lang="en-US" sz="2000" dirty="0">
                        <a:latin typeface="+mn-lt"/>
                      </a:endParaRPr>
                    </a:p>
                  </a:txBody>
                  <a:tcPr/>
                </a:tc>
                <a:tc>
                  <a:txBody>
                    <a:bodyPr/>
                    <a:lstStyle/>
                    <a:p>
                      <a:pPr algn="ctr">
                        <a:lnSpc>
                          <a:spcPct val="150000"/>
                        </a:lnSpc>
                      </a:pPr>
                      <a:r>
                        <a:rPr lang="en-US" sz="2000" dirty="0">
                          <a:latin typeface="+mn-lt"/>
                        </a:rPr>
                        <a:t>Neither e nor ^</a:t>
                      </a:r>
                    </a:p>
                  </a:txBody>
                  <a:tcPr/>
                </a:tc>
                <a:tc>
                  <a:txBody>
                    <a:bodyPr/>
                    <a:lstStyle/>
                    <a:p>
                      <a:pPr algn="ctr">
                        <a:lnSpc>
                          <a:spcPct val="150000"/>
                        </a:lnSpc>
                      </a:pPr>
                      <a:r>
                        <a:rPr lang="en-US" sz="2000" b="1" u="sng" dirty="0">
                          <a:solidFill>
                            <a:schemeClr val="accent1"/>
                          </a:solidFill>
                          <a:latin typeface="+mn-lt"/>
                          <a:cs typeface="Courier"/>
                        </a:rPr>
                        <a:t>L</a:t>
                      </a:r>
                      <a:r>
                        <a:rPr lang="en-US" sz="2000" dirty="0">
                          <a:latin typeface="+mn-lt"/>
                          <a:cs typeface="Courier"/>
                        </a:rPr>
                        <a:t>ook h</a:t>
                      </a:r>
                      <a:r>
                        <a:rPr lang="en-US" sz="2000" u="none" dirty="0">
                          <a:solidFill>
                            <a:schemeClr val="tx1"/>
                          </a:solidFill>
                          <a:latin typeface="+mn-lt"/>
                          <a:cs typeface="Courier"/>
                        </a:rPr>
                        <a:t>e</a:t>
                      </a:r>
                      <a:r>
                        <a:rPr lang="en-US" sz="2000" dirty="0">
                          <a:latin typeface="+mn-lt"/>
                          <a:cs typeface="Courier"/>
                        </a:rPr>
                        <a:t>re</a:t>
                      </a: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a\^b</a:t>
                      </a:r>
                      <a:endParaRPr lang="en-US" sz="2000" dirty="0">
                        <a:latin typeface="+mn-lt"/>
                      </a:endParaRPr>
                    </a:p>
                  </a:txBody>
                  <a:tcPr/>
                </a:tc>
                <a:tc>
                  <a:txBody>
                    <a:bodyPr/>
                    <a:lstStyle/>
                    <a:p>
                      <a:pPr algn="ctr">
                        <a:lnSpc>
                          <a:spcPct val="150000"/>
                        </a:lnSpc>
                      </a:pPr>
                      <a:r>
                        <a:rPr lang="en-US" sz="2000" dirty="0">
                          <a:latin typeface="+mn-lt"/>
                        </a:rPr>
                        <a:t>The pattern</a:t>
                      </a:r>
                      <a:r>
                        <a:rPr lang="en-US" sz="2000" baseline="0" dirty="0">
                          <a:latin typeface="+mn-lt"/>
                        </a:rPr>
                        <a:t> </a:t>
                      </a:r>
                      <a:r>
                        <a:rPr lang="en-US" sz="2000" baseline="0" dirty="0" err="1">
                          <a:latin typeface="+mn-lt"/>
                        </a:rPr>
                        <a:t>a</a:t>
                      </a:r>
                      <a:r>
                        <a:rPr lang="en-US" sz="2000" dirty="0" err="1">
                          <a:latin typeface="+mn-lt"/>
                        </a:rPr>
                        <a:t>^</a:t>
                      </a:r>
                      <a:r>
                        <a:rPr lang="en-US" sz="2000" baseline="0" dirty="0" err="1">
                          <a:latin typeface="+mn-lt"/>
                        </a:rPr>
                        <a:t>b</a:t>
                      </a:r>
                      <a:endParaRPr lang="en-US" sz="2000" dirty="0">
                        <a:latin typeface="+mn-lt"/>
                      </a:endParaRPr>
                    </a:p>
                  </a:txBody>
                  <a:tcPr/>
                </a:tc>
                <a:tc>
                  <a:txBody>
                    <a:bodyPr/>
                    <a:lstStyle/>
                    <a:p>
                      <a:pPr algn="ctr">
                        <a:lnSpc>
                          <a:spcPct val="150000"/>
                        </a:lnSpc>
                      </a:pPr>
                      <a:r>
                        <a:rPr lang="en-US" sz="2000" dirty="0">
                          <a:latin typeface="+mn-lt"/>
                          <a:cs typeface="Courier"/>
                        </a:rPr>
                        <a:t>Look up </a:t>
                      </a:r>
                      <a:r>
                        <a:rPr lang="en-US" sz="2000" u="sng" dirty="0" err="1">
                          <a:solidFill>
                            <a:srgbClr val="3366FF"/>
                          </a:solidFill>
                          <a:latin typeface="+mn-lt"/>
                          <a:cs typeface="Courier"/>
                        </a:rPr>
                        <a:t>a^b</a:t>
                      </a:r>
                      <a:r>
                        <a:rPr lang="en-US" sz="2000" u="sng" dirty="0">
                          <a:solidFill>
                            <a:srgbClr val="3366FF"/>
                          </a:solidFill>
                          <a:latin typeface="+mn-lt"/>
                          <a:cs typeface="Courier"/>
                        </a:rPr>
                        <a:t> </a:t>
                      </a:r>
                      <a:r>
                        <a:rPr lang="en-US" sz="2000" dirty="0">
                          <a:latin typeface="+mn-lt"/>
                          <a:cs typeface="Courier"/>
                        </a:rPr>
                        <a:t>now</a:t>
                      </a:r>
                    </a:p>
                  </a:txBody>
                  <a:tcPr/>
                </a:tc>
                <a:extLst>
                  <a:ext uri="{0D108BD9-81ED-4DB2-BD59-A6C34878D82A}">
                    <a16:rowId xmlns:a16="http://schemas.microsoft.com/office/drawing/2014/main" val="10004"/>
                  </a:ext>
                </a:extLst>
              </a:tr>
            </a:tbl>
          </a:graphicData>
        </a:graphic>
      </p:graphicFrame>
      <p:pic>
        <p:nvPicPr>
          <p:cNvPr id="6" name="图片 5">
            <a:extLst>
              <a:ext uri="{FF2B5EF4-FFF2-40B4-BE49-F238E27FC236}">
                <a16:creationId xmlns:a16="http://schemas.microsoft.com/office/drawing/2014/main" id="{8395F637-D999-4C26-95D6-911A75B4B8FB}"/>
              </a:ext>
            </a:extLst>
          </p:cNvPr>
          <p:cNvPicPr>
            <a:picLocks noChangeAspect="1"/>
          </p:cNvPicPr>
          <p:nvPr/>
        </p:nvPicPr>
        <p:blipFill>
          <a:blip r:embed="rId3"/>
          <a:stretch>
            <a:fillRect/>
          </a:stretch>
        </p:blipFill>
        <p:spPr>
          <a:xfrm>
            <a:off x="517525" y="5324782"/>
            <a:ext cx="4838044" cy="1288759"/>
          </a:xfrm>
          <a:prstGeom prst="rect">
            <a:avLst/>
          </a:prstGeom>
        </p:spPr>
      </p:pic>
      <p:pic>
        <p:nvPicPr>
          <p:cNvPr id="7" name="图片 6">
            <a:extLst>
              <a:ext uri="{FF2B5EF4-FFF2-40B4-BE49-F238E27FC236}">
                <a16:creationId xmlns:a16="http://schemas.microsoft.com/office/drawing/2014/main" id="{BAC046D2-B4B3-46BA-A036-2B51FBB97983}"/>
              </a:ext>
            </a:extLst>
          </p:cNvPr>
          <p:cNvPicPr>
            <a:picLocks noChangeAspect="1"/>
          </p:cNvPicPr>
          <p:nvPr/>
        </p:nvPicPr>
        <p:blipFill rotWithShape="1">
          <a:blip r:embed="rId4"/>
          <a:srcRect r="15019"/>
          <a:stretch/>
        </p:blipFill>
        <p:spPr>
          <a:xfrm>
            <a:off x="5569547" y="5324781"/>
            <a:ext cx="5798875" cy="1288759"/>
          </a:xfrm>
          <a:prstGeom prst="rect">
            <a:avLst/>
          </a:prstGeom>
        </p:spPr>
      </p:pic>
      <p:sp>
        <p:nvSpPr>
          <p:cNvPr id="11" name="灯片编号占位符 10">
            <a:extLst>
              <a:ext uri="{FF2B5EF4-FFF2-40B4-BE49-F238E27FC236}">
                <a16:creationId xmlns:a16="http://schemas.microsoft.com/office/drawing/2014/main" id="{FD2A2A91-AF98-488C-B125-C026CB5A9052}"/>
              </a:ext>
            </a:extLst>
          </p:cNvPr>
          <p:cNvSpPr>
            <a:spLocks noGrp="1"/>
          </p:cNvSpPr>
          <p:nvPr>
            <p:ph type="sldNum" sz="quarter" idx="12"/>
          </p:nvPr>
        </p:nvSpPr>
        <p:spPr/>
        <p:txBody>
          <a:bodyPr/>
          <a:lstStyle/>
          <a:p>
            <a:fld id="{DC8BB421-126E-41CB-B73A-69D52E98CAE3}" type="slidenum">
              <a:rPr lang="zh-CN" altLang="en-US" smtClean="0"/>
              <a:t>47</a:t>
            </a:fld>
            <a:endParaRPr lang="zh-CN" altLang="en-US" dirty="0"/>
          </a:p>
        </p:txBody>
      </p:sp>
    </p:spTree>
    <p:extLst>
      <p:ext uri="{BB962C8B-B14F-4D97-AF65-F5344CB8AC3E}">
        <p14:creationId xmlns:p14="http://schemas.microsoft.com/office/powerpoint/2010/main" val="803751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D0E56-8F82-4BB9-9F3A-A44953E2FB58}"/>
              </a:ext>
            </a:extLst>
          </p:cNvPr>
          <p:cNvSpPr>
            <a:spLocks noGrp="1"/>
          </p:cNvSpPr>
          <p:nvPr>
            <p:ph type="title"/>
          </p:nvPr>
        </p:nvSpPr>
        <p:spPr/>
        <p:txBody>
          <a:bodyPr/>
          <a:lstStyle/>
          <a:p>
            <a:r>
              <a:rPr lang="en-US" altLang="zh-CN" dirty="0"/>
              <a:t>RE: more disjunction</a:t>
            </a:r>
            <a:endParaRPr lang="zh-CN" altLang="en-US" dirty="0"/>
          </a:p>
        </p:txBody>
      </p:sp>
      <p:sp>
        <p:nvSpPr>
          <p:cNvPr id="3" name="内容占位符 2">
            <a:extLst>
              <a:ext uri="{FF2B5EF4-FFF2-40B4-BE49-F238E27FC236}">
                <a16:creationId xmlns:a16="http://schemas.microsoft.com/office/drawing/2014/main" id="{5A35F917-6C15-46F4-89A2-8E4410A58859}"/>
              </a:ext>
            </a:extLst>
          </p:cNvPr>
          <p:cNvSpPr>
            <a:spLocks noGrp="1"/>
          </p:cNvSpPr>
          <p:nvPr>
            <p:ph idx="1"/>
          </p:nvPr>
        </p:nvSpPr>
        <p:spPr/>
        <p:txBody>
          <a:bodyPr/>
          <a:lstStyle/>
          <a:p>
            <a:r>
              <a:rPr lang="en-US" altLang="zh-CN" b="1" dirty="0"/>
              <a:t>Woodchucks is another name for groundhog!</a:t>
            </a:r>
          </a:p>
          <a:p>
            <a:r>
              <a:rPr lang="en-US" altLang="zh-CN" b="1" dirty="0"/>
              <a:t>The pipe | for disjunction</a:t>
            </a:r>
          </a:p>
        </p:txBody>
      </p:sp>
      <p:graphicFrame>
        <p:nvGraphicFramePr>
          <p:cNvPr id="5" name="Table 3">
            <a:extLst>
              <a:ext uri="{FF2B5EF4-FFF2-40B4-BE49-F238E27FC236}">
                <a16:creationId xmlns:a16="http://schemas.microsoft.com/office/drawing/2014/main" id="{5CDE6F84-BF91-449E-B6A2-EFD0EE7B5C38}"/>
              </a:ext>
            </a:extLst>
          </p:cNvPr>
          <p:cNvGraphicFramePr>
            <a:graphicFrameLocks noGrp="1"/>
          </p:cNvGraphicFramePr>
          <p:nvPr>
            <p:extLst>
              <p:ext uri="{D42A27DB-BD31-4B8C-83A1-F6EECF244321}">
                <p14:modId xmlns:p14="http://schemas.microsoft.com/office/powerpoint/2010/main" val="1771913983"/>
              </p:ext>
            </p:extLst>
          </p:nvPr>
        </p:nvGraphicFramePr>
        <p:xfrm>
          <a:off x="1892319" y="2857291"/>
          <a:ext cx="8315286" cy="2432370"/>
        </p:xfrm>
        <a:graphic>
          <a:graphicData uri="http://schemas.openxmlformats.org/drawingml/2006/table">
            <a:tbl>
              <a:tblPr firstRow="1" bandRow="1">
                <a:tableStyleId>{5C22544A-7EE6-4342-B048-85BDC9FD1C3A}</a:tableStyleId>
              </a:tblPr>
              <a:tblGrid>
                <a:gridCol w="4003651">
                  <a:extLst>
                    <a:ext uri="{9D8B030D-6E8A-4147-A177-3AD203B41FA5}">
                      <a16:colId xmlns:a16="http://schemas.microsoft.com/office/drawing/2014/main" val="20000"/>
                    </a:ext>
                  </a:extLst>
                </a:gridCol>
                <a:gridCol w="4311635">
                  <a:extLst>
                    <a:ext uri="{9D8B030D-6E8A-4147-A177-3AD203B41FA5}">
                      <a16:colId xmlns:a16="http://schemas.microsoft.com/office/drawing/2014/main" val="20001"/>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err="1">
                          <a:solidFill>
                            <a:srgbClr val="CC0000"/>
                          </a:solidFill>
                          <a:latin typeface="+mn-lt"/>
                          <a:cs typeface="Courier"/>
                        </a:rPr>
                        <a:t>groundhog</a:t>
                      </a:r>
                      <a:r>
                        <a:rPr lang="en-US" sz="2000" b="1" dirty="0" err="1">
                          <a:solidFill>
                            <a:srgbClr val="CC0000"/>
                          </a:solidFill>
                          <a:latin typeface="+mn-lt"/>
                          <a:cs typeface="Courier"/>
                        </a:rPr>
                        <a:t>|</a:t>
                      </a:r>
                      <a:r>
                        <a:rPr lang="en-US" sz="2000" dirty="0" err="1">
                          <a:solidFill>
                            <a:srgbClr val="CC0000"/>
                          </a:solidFill>
                          <a:latin typeface="+mn-lt"/>
                          <a:cs typeface="Courier"/>
                        </a:rPr>
                        <a:t>woodchuck</a:t>
                      </a:r>
                      <a:endParaRPr lang="en-US" sz="2000" dirty="0">
                        <a:latin typeface="+mn-lt"/>
                      </a:endParaRPr>
                    </a:p>
                  </a:txBody>
                  <a:tcPr/>
                </a:tc>
                <a:tc>
                  <a:txBody>
                    <a:bodyPr/>
                    <a:lstStyle/>
                    <a:p>
                      <a:pPr algn="ctr">
                        <a:lnSpc>
                          <a:spcPct val="150000"/>
                        </a:lnSpc>
                      </a:pPr>
                      <a:r>
                        <a:rPr lang="en-US" sz="2000" dirty="0">
                          <a:solidFill>
                            <a:schemeClr val="tx1"/>
                          </a:solidFill>
                          <a:latin typeface="+mn-lt"/>
                        </a:rPr>
                        <a:t>groundhog and woodchuck</a:t>
                      </a: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err="1">
                          <a:solidFill>
                            <a:srgbClr val="CC0000"/>
                          </a:solidFill>
                          <a:latin typeface="+mn-lt"/>
                          <a:cs typeface="Courier"/>
                        </a:rPr>
                        <a:t>yours</a:t>
                      </a:r>
                      <a:r>
                        <a:rPr lang="en-US" sz="2000" b="1" dirty="0" err="1">
                          <a:solidFill>
                            <a:srgbClr val="CC0000"/>
                          </a:solidFill>
                          <a:latin typeface="+mn-lt"/>
                          <a:cs typeface="Courier"/>
                        </a:rPr>
                        <a:t>|</a:t>
                      </a:r>
                      <a:r>
                        <a:rPr lang="en-US" sz="2000" dirty="0" err="1">
                          <a:solidFill>
                            <a:srgbClr val="CC0000"/>
                          </a:solidFill>
                          <a:latin typeface="+mn-lt"/>
                          <a:cs typeface="Courier"/>
                        </a:rPr>
                        <a:t>mine</a:t>
                      </a:r>
                      <a:endParaRPr lang="en-US" sz="2000" dirty="0">
                        <a:latin typeface="+mn-lt"/>
                      </a:endParaRPr>
                    </a:p>
                  </a:txBody>
                  <a:tcPr/>
                </a:tc>
                <a:tc>
                  <a:txBody>
                    <a:bodyPr/>
                    <a:lstStyle/>
                    <a:p>
                      <a:pPr algn="ctr">
                        <a:lnSpc>
                          <a:spcPct val="150000"/>
                        </a:lnSpc>
                      </a:pPr>
                      <a:r>
                        <a:rPr lang="en-US" sz="2000" dirty="0">
                          <a:solidFill>
                            <a:schemeClr val="tx1"/>
                          </a:solidFill>
                          <a:latin typeface="+mn-lt"/>
                          <a:cs typeface="Courier"/>
                        </a:rPr>
                        <a:t>yours </a:t>
                      </a:r>
                      <a:r>
                        <a:rPr lang="en-US" sz="2000" baseline="0" dirty="0">
                          <a:solidFill>
                            <a:schemeClr val="tx1"/>
                          </a:solidFill>
                          <a:latin typeface="+mn-lt"/>
                          <a:cs typeface="Courier"/>
                        </a:rPr>
                        <a:t>mine</a:t>
                      </a:r>
                      <a:endParaRPr lang="en-US" sz="2000" dirty="0">
                        <a:solidFill>
                          <a:schemeClr val="tx1"/>
                        </a:solidFill>
                        <a:latin typeface="+mn-lt"/>
                        <a:cs typeface="Courier"/>
                      </a:endParaRP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err="1">
                          <a:solidFill>
                            <a:srgbClr val="CC0000"/>
                          </a:solidFill>
                          <a:latin typeface="+mn-lt"/>
                          <a:cs typeface="Courier"/>
                        </a:rPr>
                        <a:t>a</a:t>
                      </a:r>
                      <a:r>
                        <a:rPr lang="en-US" sz="2000" b="1" dirty="0" err="1">
                          <a:solidFill>
                            <a:srgbClr val="CC0000"/>
                          </a:solidFill>
                          <a:latin typeface="+mn-lt"/>
                          <a:cs typeface="Courier"/>
                        </a:rPr>
                        <a:t>|</a:t>
                      </a:r>
                      <a:r>
                        <a:rPr lang="en-US" sz="2000" dirty="0" err="1">
                          <a:solidFill>
                            <a:srgbClr val="CC0000"/>
                          </a:solidFill>
                          <a:latin typeface="+mn-lt"/>
                          <a:cs typeface="Courier"/>
                        </a:rPr>
                        <a:t>b</a:t>
                      </a:r>
                      <a:r>
                        <a:rPr lang="en-US" sz="2000" b="1" dirty="0" err="1">
                          <a:solidFill>
                            <a:srgbClr val="CC0000"/>
                          </a:solidFill>
                          <a:latin typeface="+mn-lt"/>
                          <a:cs typeface="Courier"/>
                        </a:rPr>
                        <a:t>|</a:t>
                      </a:r>
                      <a:r>
                        <a:rPr lang="en-US" sz="2000" dirty="0" err="1">
                          <a:solidFill>
                            <a:srgbClr val="CC0000"/>
                          </a:solidFill>
                          <a:latin typeface="+mn-lt"/>
                          <a:cs typeface="Courier"/>
                        </a:rPr>
                        <a:t>c</a:t>
                      </a:r>
                      <a:endParaRPr lang="en-US" sz="2000" dirty="0">
                        <a:latin typeface="+mn-lt"/>
                      </a:endParaRPr>
                    </a:p>
                  </a:txBody>
                  <a:tcPr/>
                </a:tc>
                <a:tc>
                  <a:txBody>
                    <a:bodyPr/>
                    <a:lstStyle/>
                    <a:p>
                      <a:pPr algn="ctr">
                        <a:lnSpc>
                          <a:spcPct val="150000"/>
                        </a:lnSpc>
                      </a:pPr>
                      <a:r>
                        <a:rPr lang="en-US" sz="2000" dirty="0">
                          <a:solidFill>
                            <a:schemeClr val="tx1"/>
                          </a:solidFill>
                          <a:latin typeface="+mn-lt"/>
                        </a:rPr>
                        <a:t>= </a:t>
                      </a:r>
                      <a:r>
                        <a:rPr lang="en-US" sz="2000" dirty="0">
                          <a:solidFill>
                            <a:schemeClr val="tx1"/>
                          </a:solidFill>
                          <a:latin typeface="+mn-lt"/>
                          <a:cs typeface="Calibri"/>
                        </a:rPr>
                        <a:t>[abc]</a:t>
                      </a: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a:t>
                      </a:r>
                      <a:r>
                        <a:rPr lang="en-US" sz="2000" dirty="0" err="1">
                          <a:solidFill>
                            <a:srgbClr val="CC0000"/>
                          </a:solidFill>
                          <a:latin typeface="+mn-lt"/>
                          <a:cs typeface="Courier"/>
                        </a:rPr>
                        <a:t>gG</a:t>
                      </a:r>
                      <a:r>
                        <a:rPr lang="en-US" sz="2000" dirty="0">
                          <a:solidFill>
                            <a:srgbClr val="CC0000"/>
                          </a:solidFill>
                          <a:latin typeface="+mn-lt"/>
                          <a:cs typeface="Courier"/>
                        </a:rPr>
                        <a:t>]</a:t>
                      </a:r>
                      <a:r>
                        <a:rPr lang="en-US" sz="2000" dirty="0" err="1">
                          <a:solidFill>
                            <a:srgbClr val="CC0000"/>
                          </a:solidFill>
                          <a:latin typeface="+mn-lt"/>
                          <a:cs typeface="Courier"/>
                        </a:rPr>
                        <a:t>roundhog</a:t>
                      </a:r>
                      <a:r>
                        <a:rPr lang="en-US" sz="2000" b="1" dirty="0">
                          <a:solidFill>
                            <a:srgbClr val="CC0000"/>
                          </a:solidFill>
                          <a:latin typeface="+mn-lt"/>
                          <a:cs typeface="Courier"/>
                        </a:rPr>
                        <a:t>|</a:t>
                      </a:r>
                      <a:r>
                        <a:rPr lang="en-US" sz="2000" dirty="0">
                          <a:solidFill>
                            <a:srgbClr val="CC0000"/>
                          </a:solidFill>
                          <a:latin typeface="+mn-lt"/>
                          <a:cs typeface="Courier"/>
                        </a:rPr>
                        <a:t>[</a:t>
                      </a:r>
                      <a:r>
                        <a:rPr lang="en-US" sz="2000" dirty="0" err="1">
                          <a:solidFill>
                            <a:srgbClr val="CC0000"/>
                          </a:solidFill>
                          <a:latin typeface="+mn-lt"/>
                          <a:cs typeface="Courier"/>
                        </a:rPr>
                        <a:t>Ww</a:t>
                      </a:r>
                      <a:r>
                        <a:rPr lang="en-US" sz="2000" dirty="0">
                          <a:solidFill>
                            <a:srgbClr val="CC0000"/>
                          </a:solidFill>
                          <a:latin typeface="+mn-lt"/>
                          <a:cs typeface="Courier"/>
                        </a:rPr>
                        <a:t>]oodchuck</a:t>
                      </a:r>
                      <a:endParaRPr lang="en-US" sz="2000" dirty="0">
                        <a:latin typeface="+mn-lt"/>
                      </a:endParaRPr>
                    </a:p>
                  </a:txBody>
                  <a:tcPr/>
                </a:tc>
                <a:tc>
                  <a:txBody>
                    <a:bodyPr/>
                    <a:lstStyle/>
                    <a:p>
                      <a:pPr algn="ctr">
                        <a:lnSpc>
                          <a:spcPct val="150000"/>
                        </a:lnSpc>
                      </a:pPr>
                      <a:r>
                        <a:rPr lang="en-US" sz="2000" b="1" dirty="0">
                          <a:solidFill>
                            <a:schemeClr val="tx1"/>
                          </a:solidFill>
                          <a:latin typeface="+mn-lt"/>
                          <a:cs typeface="Calibri"/>
                        </a:rPr>
                        <a:t>???</a:t>
                      </a:r>
                    </a:p>
                  </a:txBody>
                  <a:tcPr/>
                </a:tc>
                <a:extLst>
                  <a:ext uri="{0D108BD9-81ED-4DB2-BD59-A6C34878D82A}">
                    <a16:rowId xmlns:a16="http://schemas.microsoft.com/office/drawing/2014/main" val="10004"/>
                  </a:ext>
                </a:extLst>
              </a:tr>
            </a:tbl>
          </a:graphicData>
        </a:graphic>
      </p:graphicFrame>
      <p:sp>
        <p:nvSpPr>
          <p:cNvPr id="9" name="灯片编号占位符 8">
            <a:extLst>
              <a:ext uri="{FF2B5EF4-FFF2-40B4-BE49-F238E27FC236}">
                <a16:creationId xmlns:a16="http://schemas.microsoft.com/office/drawing/2014/main" id="{955E7253-4B5E-428B-97FD-F22F35E919FD}"/>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p:spTree>
    <p:extLst>
      <p:ext uri="{BB962C8B-B14F-4D97-AF65-F5344CB8AC3E}">
        <p14:creationId xmlns:p14="http://schemas.microsoft.com/office/powerpoint/2010/main" val="2167195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D716-9C62-4552-B0F7-3B4A3CF369B9}"/>
              </a:ext>
            </a:extLst>
          </p:cNvPr>
          <p:cNvSpPr>
            <a:spLocks noGrp="1"/>
          </p:cNvSpPr>
          <p:nvPr>
            <p:ph type="title"/>
          </p:nvPr>
        </p:nvSpPr>
        <p:spPr/>
        <p:txBody>
          <a:bodyPr/>
          <a:lstStyle/>
          <a:p>
            <a:r>
              <a:rPr lang="en-US" altLang="zh-CN" dirty="0"/>
              <a:t>RE: ? * + .</a:t>
            </a:r>
            <a:endParaRPr lang="zh-CN" altLang="en-US" dirty="0"/>
          </a:p>
        </p:txBody>
      </p:sp>
      <p:graphicFrame>
        <p:nvGraphicFramePr>
          <p:cNvPr id="5" name="Table 2">
            <a:extLst>
              <a:ext uri="{FF2B5EF4-FFF2-40B4-BE49-F238E27FC236}">
                <a16:creationId xmlns:a16="http://schemas.microsoft.com/office/drawing/2014/main" id="{130198B1-36EB-40A2-A213-DF9DAEB13831}"/>
              </a:ext>
            </a:extLst>
          </p:cNvPr>
          <p:cNvGraphicFramePr>
            <a:graphicFrameLocks noGrp="1"/>
          </p:cNvGraphicFramePr>
          <p:nvPr>
            <p:extLst>
              <p:ext uri="{D42A27DB-BD31-4B8C-83A1-F6EECF244321}">
                <p14:modId xmlns:p14="http://schemas.microsoft.com/office/powerpoint/2010/main" val="2637684731"/>
              </p:ext>
            </p:extLst>
          </p:nvPr>
        </p:nvGraphicFramePr>
        <p:xfrm>
          <a:off x="977107" y="1447149"/>
          <a:ext cx="10228263" cy="2918844"/>
        </p:xfrm>
        <a:graphic>
          <a:graphicData uri="http://schemas.openxmlformats.org/drawingml/2006/table">
            <a:tbl>
              <a:tblPr firstRow="1" bandRow="1">
                <a:tableStyleId>{5C22544A-7EE6-4342-B048-85BDC9FD1C3A}</a:tableStyleId>
              </a:tblPr>
              <a:tblGrid>
                <a:gridCol w="1608547">
                  <a:extLst>
                    <a:ext uri="{9D8B030D-6E8A-4147-A177-3AD203B41FA5}">
                      <a16:colId xmlns:a16="http://schemas.microsoft.com/office/drawing/2014/main" val="20000"/>
                    </a:ext>
                  </a:extLst>
                </a:gridCol>
                <a:gridCol w="3757013">
                  <a:extLst>
                    <a:ext uri="{9D8B030D-6E8A-4147-A177-3AD203B41FA5}">
                      <a16:colId xmlns:a16="http://schemas.microsoft.com/office/drawing/2014/main" val="20001"/>
                    </a:ext>
                  </a:extLst>
                </a:gridCol>
                <a:gridCol w="4862703">
                  <a:extLst>
                    <a:ext uri="{9D8B030D-6E8A-4147-A177-3AD203B41FA5}">
                      <a16:colId xmlns:a16="http://schemas.microsoft.com/office/drawing/2014/main" val="20002"/>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algn="ctr">
                        <a:lnSpc>
                          <a:spcPct val="150000"/>
                        </a:lnSpc>
                      </a:pPr>
                      <a:r>
                        <a:rPr lang="en-US" sz="2000" dirty="0">
                          <a:latin typeface="+mn-lt"/>
                        </a:rPr>
                        <a:t>Matched examples</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err="1">
                          <a:solidFill>
                            <a:srgbClr val="CC0000"/>
                          </a:solidFill>
                          <a:latin typeface="+mn-lt"/>
                          <a:cs typeface="Courier"/>
                        </a:rPr>
                        <a:t>colou?r</a:t>
                      </a:r>
                      <a:endParaRPr lang="en-US" sz="2000" dirty="0">
                        <a:latin typeface="+mn-lt"/>
                      </a:endParaRPr>
                    </a:p>
                  </a:txBody>
                  <a:tcPr/>
                </a:tc>
                <a:tc>
                  <a:txBody>
                    <a:bodyPr/>
                    <a:lstStyle/>
                    <a:p>
                      <a:pPr algn="ctr">
                        <a:lnSpc>
                          <a:spcPct val="150000"/>
                        </a:lnSpc>
                      </a:pPr>
                      <a:r>
                        <a:rPr lang="en-US" sz="2000" dirty="0">
                          <a:latin typeface="+mn-lt"/>
                        </a:rPr>
                        <a:t>Optional</a:t>
                      </a:r>
                      <a:r>
                        <a:rPr lang="en-US" sz="2000" baseline="0" dirty="0">
                          <a:latin typeface="+mn-lt"/>
                        </a:rPr>
                        <a:t> previous char</a:t>
                      </a:r>
                      <a:endParaRPr lang="en-US" sz="2000" dirty="0">
                        <a:latin typeface="+mn-lt"/>
                      </a:endParaRPr>
                    </a:p>
                  </a:txBody>
                  <a:tcPr/>
                </a:tc>
                <a:tc>
                  <a:txBody>
                    <a:bodyPr/>
                    <a:lstStyle/>
                    <a:p>
                      <a:pPr algn="ctr">
                        <a:lnSpc>
                          <a:spcPct val="150000"/>
                        </a:lnSpc>
                      </a:pPr>
                      <a:r>
                        <a:rPr lang="en-US" sz="2000" u="sng" dirty="0">
                          <a:solidFill>
                            <a:srgbClr val="0000FF"/>
                          </a:solidFill>
                          <a:latin typeface="+mn-lt"/>
                          <a:cs typeface="Courier"/>
                        </a:rPr>
                        <a:t>color</a:t>
                      </a:r>
                      <a:r>
                        <a:rPr lang="en-US" sz="2000" u="none" dirty="0">
                          <a:latin typeface="+mn-lt"/>
                          <a:cs typeface="Courier"/>
                        </a:rPr>
                        <a:t>    </a:t>
                      </a:r>
                      <a:r>
                        <a:rPr lang="en-US" sz="2000" u="sng" dirty="0" err="1">
                          <a:solidFill>
                            <a:srgbClr val="0000FF"/>
                          </a:solidFill>
                          <a:latin typeface="+mn-lt"/>
                          <a:cs typeface="Courier"/>
                        </a:rPr>
                        <a:t>colour</a:t>
                      </a:r>
                      <a:endParaRPr lang="en-US" sz="2000" u="sng" dirty="0">
                        <a:solidFill>
                          <a:srgbClr val="0000FF"/>
                        </a:solidFill>
                        <a:latin typeface="+mn-lt"/>
                        <a:cs typeface="Courier"/>
                      </a:endParaRP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err="1">
                          <a:solidFill>
                            <a:srgbClr val="CC0000"/>
                          </a:solidFill>
                          <a:latin typeface="+mn-lt"/>
                          <a:cs typeface="Courier"/>
                        </a:rPr>
                        <a:t>oo</a:t>
                      </a:r>
                      <a:r>
                        <a:rPr lang="en-US" sz="2000" dirty="0">
                          <a:solidFill>
                            <a:srgbClr val="CC0000"/>
                          </a:solidFill>
                          <a:latin typeface="+mn-lt"/>
                          <a:cs typeface="Courier"/>
                        </a:rPr>
                        <a:t>*h!</a:t>
                      </a:r>
                      <a:endParaRPr lang="en-US" sz="2000" dirty="0">
                        <a:latin typeface="+mn-lt"/>
                      </a:endParaRPr>
                    </a:p>
                  </a:txBody>
                  <a:tcPr/>
                </a:tc>
                <a:tc>
                  <a:txBody>
                    <a:bodyPr/>
                    <a:lstStyle/>
                    <a:p>
                      <a:pPr algn="ctr">
                        <a:lnSpc>
                          <a:spcPct val="150000"/>
                        </a:lnSpc>
                      </a:pPr>
                      <a:r>
                        <a:rPr lang="en-US" sz="2000" dirty="0">
                          <a:solidFill>
                            <a:srgbClr val="000000"/>
                          </a:solidFill>
                          <a:latin typeface="+mn-lt"/>
                        </a:rPr>
                        <a:t>0 or more of</a:t>
                      </a:r>
                      <a:r>
                        <a:rPr lang="en-US" sz="2000" baseline="0" dirty="0">
                          <a:solidFill>
                            <a:srgbClr val="000000"/>
                          </a:solidFill>
                          <a:latin typeface="+mn-lt"/>
                        </a:rPr>
                        <a:t> </a:t>
                      </a:r>
                      <a:r>
                        <a:rPr lang="en-US" sz="2000" dirty="0">
                          <a:solidFill>
                            <a:srgbClr val="000000"/>
                          </a:solidFill>
                          <a:latin typeface="+mn-lt"/>
                        </a:rPr>
                        <a:t>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oh!</a:t>
                      </a:r>
                      <a:r>
                        <a:rPr lang="en-US" sz="2000" u="none" dirty="0">
                          <a:solidFill>
                            <a:srgbClr val="3366FF"/>
                          </a:solidFill>
                          <a:latin typeface="+mn-lt"/>
                          <a:cs typeface="Courier"/>
                        </a:rPr>
                        <a:t> </a:t>
                      </a:r>
                      <a:r>
                        <a:rPr lang="en-US" sz="2000" u="sng" dirty="0">
                          <a:solidFill>
                            <a:srgbClr val="3366FF"/>
                          </a:solidFill>
                          <a:latin typeface="+mn-lt"/>
                          <a:cs typeface="Courier"/>
                        </a:rPr>
                        <a:t>ooh!</a:t>
                      </a:r>
                      <a:r>
                        <a:rPr lang="en-US" sz="2000" u="none" dirty="0">
                          <a:solidFill>
                            <a:srgbClr val="000000"/>
                          </a:solidFill>
                          <a:latin typeface="+mn-lt"/>
                          <a:cs typeface="Courier"/>
                        </a:rPr>
                        <a:t>  </a:t>
                      </a:r>
                      <a:r>
                        <a:rPr lang="en-US" sz="2000" u="sng" dirty="0" err="1">
                          <a:solidFill>
                            <a:srgbClr val="3366FF"/>
                          </a:solidFill>
                          <a:latin typeface="+mn-lt"/>
                          <a:cs typeface="Courier"/>
                        </a:rPr>
                        <a:t>oooh</a:t>
                      </a:r>
                      <a:r>
                        <a:rPr lang="en-US" sz="2000" u="sng" dirty="0">
                          <a:solidFill>
                            <a:srgbClr val="3366FF"/>
                          </a:solidFill>
                          <a:latin typeface="+mn-lt"/>
                          <a:cs typeface="Courier"/>
                        </a:rPr>
                        <a:t>!</a:t>
                      </a:r>
                      <a:r>
                        <a:rPr lang="en-US" sz="2000" u="none" dirty="0">
                          <a:solidFill>
                            <a:srgbClr val="3366FF"/>
                          </a:solidFill>
                          <a:latin typeface="+mn-lt"/>
                          <a:cs typeface="Courier"/>
                        </a:rPr>
                        <a:t> </a:t>
                      </a:r>
                      <a:r>
                        <a:rPr lang="en-US" sz="2000" u="sng" dirty="0" err="1">
                          <a:solidFill>
                            <a:srgbClr val="3366FF"/>
                          </a:solidFill>
                          <a:latin typeface="+mn-lt"/>
                          <a:cs typeface="Courier"/>
                        </a:rPr>
                        <a:t>ooooh</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err="1">
                          <a:solidFill>
                            <a:srgbClr val="CC0000"/>
                          </a:solidFill>
                          <a:latin typeface="+mn-lt"/>
                          <a:cs typeface="Courier"/>
                        </a:rPr>
                        <a:t>o+h</a:t>
                      </a:r>
                      <a:r>
                        <a:rPr lang="en-US" sz="2000" dirty="0">
                          <a:solidFill>
                            <a:srgbClr val="CC0000"/>
                          </a:solidFill>
                          <a:latin typeface="+mn-lt"/>
                          <a:cs typeface="Courier"/>
                        </a:rPr>
                        <a:t>!</a:t>
                      </a:r>
                      <a:endParaRPr lang="en-US" sz="2000" dirty="0">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000000"/>
                          </a:solidFill>
                          <a:latin typeface="+mn-lt"/>
                        </a:rPr>
                        <a:t>1 or more of 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oh!</a:t>
                      </a:r>
                      <a:r>
                        <a:rPr lang="en-US" sz="2000" u="none" dirty="0">
                          <a:solidFill>
                            <a:srgbClr val="3366FF"/>
                          </a:solidFill>
                          <a:latin typeface="+mn-lt"/>
                          <a:cs typeface="Courier"/>
                        </a:rPr>
                        <a:t> </a:t>
                      </a:r>
                      <a:r>
                        <a:rPr lang="en-US" sz="2000" u="sng" dirty="0">
                          <a:solidFill>
                            <a:srgbClr val="3366FF"/>
                          </a:solidFill>
                          <a:latin typeface="+mn-lt"/>
                          <a:cs typeface="Courier"/>
                        </a:rPr>
                        <a:t>ooh!</a:t>
                      </a:r>
                      <a:r>
                        <a:rPr lang="en-US" sz="2000" u="none" dirty="0">
                          <a:solidFill>
                            <a:srgbClr val="000000"/>
                          </a:solidFill>
                          <a:latin typeface="+mn-lt"/>
                          <a:cs typeface="Courier"/>
                        </a:rPr>
                        <a:t>  </a:t>
                      </a:r>
                      <a:r>
                        <a:rPr lang="en-US" sz="2000" u="sng" dirty="0" err="1">
                          <a:solidFill>
                            <a:srgbClr val="3366FF"/>
                          </a:solidFill>
                          <a:latin typeface="+mn-lt"/>
                          <a:cs typeface="Courier"/>
                        </a:rPr>
                        <a:t>oooh</a:t>
                      </a:r>
                      <a:r>
                        <a:rPr lang="en-US" sz="2000" u="sng" dirty="0">
                          <a:solidFill>
                            <a:srgbClr val="3366FF"/>
                          </a:solidFill>
                          <a:latin typeface="+mn-lt"/>
                          <a:cs typeface="Courier"/>
                        </a:rPr>
                        <a:t>!</a:t>
                      </a:r>
                      <a:r>
                        <a:rPr lang="en-US" sz="2000" u="none" dirty="0">
                          <a:solidFill>
                            <a:srgbClr val="3366FF"/>
                          </a:solidFill>
                          <a:latin typeface="+mn-lt"/>
                          <a:cs typeface="Courier"/>
                        </a:rPr>
                        <a:t> </a:t>
                      </a:r>
                      <a:r>
                        <a:rPr lang="en-US" sz="2000" u="sng" dirty="0" err="1">
                          <a:solidFill>
                            <a:srgbClr val="3366FF"/>
                          </a:solidFill>
                          <a:latin typeface="+mn-lt"/>
                          <a:cs typeface="Courier"/>
                        </a:rPr>
                        <a:t>ooooh</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baa+</a:t>
                      </a:r>
                      <a:endParaRPr lang="en-US" sz="2000" dirty="0">
                        <a:latin typeface="+mn-lt"/>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rgbClr val="000000"/>
                          </a:solidFill>
                          <a:latin typeface="+mn-lt"/>
                        </a:rPr>
                        <a:t>1 or more of 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baa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baaaaa</a:t>
                      </a:r>
                      <a:endParaRPr lang="en-US" sz="2000" u="none" dirty="0">
                        <a:solidFill>
                          <a:srgbClr val="000000"/>
                        </a:solidFill>
                        <a:latin typeface="+mn-lt"/>
                        <a:cs typeface="Courier"/>
                      </a:endParaRPr>
                    </a:p>
                  </a:txBody>
                  <a:tcPr/>
                </a:tc>
                <a:extLst>
                  <a:ext uri="{0D108BD9-81ED-4DB2-BD59-A6C34878D82A}">
                    <a16:rowId xmlns:a16="http://schemas.microsoft.com/office/drawing/2014/main" val="10004"/>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err="1">
                          <a:solidFill>
                            <a:srgbClr val="CC0000"/>
                          </a:solidFill>
                          <a:latin typeface="+mn-lt"/>
                          <a:cs typeface="Courier"/>
                        </a:rPr>
                        <a:t>beg.n</a:t>
                      </a:r>
                      <a:endParaRPr lang="en-US" sz="2000" dirty="0">
                        <a:latin typeface="+mn-lt"/>
                      </a:endParaRPr>
                    </a:p>
                  </a:txBody>
                  <a:tcPr/>
                </a:tc>
                <a:tc>
                  <a:txBody>
                    <a:bodyPr/>
                    <a:lstStyle/>
                    <a:p>
                      <a:pPr algn="ctr">
                        <a:lnSpc>
                          <a:spcPct val="150000"/>
                        </a:lnSpc>
                      </a:pPr>
                      <a:r>
                        <a:rPr lang="en-US" sz="2000" dirty="0">
                          <a:latin typeface="+mn-lt"/>
                        </a:rPr>
                        <a:t>any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begin </a:t>
                      </a:r>
                      <a:r>
                        <a:rPr lang="en-US" sz="2000" u="sng" baseline="0" dirty="0">
                          <a:solidFill>
                            <a:srgbClr val="3366FF"/>
                          </a:solidFill>
                          <a:latin typeface="+mn-lt"/>
                          <a:cs typeface="Courier"/>
                        </a:rPr>
                        <a:t>begun begun beg3n</a:t>
                      </a:r>
                      <a:endParaRPr lang="en-US" sz="2000" u="none" dirty="0">
                        <a:solidFill>
                          <a:srgbClr val="000000"/>
                        </a:solidFill>
                        <a:latin typeface="+mn-lt"/>
                        <a:cs typeface="Courier"/>
                      </a:endParaRPr>
                    </a:p>
                  </a:txBody>
                  <a:tcPr/>
                </a:tc>
                <a:extLst>
                  <a:ext uri="{0D108BD9-81ED-4DB2-BD59-A6C34878D82A}">
                    <a16:rowId xmlns:a16="http://schemas.microsoft.com/office/drawing/2014/main" val="10005"/>
                  </a:ext>
                </a:extLst>
              </a:tr>
            </a:tbl>
          </a:graphicData>
        </a:graphic>
      </p:graphicFrame>
      <p:pic>
        <p:nvPicPr>
          <p:cNvPr id="6" name="图片 5">
            <a:extLst>
              <a:ext uri="{FF2B5EF4-FFF2-40B4-BE49-F238E27FC236}">
                <a16:creationId xmlns:a16="http://schemas.microsoft.com/office/drawing/2014/main" id="{7A9C2CA1-4314-4E95-85BE-CED8FC5B327E}"/>
              </a:ext>
            </a:extLst>
          </p:cNvPr>
          <p:cNvPicPr>
            <a:picLocks noChangeAspect="1"/>
          </p:cNvPicPr>
          <p:nvPr/>
        </p:nvPicPr>
        <p:blipFill rotWithShape="1">
          <a:blip r:embed="rId3"/>
          <a:srcRect t="32480"/>
          <a:stretch/>
        </p:blipFill>
        <p:spPr>
          <a:xfrm>
            <a:off x="1138237" y="4961421"/>
            <a:ext cx="6259133" cy="1179972"/>
          </a:xfrm>
          <a:prstGeom prst="rect">
            <a:avLst/>
          </a:prstGeom>
        </p:spPr>
      </p:pic>
      <p:pic>
        <p:nvPicPr>
          <p:cNvPr id="7" name="图片 6">
            <a:extLst>
              <a:ext uri="{FF2B5EF4-FFF2-40B4-BE49-F238E27FC236}">
                <a16:creationId xmlns:a16="http://schemas.microsoft.com/office/drawing/2014/main" id="{44FAC060-2093-4465-A619-553948DC46C1}"/>
              </a:ext>
            </a:extLst>
          </p:cNvPr>
          <p:cNvPicPr>
            <a:picLocks noChangeAspect="1"/>
          </p:cNvPicPr>
          <p:nvPr/>
        </p:nvPicPr>
        <p:blipFill rotWithShape="1">
          <a:blip r:embed="rId4"/>
          <a:srcRect r="4517" b="57534"/>
          <a:stretch/>
        </p:blipFill>
        <p:spPr>
          <a:xfrm>
            <a:off x="1149448" y="6242332"/>
            <a:ext cx="6247922" cy="501086"/>
          </a:xfrm>
          <a:prstGeom prst="rect">
            <a:avLst/>
          </a:prstGeom>
        </p:spPr>
      </p:pic>
      <p:sp>
        <p:nvSpPr>
          <p:cNvPr id="10" name="灯片编号占位符 9">
            <a:extLst>
              <a:ext uri="{FF2B5EF4-FFF2-40B4-BE49-F238E27FC236}">
                <a16:creationId xmlns:a16="http://schemas.microsoft.com/office/drawing/2014/main" id="{2C9AC8F5-9069-4AD9-A497-1D9FF1BFF4CB}"/>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p:spTree>
    <p:extLst>
      <p:ext uri="{BB962C8B-B14F-4D97-AF65-F5344CB8AC3E}">
        <p14:creationId xmlns:p14="http://schemas.microsoft.com/office/powerpoint/2010/main" val="2094059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863A2-9ECF-4B09-95D3-B35F52132BAA}"/>
              </a:ext>
            </a:extLst>
          </p:cNvPr>
          <p:cNvSpPr>
            <a:spLocks noGrp="1"/>
          </p:cNvSpPr>
          <p:nvPr>
            <p:ph type="title"/>
          </p:nvPr>
        </p:nvSpPr>
        <p:spPr>
          <a:xfrm>
            <a:off x="295667" y="241334"/>
            <a:ext cx="9402820" cy="610388"/>
          </a:xfrm>
        </p:spPr>
        <p:txBody>
          <a:bodyPr/>
          <a:lstStyle/>
          <a:p>
            <a:r>
              <a:rPr lang="en-US" altLang="zh-CN" dirty="0"/>
              <a:t>Natural Language Processing (NLP)</a:t>
            </a:r>
            <a:endParaRPr lang="zh-CN" altLang="en-US" dirty="0"/>
          </a:p>
        </p:txBody>
      </p:sp>
      <p:sp>
        <p:nvSpPr>
          <p:cNvPr id="3" name="内容占位符 2">
            <a:extLst>
              <a:ext uri="{FF2B5EF4-FFF2-40B4-BE49-F238E27FC236}">
                <a16:creationId xmlns:a16="http://schemas.microsoft.com/office/drawing/2014/main" id="{AADC5A5F-E55A-494C-8450-D62EA56EC6B6}"/>
              </a:ext>
            </a:extLst>
          </p:cNvPr>
          <p:cNvSpPr>
            <a:spLocks noGrp="1"/>
          </p:cNvSpPr>
          <p:nvPr>
            <p:ph idx="1"/>
          </p:nvPr>
        </p:nvSpPr>
        <p:spPr>
          <a:xfrm>
            <a:off x="479426" y="1169233"/>
            <a:ext cx="6042766" cy="5447433"/>
          </a:xfrm>
        </p:spPr>
        <p:txBody>
          <a:bodyPr>
            <a:normAutofit fontScale="77500" lnSpcReduction="20000"/>
          </a:bodyPr>
          <a:lstStyle/>
          <a:p>
            <a:pPr>
              <a:lnSpc>
                <a:spcPct val="120000"/>
              </a:lnSpc>
            </a:pPr>
            <a:r>
              <a:rPr lang="en-US" altLang="zh-CN" b="1" dirty="0"/>
              <a:t>NLP</a:t>
            </a:r>
            <a:r>
              <a:rPr lang="zh-CN" altLang="en-US" b="1" dirty="0"/>
              <a:t> </a:t>
            </a:r>
            <a:r>
              <a:rPr lang="en-US" altLang="zh-CN" b="1" dirty="0"/>
              <a:t>is focused on enabling computers to understand, interpret, and generate human language in a way that is both meaningful and useful.</a:t>
            </a:r>
            <a:r>
              <a:rPr lang="zh-CN" altLang="en-US" b="1" dirty="0"/>
              <a:t> </a:t>
            </a:r>
            <a:endParaRPr lang="en-US" altLang="zh-CN" b="1" dirty="0"/>
          </a:p>
          <a:p>
            <a:pPr>
              <a:lnSpc>
                <a:spcPct val="120000"/>
              </a:lnSpc>
            </a:pPr>
            <a:r>
              <a:rPr lang="en-US" altLang="zh-CN" b="1" dirty="0"/>
              <a:t>Teach computers how to understand and generate human languages</a:t>
            </a:r>
          </a:p>
          <a:p>
            <a:pPr lvl="1">
              <a:lnSpc>
                <a:spcPct val="110000"/>
              </a:lnSpc>
              <a:spcAft>
                <a:spcPts val="600"/>
              </a:spcAft>
            </a:pPr>
            <a:r>
              <a:rPr lang="en-US" altLang="zh-CN" dirty="0"/>
              <a:t>Natural</a:t>
            </a:r>
            <a:r>
              <a:rPr lang="zh-CN" altLang="en-US" dirty="0"/>
              <a:t> </a:t>
            </a:r>
            <a:r>
              <a:rPr lang="en-US" altLang="zh-CN" dirty="0"/>
              <a:t>Language</a:t>
            </a:r>
            <a:r>
              <a:rPr lang="zh-CN" altLang="en-US" dirty="0"/>
              <a:t> </a:t>
            </a:r>
            <a:r>
              <a:rPr lang="en-US" altLang="zh-CN" dirty="0">
                <a:solidFill>
                  <a:srgbClr val="0068B7"/>
                </a:solidFill>
              </a:rPr>
              <a:t>Understanding</a:t>
            </a:r>
          </a:p>
          <a:p>
            <a:pPr lvl="1">
              <a:lnSpc>
                <a:spcPct val="110000"/>
              </a:lnSpc>
              <a:spcAft>
                <a:spcPts val="600"/>
              </a:spcAft>
            </a:pPr>
            <a:r>
              <a:rPr lang="en-US" altLang="zh-CN" dirty="0"/>
              <a:t>Natural</a:t>
            </a:r>
            <a:r>
              <a:rPr lang="zh-CN" altLang="en-US" dirty="0"/>
              <a:t> </a:t>
            </a:r>
            <a:r>
              <a:rPr lang="en-US" altLang="zh-CN" dirty="0"/>
              <a:t>Language</a:t>
            </a:r>
            <a:r>
              <a:rPr lang="zh-CN" altLang="en-US" dirty="0"/>
              <a:t> </a:t>
            </a:r>
            <a:r>
              <a:rPr lang="en-US" altLang="zh-CN" dirty="0">
                <a:solidFill>
                  <a:srgbClr val="0068B7"/>
                </a:solidFill>
              </a:rPr>
              <a:t>Generation</a:t>
            </a:r>
          </a:p>
          <a:p>
            <a:r>
              <a:rPr lang="en-US" altLang="zh-CN" b="1" dirty="0"/>
              <a:t>Other names</a:t>
            </a:r>
          </a:p>
          <a:p>
            <a:pPr lvl="1">
              <a:lnSpc>
                <a:spcPct val="120000"/>
              </a:lnSpc>
              <a:spcAft>
                <a:spcPts val="600"/>
              </a:spcAft>
            </a:pPr>
            <a:r>
              <a:rPr lang="en-US" altLang="zh-CN" dirty="0"/>
              <a:t>Computational Linguistics</a:t>
            </a:r>
          </a:p>
          <a:p>
            <a:pPr lvl="1">
              <a:lnSpc>
                <a:spcPct val="120000"/>
              </a:lnSpc>
              <a:spcAft>
                <a:spcPts val="600"/>
              </a:spcAft>
            </a:pPr>
            <a:r>
              <a:rPr lang="en-US" altLang="zh-CN" dirty="0"/>
              <a:t>Natural Language Engineering</a:t>
            </a:r>
          </a:p>
          <a:p>
            <a:pPr lvl="1">
              <a:lnSpc>
                <a:spcPct val="120000"/>
              </a:lnSpc>
              <a:spcAft>
                <a:spcPts val="600"/>
              </a:spcAft>
            </a:pPr>
            <a:r>
              <a:rPr lang="en-US" altLang="zh-CN" dirty="0"/>
              <a:t>Human Language Technology</a:t>
            </a:r>
            <a:endParaRPr lang="zh-CN" altLang="en-US" dirty="0"/>
          </a:p>
          <a:p>
            <a:endParaRPr lang="zh-CN" altLang="en-US" dirty="0"/>
          </a:p>
        </p:txBody>
      </p:sp>
      <p:sp>
        <p:nvSpPr>
          <p:cNvPr id="6" name="椭圆 5">
            <a:extLst>
              <a:ext uri="{FF2B5EF4-FFF2-40B4-BE49-F238E27FC236}">
                <a16:creationId xmlns:a16="http://schemas.microsoft.com/office/drawing/2014/main" id="{17ECAE94-DD10-487F-820E-6010D630BCFC}"/>
              </a:ext>
            </a:extLst>
          </p:cNvPr>
          <p:cNvSpPr/>
          <p:nvPr/>
        </p:nvSpPr>
        <p:spPr>
          <a:xfrm>
            <a:off x="7195278" y="1571788"/>
            <a:ext cx="4714535" cy="4542019"/>
          </a:xfrm>
          <a:prstGeom prst="ellipse">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79A5AA05-2773-4E2B-A211-5540C93D725B}"/>
              </a:ext>
            </a:extLst>
          </p:cNvPr>
          <p:cNvSpPr/>
          <p:nvPr/>
        </p:nvSpPr>
        <p:spPr>
          <a:xfrm>
            <a:off x="7414985" y="2635648"/>
            <a:ext cx="2792483" cy="2638710"/>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BCE85D5-8FE3-4DB5-A00A-448DEA504FBB}"/>
              </a:ext>
            </a:extLst>
          </p:cNvPr>
          <p:cNvSpPr/>
          <p:nvPr/>
        </p:nvSpPr>
        <p:spPr>
          <a:xfrm>
            <a:off x="8107876" y="3801012"/>
            <a:ext cx="2349468" cy="2177884"/>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810B177C-3645-49F0-826E-42977949CC2A}"/>
              </a:ext>
            </a:extLst>
          </p:cNvPr>
          <p:cNvSpPr txBox="1"/>
          <p:nvPr/>
        </p:nvSpPr>
        <p:spPr>
          <a:xfrm>
            <a:off x="8947168" y="1719047"/>
            <a:ext cx="1210753" cy="523220"/>
          </a:xfrm>
          <a:prstGeom prst="rect">
            <a:avLst/>
          </a:prstGeom>
          <a:noFill/>
        </p:spPr>
        <p:txBody>
          <a:bodyPr wrap="square" rtlCol="0">
            <a:spAutoFit/>
          </a:bodyPr>
          <a:lstStyle/>
          <a:p>
            <a:pPr algn="ctr"/>
            <a:r>
              <a:rPr lang="en-US" altLang="zh-CN" sz="2800" b="1" dirty="0"/>
              <a:t>AI</a:t>
            </a:r>
            <a:endParaRPr lang="zh-CN" altLang="en-US" sz="2800" b="1" dirty="0"/>
          </a:p>
        </p:txBody>
      </p:sp>
      <p:sp>
        <p:nvSpPr>
          <p:cNvPr id="10" name="椭圆 9">
            <a:extLst>
              <a:ext uri="{FF2B5EF4-FFF2-40B4-BE49-F238E27FC236}">
                <a16:creationId xmlns:a16="http://schemas.microsoft.com/office/drawing/2014/main" id="{185005D7-458C-4E7A-9220-664E3BB5D3A5}"/>
              </a:ext>
            </a:extLst>
          </p:cNvPr>
          <p:cNvSpPr/>
          <p:nvPr/>
        </p:nvSpPr>
        <p:spPr>
          <a:xfrm>
            <a:off x="9353030" y="2635649"/>
            <a:ext cx="2457917" cy="2476850"/>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3636380-B389-461C-A878-51EFBE7C106C}"/>
              </a:ext>
            </a:extLst>
          </p:cNvPr>
          <p:cNvSpPr txBox="1"/>
          <p:nvPr/>
        </p:nvSpPr>
        <p:spPr>
          <a:xfrm>
            <a:off x="7552988" y="3430958"/>
            <a:ext cx="930392" cy="523220"/>
          </a:xfrm>
          <a:prstGeom prst="rect">
            <a:avLst/>
          </a:prstGeom>
          <a:noFill/>
        </p:spPr>
        <p:txBody>
          <a:bodyPr wrap="square" rtlCol="0">
            <a:spAutoFit/>
          </a:bodyPr>
          <a:lstStyle/>
          <a:p>
            <a:pPr algn="ctr"/>
            <a:r>
              <a:rPr lang="en-US" altLang="zh-CN" sz="2800" b="1" dirty="0"/>
              <a:t>ML</a:t>
            </a:r>
            <a:endParaRPr lang="zh-CN" altLang="en-US" sz="2800" b="1" dirty="0"/>
          </a:p>
        </p:txBody>
      </p:sp>
      <p:sp>
        <p:nvSpPr>
          <p:cNvPr id="12" name="文本框 11">
            <a:extLst>
              <a:ext uri="{FF2B5EF4-FFF2-40B4-BE49-F238E27FC236}">
                <a16:creationId xmlns:a16="http://schemas.microsoft.com/office/drawing/2014/main" id="{BFE3E950-2CAB-4603-8D59-5575186206CC}"/>
              </a:ext>
            </a:extLst>
          </p:cNvPr>
          <p:cNvSpPr txBox="1"/>
          <p:nvPr/>
        </p:nvSpPr>
        <p:spPr>
          <a:xfrm>
            <a:off x="10880555" y="3576051"/>
            <a:ext cx="930392" cy="523220"/>
          </a:xfrm>
          <a:prstGeom prst="rect">
            <a:avLst/>
          </a:prstGeom>
          <a:noFill/>
        </p:spPr>
        <p:txBody>
          <a:bodyPr wrap="square" rtlCol="0">
            <a:spAutoFit/>
          </a:bodyPr>
          <a:lstStyle/>
          <a:p>
            <a:pPr algn="ctr"/>
            <a:r>
              <a:rPr lang="en-US" altLang="zh-CN" sz="2800" b="1" dirty="0"/>
              <a:t>NLP</a:t>
            </a:r>
            <a:endParaRPr lang="zh-CN" altLang="en-US" sz="2800" b="1" dirty="0"/>
          </a:p>
        </p:txBody>
      </p:sp>
      <p:sp>
        <p:nvSpPr>
          <p:cNvPr id="13" name="文本框 12">
            <a:extLst>
              <a:ext uri="{FF2B5EF4-FFF2-40B4-BE49-F238E27FC236}">
                <a16:creationId xmlns:a16="http://schemas.microsoft.com/office/drawing/2014/main" id="{BC0771A8-2E48-48A7-8A6C-03B816CF13EF}"/>
              </a:ext>
            </a:extLst>
          </p:cNvPr>
          <p:cNvSpPr txBox="1"/>
          <p:nvPr/>
        </p:nvSpPr>
        <p:spPr>
          <a:xfrm>
            <a:off x="9007572" y="5404417"/>
            <a:ext cx="690915" cy="523220"/>
          </a:xfrm>
          <a:prstGeom prst="rect">
            <a:avLst/>
          </a:prstGeom>
          <a:noFill/>
        </p:spPr>
        <p:txBody>
          <a:bodyPr wrap="square" rtlCol="0">
            <a:spAutoFit/>
          </a:bodyPr>
          <a:lstStyle/>
          <a:p>
            <a:pPr algn="ctr"/>
            <a:r>
              <a:rPr lang="en-US" altLang="zh-CN" sz="2800" b="1" dirty="0"/>
              <a:t>DL</a:t>
            </a:r>
            <a:endParaRPr lang="zh-CN" altLang="en-US" sz="2800" b="1" dirty="0"/>
          </a:p>
        </p:txBody>
      </p:sp>
      <p:sp>
        <p:nvSpPr>
          <p:cNvPr id="16" name="灯片编号占位符 15">
            <a:extLst>
              <a:ext uri="{FF2B5EF4-FFF2-40B4-BE49-F238E27FC236}">
                <a16:creationId xmlns:a16="http://schemas.microsoft.com/office/drawing/2014/main" id="{FFC5DF89-84D8-4F0B-A1DA-6BE13C6DBFC4}"/>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Tree>
    <p:extLst>
      <p:ext uri="{BB962C8B-B14F-4D97-AF65-F5344CB8AC3E}">
        <p14:creationId xmlns:p14="http://schemas.microsoft.com/office/powerpoint/2010/main" val="337634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animBg="1"/>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88434-0C10-4994-AFEB-44C2918DBFEF}"/>
              </a:ext>
            </a:extLst>
          </p:cNvPr>
          <p:cNvSpPr>
            <a:spLocks noGrp="1"/>
          </p:cNvSpPr>
          <p:nvPr>
            <p:ph type="title"/>
          </p:nvPr>
        </p:nvSpPr>
        <p:spPr/>
        <p:txBody>
          <a:bodyPr/>
          <a:lstStyle/>
          <a:p>
            <a:r>
              <a:rPr lang="en-US" altLang="zh-CN" dirty="0"/>
              <a:t>RE: find all “the” in a text</a:t>
            </a:r>
            <a:endParaRPr lang="zh-CN" altLang="en-US" dirty="0"/>
          </a:p>
        </p:txBody>
      </p:sp>
      <p:sp>
        <p:nvSpPr>
          <p:cNvPr id="5" name="Rectangle 3">
            <a:extLst>
              <a:ext uri="{FF2B5EF4-FFF2-40B4-BE49-F238E27FC236}">
                <a16:creationId xmlns:a16="http://schemas.microsoft.com/office/drawing/2014/main" id="{5FF07147-7173-46A9-B542-20A503405D90}"/>
              </a:ext>
            </a:extLst>
          </p:cNvPr>
          <p:cNvSpPr txBox="1">
            <a:spLocks noChangeArrowheads="1"/>
          </p:cNvSpPr>
          <p:nvPr/>
        </p:nvSpPr>
        <p:spPr>
          <a:xfrm>
            <a:off x="534631" y="1208720"/>
            <a:ext cx="10730269" cy="4629926"/>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1" fontAlgn="base" latinLnBrk="0" hangingPunct="1">
              <a:lnSpc>
                <a:spcPct val="90000"/>
              </a:lnSpc>
              <a:spcBef>
                <a:spcPts val="1000"/>
              </a:spcBef>
              <a:spcAft>
                <a:spcPct val="0"/>
              </a:spcAft>
              <a:buClrTx/>
              <a:buSzTx/>
              <a:buFont typeface="Arial" charset="0"/>
              <a:buChar char="•"/>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Find me all instances of the word “the” in a text.</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A50021"/>
                </a:solidFill>
                <a:effectLst/>
                <a:uLnTx/>
                <a:uFillTx/>
                <a:latin typeface="Arial" panose="020B0604020202020204"/>
                <a:ea typeface="SimSun" panose="02010600030101010101" pitchFamily="2" charset="-122"/>
                <a:cs typeface="Courier"/>
              </a:rPr>
              <a:t>the</a:t>
            </a:r>
          </a:p>
          <a:p>
            <a:pPr marL="800100" marR="0" lvl="2"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SimSun" panose="02010600030101010101" pitchFamily="2" charset="-122"/>
                <a:cs typeface="Calibri"/>
              </a:rPr>
              <a:t>                                                Misses capitalized examples</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0099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err="1">
                <a:ln>
                  <a:noFill/>
                </a:ln>
                <a:solidFill>
                  <a:srgbClr val="009900"/>
                </a:solidFill>
                <a:effectLst/>
                <a:uLnTx/>
                <a:uFillTx/>
                <a:latin typeface="Arial" panose="020B0604020202020204"/>
                <a:ea typeface="SimSun" panose="02010600030101010101" pitchFamily="2" charset="-122"/>
                <a:cs typeface="Courier"/>
              </a:rPr>
              <a:t>tT</a:t>
            </a:r>
            <a:r>
              <a:rPr kumimoji="0" lang="en-US" sz="2800" b="0" i="0" u="none" strike="noStrike" kern="1200" cap="none" spc="0" normalizeH="0" baseline="0" noProof="0" dirty="0">
                <a:ln>
                  <a:noFill/>
                </a:ln>
                <a:solidFill>
                  <a:srgbClr val="009900"/>
                </a:solidFill>
                <a:effectLst/>
                <a:uLnTx/>
                <a:uFillTx/>
                <a:latin typeface="Arial" panose="020B0604020202020204"/>
                <a:ea typeface="SimSun" panose="02010600030101010101" pitchFamily="2" charset="-122"/>
                <a:cs typeface="Courier"/>
              </a:rPr>
              <a:t>]he</a:t>
            </a:r>
          </a:p>
          <a:p>
            <a:pPr marL="800100" marR="0" lvl="2"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Incorrectly returns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other</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or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theology</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[^a-</a:t>
            </a:r>
            <a:r>
              <a:rPr kumimoji="0" lang="en-US" sz="2800" b="0" i="0" u="none" strike="noStrike" kern="1200" cap="none" spc="0" normalizeH="0" baseline="0" noProof="0" dirty="0" err="1">
                <a:ln>
                  <a:noFill/>
                </a:ln>
                <a:solidFill>
                  <a:srgbClr val="0066FF"/>
                </a:solidFill>
                <a:effectLst/>
                <a:uLnTx/>
                <a:uFillTx/>
                <a:latin typeface="Arial" panose="020B0604020202020204"/>
                <a:ea typeface="SimSun" panose="02010600030101010101" pitchFamily="2" charset="-122"/>
                <a:cs typeface="Courier"/>
              </a:rPr>
              <a:t>zA</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-Z]</a:t>
            </a:r>
            <a:r>
              <a:rPr kumimoji="0" lang="en-US" sz="2800" b="0" i="0" u="none" strike="noStrike" kern="1200" cap="none" spc="0" normalizeH="0" baseline="0" noProof="0" dirty="0">
                <a:ln>
                  <a:noFill/>
                </a:ln>
                <a:solidFill>
                  <a:srgbClr val="CC33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err="1">
                <a:ln>
                  <a:noFill/>
                </a:ln>
                <a:solidFill>
                  <a:srgbClr val="CC3300"/>
                </a:solidFill>
                <a:effectLst/>
                <a:uLnTx/>
                <a:uFillTx/>
                <a:latin typeface="Arial" panose="020B0604020202020204"/>
                <a:ea typeface="SimSun" panose="02010600030101010101" pitchFamily="2" charset="-122"/>
                <a:cs typeface="Courier"/>
              </a:rPr>
              <a:t>tT</a:t>
            </a:r>
            <a:r>
              <a:rPr kumimoji="0" lang="en-US" sz="2800" b="0" i="0" u="none" strike="noStrike" kern="1200" cap="none" spc="0" normalizeH="0" baseline="0" noProof="0" dirty="0">
                <a:ln>
                  <a:noFill/>
                </a:ln>
                <a:solidFill>
                  <a:srgbClr val="CC33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he</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[^a-</a:t>
            </a:r>
            <a:r>
              <a:rPr kumimoji="0" lang="en-US" sz="2800" b="0" i="0" u="none" strike="noStrike" kern="1200" cap="none" spc="0" normalizeH="0" baseline="0" noProof="0" dirty="0" err="1">
                <a:ln>
                  <a:noFill/>
                </a:ln>
                <a:solidFill>
                  <a:srgbClr val="0066FF"/>
                </a:solidFill>
                <a:effectLst/>
                <a:uLnTx/>
                <a:uFillTx/>
                <a:latin typeface="Arial" panose="020B0604020202020204"/>
                <a:ea typeface="SimSun" panose="02010600030101010101" pitchFamily="2" charset="-122"/>
                <a:cs typeface="Courier"/>
              </a:rPr>
              <a:t>zA</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-Z]</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endPar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endParaRPr>
          </a:p>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More on Regular Expression: </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rPr>
              <a:t>Chapter 3 on Natural Language Processing with Python </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hlinkClick r:id="rId3"/>
              </a:rPr>
              <a:t>http://www.nltk.org/book/ch03.html</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a:t>
            </a:r>
            <a:endParaRPr kumimoji="0" lang="en-US" sz="2400" b="0" i="0" u="none" strike="noStrike" kern="1200" cap="none" spc="0" normalizeH="0" baseline="0" noProof="0" dirty="0">
              <a:ln>
                <a:noFill/>
              </a:ln>
              <a:solidFill>
                <a:srgbClr val="CC00CC"/>
              </a:solidFill>
              <a:effectLst/>
              <a:uLnTx/>
              <a:uFillTx/>
              <a:latin typeface="Arial" panose="020B0604020202020204"/>
              <a:ea typeface="SimSun" panose="02010600030101010101" pitchFamily="2" charset="-122"/>
              <a:cs typeface="+mn-cs"/>
            </a:endParaRPr>
          </a:p>
          <a:p>
            <a:pPr marL="685783" marR="0" lvl="1" indent="-228594" algn="l" defTabSz="914400" rtl="0" eaLnBrk="1" fontAlgn="base" latinLnBrk="0" hangingPunct="1">
              <a:lnSpc>
                <a:spcPct val="90000"/>
              </a:lnSpc>
              <a:spcBef>
                <a:spcPts val="500"/>
              </a:spcBef>
              <a:spcAft>
                <a:spcPct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endParaRPr>
          </a:p>
        </p:txBody>
      </p:sp>
      <p:sp>
        <p:nvSpPr>
          <p:cNvPr id="8" name="灯片编号占位符 7">
            <a:extLst>
              <a:ext uri="{FF2B5EF4-FFF2-40B4-BE49-F238E27FC236}">
                <a16:creationId xmlns:a16="http://schemas.microsoft.com/office/drawing/2014/main" id="{34C75625-C445-44BD-BB37-B85F3DCFBEE2}"/>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p:spTree>
    <p:extLst>
      <p:ext uri="{BB962C8B-B14F-4D97-AF65-F5344CB8AC3E}">
        <p14:creationId xmlns:p14="http://schemas.microsoft.com/office/powerpoint/2010/main" val="1690604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err="1">
                <a:solidFill>
                  <a:schemeClr val="bg2">
                    <a:lumMod val="90000"/>
                  </a:schemeClr>
                </a:solidFill>
              </a:rPr>
              <a:t>nltk</a:t>
            </a:r>
            <a:r>
              <a:rPr lang="en-US" altLang="zh-CN" sz="3600" b="1" dirty="0">
                <a:solidFill>
                  <a:schemeClr val="bg2">
                    <a:lumMod val="90000"/>
                  </a:schemeClr>
                </a:solidFill>
              </a:rPr>
              <a:t>,</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t>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p:spTree>
    <p:extLst>
      <p:ext uri="{BB962C8B-B14F-4D97-AF65-F5344CB8AC3E}">
        <p14:creationId xmlns:p14="http://schemas.microsoft.com/office/powerpoint/2010/main" val="761468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6805-67C0-FB04-9CAD-F85E28D02679}"/>
              </a:ext>
            </a:extLst>
          </p:cNvPr>
          <p:cNvSpPr>
            <a:spLocks noGrp="1"/>
          </p:cNvSpPr>
          <p:nvPr>
            <p:ph type="title"/>
          </p:nvPr>
        </p:nvSpPr>
        <p:spPr/>
        <p:txBody>
          <a:bodyPr/>
          <a:lstStyle/>
          <a:p>
            <a:r>
              <a:rPr lang="en-CN" dirty="0"/>
              <a:t>Tokenization</a:t>
            </a:r>
          </a:p>
        </p:txBody>
      </p:sp>
      <p:sp>
        <p:nvSpPr>
          <p:cNvPr id="3" name="Content Placeholder 2">
            <a:extLst>
              <a:ext uri="{FF2B5EF4-FFF2-40B4-BE49-F238E27FC236}">
                <a16:creationId xmlns:a16="http://schemas.microsoft.com/office/drawing/2014/main" id="{20657EF5-8535-541A-249D-40D60C550A1E}"/>
              </a:ext>
            </a:extLst>
          </p:cNvPr>
          <p:cNvSpPr>
            <a:spLocks noGrp="1"/>
          </p:cNvSpPr>
          <p:nvPr>
            <p:ph idx="1"/>
          </p:nvPr>
        </p:nvSpPr>
        <p:spPr>
          <a:xfrm>
            <a:off x="517524" y="1108434"/>
            <a:ext cx="11217275" cy="2870900"/>
          </a:xfrm>
        </p:spPr>
        <p:txBody>
          <a:bodyPr>
            <a:normAutofit/>
          </a:bodyPr>
          <a:lstStyle/>
          <a:p>
            <a:r>
              <a:rPr lang="en-US" dirty="0">
                <a:solidFill>
                  <a:srgbClr val="0D0D0D"/>
                </a:solidFill>
              </a:rPr>
              <a:t>T</a:t>
            </a:r>
            <a:r>
              <a:rPr lang="en-US" b="0" i="0" dirty="0">
                <a:solidFill>
                  <a:srgbClr val="0D0D0D"/>
                </a:solidFill>
                <a:effectLst/>
              </a:rPr>
              <a:t>okenization is the process of breaking down text into pieces, called tokens, such as words, subwords, or characters, which serve as the input for the model, enabling it to learn effective models.</a:t>
            </a:r>
          </a:p>
          <a:p>
            <a:pPr lvl="1"/>
            <a:r>
              <a:rPr lang="en-US" dirty="0"/>
              <a:t>Input text: 		</a:t>
            </a:r>
            <a:r>
              <a:rPr lang="en-US" dirty="0">
                <a:solidFill>
                  <a:schemeClr val="accent5"/>
                </a:solidFill>
              </a:rPr>
              <a:t>What</a:t>
            </a:r>
            <a:r>
              <a:rPr lang="en-US" dirty="0">
                <a:solidFill>
                  <a:schemeClr val="accent1"/>
                </a:solidFill>
              </a:rPr>
              <a:t> </a:t>
            </a:r>
            <a:r>
              <a:rPr lang="en-US" dirty="0">
                <a:solidFill>
                  <a:schemeClr val="accent2"/>
                </a:solidFill>
              </a:rPr>
              <a:t>is</a:t>
            </a:r>
            <a:r>
              <a:rPr lang="en-US" dirty="0">
                <a:solidFill>
                  <a:schemeClr val="accent1"/>
                </a:solidFill>
              </a:rPr>
              <a:t> </a:t>
            </a:r>
            <a:r>
              <a:rPr lang="en-US" dirty="0">
                <a:solidFill>
                  <a:schemeClr val="accent4"/>
                </a:solidFill>
              </a:rPr>
              <a:t>token</a:t>
            </a:r>
            <a:r>
              <a:rPr lang="en-US" dirty="0">
                <a:solidFill>
                  <a:srgbClr val="00B050"/>
                </a:solidFill>
              </a:rPr>
              <a:t>ization</a:t>
            </a:r>
            <a:r>
              <a:rPr lang="en-US" dirty="0"/>
              <a:t>? </a:t>
            </a:r>
          </a:p>
          <a:p>
            <a:pPr lvl="1"/>
            <a:r>
              <a:rPr lang="en-US" dirty="0"/>
              <a:t>Output token IDs: 	   </a:t>
            </a:r>
            <a:r>
              <a:rPr lang="en-US" dirty="0">
                <a:solidFill>
                  <a:schemeClr val="accent5"/>
                </a:solidFill>
              </a:rPr>
              <a:t>4827</a:t>
            </a:r>
            <a:r>
              <a:rPr lang="en-US" dirty="0">
                <a:solidFill>
                  <a:srgbClr val="00B050"/>
                </a:solidFill>
              </a:rPr>
              <a:t>  </a:t>
            </a:r>
            <a:r>
              <a:rPr lang="en-US" dirty="0">
                <a:solidFill>
                  <a:schemeClr val="accent2"/>
                </a:solidFill>
              </a:rPr>
              <a:t>382</a:t>
            </a:r>
            <a:r>
              <a:rPr lang="en-US" dirty="0">
                <a:solidFill>
                  <a:srgbClr val="00B050"/>
                </a:solidFill>
              </a:rPr>
              <a:t> </a:t>
            </a:r>
            <a:r>
              <a:rPr lang="en-US" dirty="0">
                <a:solidFill>
                  <a:schemeClr val="accent4"/>
                </a:solidFill>
              </a:rPr>
              <a:t>6602</a:t>
            </a:r>
            <a:r>
              <a:rPr lang="en-US" dirty="0">
                <a:solidFill>
                  <a:srgbClr val="00B050"/>
                </a:solidFill>
              </a:rPr>
              <a:t> 2860 </a:t>
            </a:r>
            <a:r>
              <a:rPr lang="en-US" dirty="0"/>
              <a:t>30</a:t>
            </a:r>
          </a:p>
        </p:txBody>
      </p:sp>
      <p:sp>
        <p:nvSpPr>
          <p:cNvPr id="4" name="Slide Number Placeholder 3">
            <a:extLst>
              <a:ext uri="{FF2B5EF4-FFF2-40B4-BE49-F238E27FC236}">
                <a16:creationId xmlns:a16="http://schemas.microsoft.com/office/drawing/2014/main" id="{D7733E73-A349-B467-BFA8-66245006422A}"/>
              </a:ext>
            </a:extLst>
          </p:cNvPr>
          <p:cNvSpPr>
            <a:spLocks noGrp="1"/>
          </p:cNvSpPr>
          <p:nvPr>
            <p:ph type="sldNum" sz="quarter" idx="12"/>
          </p:nvPr>
        </p:nvSpPr>
        <p:spPr/>
        <p:txBody>
          <a:bodyPr/>
          <a:lstStyle/>
          <a:p>
            <a:fld id="{DC8BB421-126E-41CB-B73A-69D52E98CAE3}" type="slidenum">
              <a:rPr lang="zh-CN" altLang="en-US" smtClean="0"/>
              <a:t>52</a:t>
            </a:fld>
            <a:endParaRPr lang="zh-CN" altLang="en-US" dirty="0"/>
          </a:p>
        </p:txBody>
      </p:sp>
      <p:sp>
        <p:nvSpPr>
          <p:cNvPr id="6" name="TextBox 5">
            <a:extLst>
              <a:ext uri="{FF2B5EF4-FFF2-40B4-BE49-F238E27FC236}">
                <a16:creationId xmlns:a16="http://schemas.microsoft.com/office/drawing/2014/main" id="{16CC37EB-0D47-EB04-3CE9-9F7FB601177A}"/>
              </a:ext>
            </a:extLst>
          </p:cNvPr>
          <p:cNvSpPr txBox="1"/>
          <p:nvPr/>
        </p:nvSpPr>
        <p:spPr>
          <a:xfrm>
            <a:off x="6488472" y="5038967"/>
            <a:ext cx="4717242" cy="830997"/>
          </a:xfrm>
          <a:prstGeom prst="rect">
            <a:avLst/>
          </a:prstGeom>
          <a:noFill/>
        </p:spPr>
        <p:txBody>
          <a:bodyPr wrap="square">
            <a:spAutoFit/>
          </a:bodyPr>
          <a:lstStyle/>
          <a:p>
            <a:r>
              <a:rPr lang="en-CN" sz="2400" dirty="0">
                <a:hlinkClick r:id="rId3"/>
              </a:rPr>
              <a:t>https://huggingface.co/docs/transformers/tokenizer_summary</a:t>
            </a:r>
            <a:r>
              <a:rPr lang="en-CN" sz="2400" dirty="0"/>
              <a:t> </a:t>
            </a:r>
          </a:p>
        </p:txBody>
      </p:sp>
      <p:sp>
        <p:nvSpPr>
          <p:cNvPr id="5" name="Content Placeholder 2">
            <a:extLst>
              <a:ext uri="{FF2B5EF4-FFF2-40B4-BE49-F238E27FC236}">
                <a16:creationId xmlns:a16="http://schemas.microsoft.com/office/drawing/2014/main" id="{3B82CB73-B20B-7876-AB4A-06196548D9F3}"/>
              </a:ext>
            </a:extLst>
          </p:cNvPr>
          <p:cNvSpPr txBox="1">
            <a:spLocks/>
          </p:cNvSpPr>
          <p:nvPr/>
        </p:nvSpPr>
        <p:spPr>
          <a:xfrm>
            <a:off x="517524" y="4195197"/>
            <a:ext cx="7594599" cy="229767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D0D0D"/>
                </a:solidFill>
              </a:rPr>
              <a:t>There are three types:</a:t>
            </a:r>
          </a:p>
          <a:p>
            <a:pPr lvl="1">
              <a:spcAft>
                <a:spcPts val="600"/>
              </a:spcAft>
            </a:pPr>
            <a:r>
              <a:rPr lang="en-US" dirty="0">
                <a:solidFill>
                  <a:srgbClr val="0D0D0D"/>
                </a:solidFill>
              </a:rPr>
              <a:t>Word tokenization</a:t>
            </a:r>
          </a:p>
          <a:p>
            <a:pPr lvl="1">
              <a:spcAft>
                <a:spcPts val="600"/>
              </a:spcAft>
            </a:pPr>
            <a:r>
              <a:rPr lang="en-US" b="1" dirty="0">
                <a:solidFill>
                  <a:srgbClr val="0D0D0D"/>
                </a:solidFill>
              </a:rPr>
              <a:t>Subword tokenization</a:t>
            </a:r>
            <a:endParaRPr lang="en-US" dirty="0">
              <a:solidFill>
                <a:srgbClr val="0D0D0D"/>
              </a:solidFill>
            </a:endParaRPr>
          </a:p>
          <a:p>
            <a:pPr lvl="1">
              <a:spcAft>
                <a:spcPts val="600"/>
              </a:spcAft>
            </a:pPr>
            <a:r>
              <a:rPr lang="en-US" dirty="0">
                <a:solidFill>
                  <a:srgbClr val="0D0D0D"/>
                </a:solidFill>
              </a:rPr>
              <a:t>Character tokenization</a:t>
            </a:r>
          </a:p>
        </p:txBody>
      </p:sp>
      <p:sp>
        <p:nvSpPr>
          <p:cNvPr id="9" name="TextBox 8">
            <a:extLst>
              <a:ext uri="{FF2B5EF4-FFF2-40B4-BE49-F238E27FC236}">
                <a16:creationId xmlns:a16="http://schemas.microsoft.com/office/drawing/2014/main" id="{1BB2B64A-CBFC-4547-C6DF-F6AA13B1BCD9}"/>
              </a:ext>
            </a:extLst>
          </p:cNvPr>
          <p:cNvSpPr txBox="1"/>
          <p:nvPr/>
        </p:nvSpPr>
        <p:spPr>
          <a:xfrm>
            <a:off x="8847093" y="2887130"/>
            <a:ext cx="2626282" cy="646331"/>
          </a:xfrm>
          <a:prstGeom prst="rect">
            <a:avLst/>
          </a:prstGeom>
          <a:noFill/>
        </p:spPr>
        <p:txBody>
          <a:bodyPr wrap="square">
            <a:spAutoFit/>
          </a:bodyPr>
          <a:lstStyle/>
          <a:p>
            <a:r>
              <a:rPr lang="en-CN" dirty="0">
                <a:hlinkClick r:id="rId4"/>
              </a:rPr>
              <a:t>https://platform.openai.com/tokenizer</a:t>
            </a:r>
            <a:r>
              <a:rPr lang="en-CN" dirty="0"/>
              <a:t> (GPT-4o)</a:t>
            </a:r>
          </a:p>
        </p:txBody>
      </p:sp>
    </p:spTree>
    <p:extLst>
      <p:ext uri="{BB962C8B-B14F-4D97-AF65-F5344CB8AC3E}">
        <p14:creationId xmlns:p14="http://schemas.microsoft.com/office/powerpoint/2010/main" val="37954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a:t>
            </a:r>
          </a:p>
        </p:txBody>
      </p:sp>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517525" y="1108433"/>
            <a:ext cx="10455275" cy="5508233"/>
          </a:xfrm>
        </p:spPr>
        <p:txBody>
          <a:bodyPr>
            <a:noAutofit/>
          </a:bodyPr>
          <a:lstStyle/>
          <a:p>
            <a:pPr>
              <a:spcBef>
                <a:spcPts val="600"/>
              </a:spcBef>
              <a:spcAft>
                <a:spcPts val="600"/>
              </a:spcAft>
            </a:pPr>
            <a:r>
              <a:rPr lang="en-US" sz="2400" b="1" dirty="0"/>
              <a:t>Idea</a:t>
            </a:r>
            <a:r>
              <a:rPr lang="en-US" sz="2400" dirty="0"/>
              <a:t>: Instead of white-space or single-character segmentation. One can use the raw text data to tell us how to tokenize words. Because tokens can be parts of words as well as whole words.</a:t>
            </a:r>
          </a:p>
          <a:p>
            <a:pPr>
              <a:spcBef>
                <a:spcPts val="600"/>
              </a:spcBef>
              <a:spcAft>
                <a:spcPts val="600"/>
              </a:spcAft>
            </a:pPr>
            <a:r>
              <a:rPr lang="en-US" sz="2400" dirty="0"/>
              <a:t>Three common algorithms</a:t>
            </a:r>
          </a:p>
          <a:p>
            <a:pPr lvl="1">
              <a:spcBef>
                <a:spcPts val="600"/>
              </a:spcBef>
              <a:spcAft>
                <a:spcPts val="600"/>
              </a:spcAft>
            </a:pPr>
            <a:r>
              <a:rPr lang="en-US" sz="2000" b="1" dirty="0"/>
              <a:t>Byte-Pair Encoding (BPE) </a:t>
            </a:r>
            <a:r>
              <a:rPr lang="en-US" sz="2000" dirty="0"/>
              <a:t>(</a:t>
            </a:r>
            <a:r>
              <a:rPr lang="en-US" sz="2000" dirty="0">
                <a:solidFill>
                  <a:schemeClr val="tx1">
                    <a:lumMod val="50000"/>
                    <a:lumOff val="50000"/>
                  </a:schemeClr>
                </a:solidFill>
                <a:hlinkClick r:id="rId3"/>
              </a:rPr>
              <a:t>Sennrich et al., 2016</a:t>
            </a:r>
            <a:r>
              <a:rPr lang="en-US" sz="2000" dirty="0"/>
              <a:t>)</a:t>
            </a:r>
          </a:p>
          <a:p>
            <a:pPr lvl="1">
              <a:spcBef>
                <a:spcPts val="600"/>
              </a:spcBef>
              <a:spcAft>
                <a:spcPts val="600"/>
              </a:spcAft>
            </a:pPr>
            <a:r>
              <a:rPr lang="en-US" sz="2000" b="1" dirty="0"/>
              <a:t>Unigram </a:t>
            </a:r>
            <a:r>
              <a:rPr lang="en-US" sz="2000" dirty="0"/>
              <a:t>(</a:t>
            </a:r>
            <a:r>
              <a:rPr lang="en-US" sz="2000" dirty="0">
                <a:solidFill>
                  <a:schemeClr val="tx1">
                    <a:lumMod val="50000"/>
                    <a:lumOff val="50000"/>
                  </a:schemeClr>
                </a:solidFill>
                <a:hlinkClick r:id="rId4"/>
              </a:rPr>
              <a:t>Kudo, 2018</a:t>
            </a:r>
            <a:r>
              <a:rPr lang="en-US" sz="2000" dirty="0"/>
              <a:t>)</a:t>
            </a:r>
          </a:p>
          <a:p>
            <a:pPr lvl="1">
              <a:spcBef>
                <a:spcPts val="600"/>
              </a:spcBef>
              <a:spcAft>
                <a:spcPts val="600"/>
              </a:spcAft>
            </a:pPr>
            <a:r>
              <a:rPr lang="en-US" sz="2000" b="1" dirty="0"/>
              <a:t>WordPiece </a:t>
            </a:r>
            <a:r>
              <a:rPr lang="en-US" sz="2000" dirty="0"/>
              <a:t>(</a:t>
            </a:r>
            <a:r>
              <a:rPr lang="en-US" sz="2000" dirty="0">
                <a:solidFill>
                  <a:schemeClr val="tx1">
                    <a:lumMod val="50000"/>
                    <a:lumOff val="50000"/>
                  </a:schemeClr>
                </a:solidFill>
                <a:hlinkClick r:id="rId5"/>
              </a:rPr>
              <a:t>Schuster and Nakajima, 2012</a:t>
            </a:r>
            <a:r>
              <a:rPr lang="en-US" sz="2000" dirty="0"/>
              <a:t>)</a:t>
            </a:r>
          </a:p>
          <a:p>
            <a:pPr>
              <a:spcBef>
                <a:spcPts val="600"/>
              </a:spcBef>
              <a:spcAft>
                <a:spcPts val="600"/>
              </a:spcAft>
            </a:pPr>
            <a:r>
              <a:rPr lang="en-US" sz="2400" dirty="0"/>
              <a:t>All subword tokenization algorithms have 2 parts</a:t>
            </a:r>
          </a:p>
          <a:p>
            <a:pPr lvl="1">
              <a:spcBef>
                <a:spcPts val="600"/>
              </a:spcBef>
              <a:spcAft>
                <a:spcPts val="600"/>
              </a:spcAft>
            </a:pPr>
            <a:r>
              <a:rPr lang="en-US" sz="2000" dirty="0"/>
              <a:t>A </a:t>
            </a:r>
            <a:r>
              <a:rPr lang="en-US" sz="2000" b="1" dirty="0">
                <a:solidFill>
                  <a:srgbClr val="00B050"/>
                </a:solidFill>
              </a:rPr>
              <a:t>token learner</a:t>
            </a:r>
            <a:r>
              <a:rPr lang="en-US" sz="2000" dirty="0"/>
              <a:t> that takes a raw training corpus and induces a vocabulary (a set of tokens). Most subword algorithms are run inside space-separated tokens. So we commonly first add a special end-of-word symbol “_” before space in training corpus.</a:t>
            </a:r>
          </a:p>
          <a:p>
            <a:pPr lvl="1">
              <a:spcBef>
                <a:spcPts val="600"/>
              </a:spcBef>
              <a:spcAft>
                <a:spcPts val="600"/>
              </a:spcAft>
            </a:pPr>
            <a:r>
              <a:rPr lang="en-US" sz="2000" dirty="0"/>
              <a:t>A </a:t>
            </a:r>
            <a:r>
              <a:rPr lang="en-US" sz="2000" b="1" dirty="0">
                <a:solidFill>
                  <a:srgbClr val="00B050"/>
                </a:solidFill>
              </a:rPr>
              <a:t>token segmenter</a:t>
            </a:r>
            <a:r>
              <a:rPr lang="en-US" sz="2000" dirty="0"/>
              <a:t> that takes a raw test sentence and tokenizes it according to that vocabulary</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53</a:t>
            </a:fld>
            <a:endParaRPr lang="zh-CN" altLang="en-US" dirty="0"/>
          </a:p>
        </p:txBody>
      </p:sp>
    </p:spTree>
    <p:extLst>
      <p:ext uri="{BB962C8B-B14F-4D97-AF65-F5344CB8AC3E}">
        <p14:creationId xmlns:p14="http://schemas.microsoft.com/office/powerpoint/2010/main" val="21985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 - BPE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60324" y="964742"/>
                <a:ext cx="11957505" cy="2575293"/>
              </a:xfrm>
            </p:spPr>
            <p:txBody>
              <a:bodyPr>
                <a:normAutofit/>
              </a:bodyPr>
              <a:lstStyle/>
              <a:p>
                <a:pPr>
                  <a:spcBef>
                    <a:spcPts val="0"/>
                  </a:spcBef>
                  <a:spcAft>
                    <a:spcPts val="0"/>
                  </a:spcAft>
                </a:pPr>
                <a:r>
                  <a:rPr lang="en-US" dirty="0"/>
                  <a:t>BPE token learner</a:t>
                </a:r>
              </a:p>
              <a:p>
                <a:pPr lvl="1">
                  <a:spcBef>
                    <a:spcPts val="0"/>
                  </a:spcBef>
                  <a:spcAft>
                    <a:spcPts val="0"/>
                  </a:spcAft>
                </a:pPr>
                <a:r>
                  <a:rPr lang="en-US" dirty="0"/>
                  <a:t>Set vocabulary </a:t>
                </a:r>
                <a14:m>
                  <m:oMath xmlns:m="http://schemas.openxmlformats.org/officeDocument/2006/math">
                    <m:r>
                      <a:rPr lang="en-US" altLang="zh-CN" i="1" dirty="0" smtClean="0">
                        <a:latin typeface="Cambria Math" panose="02040503050406030204" pitchFamily="18" charset="0"/>
                      </a:rPr>
                      <m:t>𝑉</m:t>
                    </m:r>
                    <m:r>
                      <a:rPr lang="zh-CN" altLang="en-US" i="1" dirty="0" smtClean="0">
                        <a:latin typeface="Cambria Math" panose="02040503050406030204" pitchFamily="18" charset="0"/>
                      </a:rPr>
                      <m:t> </m:t>
                    </m:r>
                    <m:r>
                      <a:rPr lang="en-US" i="1" dirty="0" smtClean="0">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𝐶</m:t>
                    </m:r>
                    <m:r>
                      <a:rPr lang="en-US" i="1" dirty="0">
                        <a:latin typeface="Cambria Math" panose="02040503050406030204" pitchFamily="18" charset="0"/>
                      </a:rPr>
                      <m:t>, </m:t>
                    </m:r>
                    <m:r>
                      <a:rPr lang="en-US" i="1" dirty="0">
                        <a:latin typeface="Cambria Math" panose="02040503050406030204" pitchFamily="18" charset="0"/>
                      </a:rPr>
                      <m:t>𝐷</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 </m:t>
                    </m:r>
                    <m:r>
                      <a:rPr lang="en-US" i="1" dirty="0">
                        <a:latin typeface="Cambria Math" panose="02040503050406030204" pitchFamily="18" charset="0"/>
                      </a:rPr>
                      <m:t>𝑑</m:t>
                    </m:r>
                    <m:r>
                      <a:rPr lang="en-US" i="1" dirty="0">
                        <a:latin typeface="Cambria Math" panose="02040503050406030204" pitchFamily="18" charset="0"/>
                      </a:rPr>
                      <m:t>….}</m:t>
                    </m:r>
                  </m:oMath>
                </a14:m>
                <a:endParaRPr lang="en-US" dirty="0"/>
              </a:p>
              <a:p>
                <a:pPr lvl="1">
                  <a:spcBef>
                    <a:spcPts val="0"/>
                  </a:spcBef>
                  <a:spcAft>
                    <a:spcPts val="0"/>
                  </a:spcAft>
                </a:pPr>
                <a:r>
                  <a:rPr lang="en-US" dirty="0"/>
                  <a:t>Repeat</a:t>
                </a:r>
              </a:p>
              <a:p>
                <a:pPr lvl="2">
                  <a:spcBef>
                    <a:spcPts val="0"/>
                  </a:spcBef>
                  <a:spcAft>
                    <a:spcPts val="0"/>
                  </a:spcAft>
                </a:pPr>
                <a:r>
                  <a:rPr lang="en-US" dirty="0"/>
                  <a:t>Choose the two symbols that are most frequently adjacent in the training corpus (say 'A', 'B') </a:t>
                </a:r>
              </a:p>
              <a:p>
                <a:pPr lvl="2">
                  <a:spcBef>
                    <a:spcPts val="0"/>
                  </a:spcBef>
                  <a:spcAft>
                    <a:spcPts val="0"/>
                  </a:spcAft>
                </a:pPr>
                <a:r>
                  <a:rPr lang="en-US" dirty="0"/>
                  <a:t>Add a new merged symbol 'AB' to the vocabulary</a:t>
                </a:r>
              </a:p>
              <a:p>
                <a:pPr lvl="2">
                  <a:spcBef>
                    <a:spcPts val="0"/>
                  </a:spcBef>
                  <a:spcAft>
                    <a:spcPts val="0"/>
                  </a:spcAft>
                </a:pPr>
                <a:r>
                  <a:rPr lang="en-US" dirty="0"/>
                  <a:t>Replace every adjacent 'A' 'B' in the corpus with 'AB'. </a:t>
                </a:r>
              </a:p>
              <a:p>
                <a:pPr lvl="1">
                  <a:spcBef>
                    <a:spcPts val="0"/>
                  </a:spcBef>
                  <a:spcAft>
                    <a:spcPts val="0"/>
                  </a:spcAft>
                </a:pPr>
                <a:r>
                  <a:rPr lang="en-US" dirty="0"/>
                  <a:t>Until </a:t>
                </a:r>
                <a14:m>
                  <m:oMath xmlns:m="http://schemas.openxmlformats.org/officeDocument/2006/math">
                    <m:r>
                      <a:rPr lang="en-US" i="1" dirty="0" smtClean="0">
                        <a:latin typeface="Cambria Math" panose="02040503050406030204" pitchFamily="18" charset="0"/>
                      </a:rPr>
                      <m:t>𝑘</m:t>
                    </m:r>
                  </m:oMath>
                </a14:m>
                <a:r>
                  <a:rPr lang="en-US" dirty="0"/>
                  <a:t> merges have been done.</a:t>
                </a:r>
              </a:p>
              <a:p>
                <a:pPr lvl="1">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CN" dirty="0"/>
              </a:p>
            </p:txBody>
          </p:sp>
        </mc:Choice>
        <mc:Fallback xmlns="">
          <p:sp>
            <p:nvSpPr>
              <p:cNvPr id="3" name="Content Placeholder 2">
                <a:extLst>
                  <a:ext uri="{FF2B5EF4-FFF2-40B4-BE49-F238E27FC236}">
                    <a16:creationId xmlns:a16="http://schemas.microsoft.com/office/drawing/2014/main" id="{C72991C1-11E8-5E2C-A0C4-7E3AA4ABF06B}"/>
                  </a:ext>
                </a:extLst>
              </p:cNvPr>
              <p:cNvSpPr>
                <a:spLocks noGrp="1" noRot="1" noChangeAspect="1" noMove="1" noResize="1" noEditPoints="1" noAdjustHandles="1" noChangeArrowheads="1" noChangeShapeType="1" noTextEdit="1"/>
              </p:cNvSpPr>
              <p:nvPr>
                <p:ph idx="1"/>
              </p:nvPr>
            </p:nvSpPr>
            <p:spPr>
              <a:xfrm>
                <a:off x="60324" y="964742"/>
                <a:ext cx="11957505" cy="2575293"/>
              </a:xfrm>
              <a:blipFill>
                <a:blip r:embed="rId3"/>
                <a:stretch>
                  <a:fillRect l="-848" t="-1961" b="-392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54</a:t>
            </a:fld>
            <a:endParaRPr lang="zh-CN" altLang="en-US" dirty="0"/>
          </a:p>
        </p:txBody>
      </p:sp>
      <p:pic>
        <p:nvPicPr>
          <p:cNvPr id="5" name="Content Placeholder 4">
            <a:extLst>
              <a:ext uri="{FF2B5EF4-FFF2-40B4-BE49-F238E27FC236}">
                <a16:creationId xmlns:a16="http://schemas.microsoft.com/office/drawing/2014/main" id="{945F54ED-3547-2F0C-A2B4-72C82A40E352}"/>
              </a:ext>
            </a:extLst>
          </p:cNvPr>
          <p:cNvPicPr>
            <a:picLocks noChangeAspect="1"/>
          </p:cNvPicPr>
          <p:nvPr/>
        </p:nvPicPr>
        <p:blipFill>
          <a:blip r:embed="rId4"/>
          <a:stretch>
            <a:fillRect/>
          </a:stretch>
        </p:blipFill>
        <p:spPr>
          <a:xfrm>
            <a:off x="1639628" y="3547531"/>
            <a:ext cx="8798896" cy="3168650"/>
          </a:xfrm>
          <a:prstGeom prst="rect">
            <a:avLst/>
          </a:prstGeom>
        </p:spPr>
      </p:pic>
    </p:spTree>
    <p:extLst>
      <p:ext uri="{BB962C8B-B14F-4D97-AF65-F5344CB8AC3E}">
        <p14:creationId xmlns:p14="http://schemas.microsoft.com/office/powerpoint/2010/main" val="325624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53DA-CF2C-19A5-7A29-49FAFF294918}"/>
              </a:ext>
            </a:extLst>
          </p:cNvPr>
          <p:cNvSpPr>
            <a:spLocks noGrp="1"/>
          </p:cNvSpPr>
          <p:nvPr>
            <p:ph type="title"/>
          </p:nvPr>
        </p:nvSpPr>
        <p:spPr/>
        <p:txBody>
          <a:bodyPr/>
          <a:lstStyle/>
          <a:p>
            <a:r>
              <a:rPr lang="en-CN" dirty="0"/>
              <a:t>Subword tokenization - BPE</a:t>
            </a:r>
          </a:p>
        </p:txBody>
      </p:sp>
      <p:sp>
        <p:nvSpPr>
          <p:cNvPr id="3" name="Content Placeholder 2">
            <a:extLst>
              <a:ext uri="{FF2B5EF4-FFF2-40B4-BE49-F238E27FC236}">
                <a16:creationId xmlns:a16="http://schemas.microsoft.com/office/drawing/2014/main" id="{4DC9A99C-FD83-88B5-3666-9BDA39324407}"/>
              </a:ext>
            </a:extLst>
          </p:cNvPr>
          <p:cNvSpPr>
            <a:spLocks noGrp="1"/>
          </p:cNvSpPr>
          <p:nvPr>
            <p:ph idx="1"/>
          </p:nvPr>
        </p:nvSpPr>
        <p:spPr>
          <a:xfrm>
            <a:off x="517526" y="1108433"/>
            <a:ext cx="10120228" cy="5508233"/>
          </a:xfrm>
        </p:spPr>
        <p:txBody>
          <a:bodyPr/>
          <a:lstStyle/>
          <a:p>
            <a:r>
              <a:rPr lang="en-US" dirty="0"/>
              <a:t>Training corpus: </a:t>
            </a:r>
            <a:r>
              <a:rPr lang="en-US" dirty="0">
                <a:solidFill>
                  <a:schemeClr val="accent1"/>
                </a:solidFill>
              </a:rPr>
              <a:t>low low low low low lowest lowest newer newer newer newer newer newer wider wider wider new new</a:t>
            </a:r>
          </a:p>
          <a:p>
            <a:r>
              <a:rPr lang="en-US" b="1" dirty="0"/>
              <a:t>Step 0</a:t>
            </a:r>
            <a:r>
              <a:rPr lang="en-US" dirty="0"/>
              <a:t>: Add a special end-of-word symbol “_” (word boundaries) before space in training corpus and then tokenize text by whitespace. We then separate into letters.</a:t>
            </a:r>
          </a:p>
          <a:p>
            <a:r>
              <a:rPr lang="en-CN" b="1" dirty="0"/>
              <a:t>Step 1</a:t>
            </a:r>
            <a:r>
              <a:rPr lang="en-CN" dirty="0"/>
              <a:t>: Create the vocabulary: {_, d, e, i, l, n, o, r, s, t, w}</a:t>
            </a:r>
            <a:r>
              <a:rPr lang="en-US" altLang="zh-CN" dirty="0"/>
              <a:t>.</a:t>
            </a:r>
            <a:endParaRPr lang="en-CN" dirty="0"/>
          </a:p>
          <a:p>
            <a:r>
              <a:rPr lang="en-CN" b="1" dirty="0"/>
              <a:t>Step 2</a:t>
            </a:r>
            <a:r>
              <a:rPr lang="en-CN" dirty="0"/>
              <a:t>: </a:t>
            </a:r>
            <a:r>
              <a:rPr lang="en-US" altLang="zh-CN" dirty="0"/>
              <a:t>R</a:t>
            </a:r>
            <a:r>
              <a:rPr lang="en-CN" dirty="0"/>
              <a:t>epeat the merging steps, </a:t>
            </a:r>
            <a:r>
              <a:rPr lang="en-US" dirty="0"/>
              <a:t>two symbols that are most frequently adjacent in the training corpus</a:t>
            </a:r>
            <a:r>
              <a:rPr lang="en-US" altLang="zh-CN" dirty="0"/>
              <a:t>.</a:t>
            </a:r>
            <a:endParaRPr lang="en-CN" dirty="0"/>
          </a:p>
        </p:txBody>
      </p:sp>
      <p:sp>
        <p:nvSpPr>
          <p:cNvPr id="4" name="Slide Number Placeholder 3">
            <a:extLst>
              <a:ext uri="{FF2B5EF4-FFF2-40B4-BE49-F238E27FC236}">
                <a16:creationId xmlns:a16="http://schemas.microsoft.com/office/drawing/2014/main" id="{89A3C98C-B5EC-642C-D582-9AD8CB2F5CBC}"/>
              </a:ext>
            </a:extLst>
          </p:cNvPr>
          <p:cNvSpPr>
            <a:spLocks noGrp="1"/>
          </p:cNvSpPr>
          <p:nvPr>
            <p:ph type="sldNum" sz="quarter" idx="12"/>
          </p:nvPr>
        </p:nvSpPr>
        <p:spPr/>
        <p:txBody>
          <a:bodyPr/>
          <a:lstStyle/>
          <a:p>
            <a:fld id="{DC8BB421-126E-41CB-B73A-69D52E98CAE3}" type="slidenum">
              <a:rPr lang="zh-CN" altLang="en-US" smtClean="0"/>
              <a:t>55</a:t>
            </a:fld>
            <a:endParaRPr lang="zh-CN" altLang="en-US" dirty="0"/>
          </a:p>
        </p:txBody>
      </p:sp>
    </p:spTree>
    <p:extLst>
      <p:ext uri="{BB962C8B-B14F-4D97-AF65-F5344CB8AC3E}">
        <p14:creationId xmlns:p14="http://schemas.microsoft.com/office/powerpoint/2010/main" val="279566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517525" y="956152"/>
            <a:ext cx="11064875" cy="2762527"/>
          </a:xfrm>
        </p:spPr>
        <p:txBody>
          <a:bodyPr/>
          <a:lstStyle/>
          <a:p>
            <a:pPr>
              <a:spcAft>
                <a:spcPts val="600"/>
              </a:spcAft>
            </a:pPr>
            <a:r>
              <a:rPr lang="en-US" dirty="0"/>
              <a:t>Training corpus: </a:t>
            </a:r>
            <a:r>
              <a:rPr lang="en-US" dirty="0">
                <a:solidFill>
                  <a:srgbClr val="0070C0"/>
                </a:solidFill>
              </a:rPr>
              <a:t>low low low low low lowest lowest newer newer newer</a:t>
            </a:r>
            <a:r>
              <a:rPr lang="zh-CN" altLang="en-US" dirty="0">
                <a:solidFill>
                  <a:srgbClr val="0070C0"/>
                </a:solidFill>
              </a:rPr>
              <a:t> </a:t>
            </a:r>
            <a:r>
              <a:rPr lang="en-US" dirty="0">
                <a:solidFill>
                  <a:srgbClr val="0070C0"/>
                </a:solidFill>
              </a:rPr>
              <a:t>newer newer newer wider wider wider new new</a:t>
            </a:r>
          </a:p>
          <a:p>
            <a:pPr>
              <a:spcAft>
                <a:spcPts val="600"/>
              </a:spcAft>
            </a:pPr>
            <a:r>
              <a:rPr lang="en-US" dirty="0"/>
              <a:t>Add end-of-word tokens, resulting in this vocabulary:</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56</a:t>
            </a:fld>
            <a:endParaRPr lang="zh-CN" altLang="en-US" dirty="0"/>
          </a:p>
        </p:txBody>
      </p:sp>
      <p:sp>
        <p:nvSpPr>
          <p:cNvPr id="5" name="TextBox 4">
            <a:extLst>
              <a:ext uri="{FF2B5EF4-FFF2-40B4-BE49-F238E27FC236}">
                <a16:creationId xmlns:a16="http://schemas.microsoft.com/office/drawing/2014/main" id="{CE54C1F4-77C3-E04B-8AF1-924FFB993875}"/>
              </a:ext>
            </a:extLst>
          </p:cNvPr>
          <p:cNvSpPr txBox="1"/>
          <p:nvPr/>
        </p:nvSpPr>
        <p:spPr>
          <a:xfrm>
            <a:off x="920931" y="2905175"/>
            <a:ext cx="4162743" cy="1261884"/>
          </a:xfrm>
          <a:prstGeom prst="rect">
            <a:avLst/>
          </a:prstGeom>
          <a:noFill/>
        </p:spPr>
        <p:txBody>
          <a:bodyPr wrap="none" rtlCol="0">
            <a:spAutoFit/>
          </a:bodyPr>
          <a:lstStyle/>
          <a:p>
            <a:pPr>
              <a:spcBef>
                <a:spcPts val="1200"/>
              </a:spcBef>
              <a:spcAft>
                <a:spcPts val="1200"/>
              </a:spcAft>
            </a:pPr>
            <a:r>
              <a:rPr lang="en-US" altLang="zh-CN" sz="2800" b="1" dirty="0"/>
              <a:t>Vocabulary</a:t>
            </a:r>
          </a:p>
          <a:p>
            <a:pPr>
              <a:spcBef>
                <a:spcPts val="1200"/>
              </a:spcBef>
              <a:spcAft>
                <a:spcPts val="1200"/>
              </a:spcAft>
            </a:pPr>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endParaRPr lang="en-CN" sz="2800" dirty="0"/>
          </a:p>
        </p:txBody>
      </p:sp>
      <p:sp>
        <p:nvSpPr>
          <p:cNvPr id="6" name="TextBox 5">
            <a:extLst>
              <a:ext uri="{FF2B5EF4-FFF2-40B4-BE49-F238E27FC236}">
                <a16:creationId xmlns:a16="http://schemas.microsoft.com/office/drawing/2014/main" id="{6E9C45BA-9797-9840-8A4B-DE45D04F5CAF}"/>
              </a:ext>
            </a:extLst>
          </p:cNvPr>
          <p:cNvSpPr txBox="1"/>
          <p:nvPr/>
        </p:nvSpPr>
        <p:spPr>
          <a:xfrm>
            <a:off x="6162819" y="2905175"/>
            <a:ext cx="4209807" cy="3139321"/>
          </a:xfrm>
          <a:prstGeom prst="rect">
            <a:avLst/>
          </a:prstGeom>
          <a:noFill/>
        </p:spPr>
        <p:txBody>
          <a:bodyPr wrap="none" rtlCol="0">
            <a:spAutoFit/>
          </a:bodyPr>
          <a:lstStyle/>
          <a:p>
            <a:pPr>
              <a:spcBef>
                <a:spcPts val="1200"/>
              </a:spcBef>
              <a:spcAft>
                <a:spcPts val="1200"/>
              </a:spcAft>
            </a:pPr>
            <a:r>
              <a:rPr lang="en-US" altLang="zh-CN" sz="2800" b="1" dirty="0"/>
              <a:t>Corpus</a:t>
            </a:r>
            <a:r>
              <a:rPr lang="zh-CN" altLang="en-US" sz="2800" b="1" dirty="0"/>
              <a:t> </a:t>
            </a:r>
            <a:r>
              <a:rPr lang="en-US" altLang="zh-CN" sz="2800" b="1" dirty="0"/>
              <a:t>representation</a:t>
            </a:r>
          </a:p>
          <a:p>
            <a:pPr>
              <a:spcAft>
                <a:spcPts val="600"/>
              </a:spcAft>
            </a:pPr>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pPr>
              <a:spcAft>
                <a:spcPts val="600"/>
              </a:spcAft>
            </a:pPr>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pPr>
              <a:spcAft>
                <a:spcPts val="600"/>
              </a:spcAft>
            </a:pPr>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pPr>
              <a:spcAft>
                <a:spcPts val="600"/>
              </a:spcAft>
            </a:pPr>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pPr>
              <a:spcAft>
                <a:spcPts val="600"/>
              </a:spcAft>
            </a:pPr>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17521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sz="2400" b="1" dirty="0">
                <a:solidFill>
                  <a:srgbClr val="00B050"/>
                </a:solidFill>
              </a:rPr>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57</a:t>
            </a:fld>
            <a:endParaRPr lang="zh-CN" altLang="en-US" dirty="0"/>
          </a:p>
        </p:txBody>
      </p:sp>
      <p:sp>
        <p:nvSpPr>
          <p:cNvPr id="5" name="TextBox 4">
            <a:extLst>
              <a:ext uri="{FF2B5EF4-FFF2-40B4-BE49-F238E27FC236}">
                <a16:creationId xmlns:a16="http://schemas.microsoft.com/office/drawing/2014/main" id="{45AC52FF-001B-1542-BDF0-4FF5062F1C75}"/>
              </a:ext>
            </a:extLst>
          </p:cNvPr>
          <p:cNvSpPr txBox="1"/>
          <p:nvPr/>
        </p:nvSpPr>
        <p:spPr>
          <a:xfrm>
            <a:off x="1005840" y="1592263"/>
            <a:ext cx="4162743"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endParaRPr lang="en-CN" sz="2800" dirty="0"/>
          </a:p>
        </p:txBody>
      </p:sp>
      <p:sp>
        <p:nvSpPr>
          <p:cNvPr id="6" name="TextBox 5">
            <a:extLst>
              <a:ext uri="{FF2B5EF4-FFF2-40B4-BE49-F238E27FC236}">
                <a16:creationId xmlns:a16="http://schemas.microsoft.com/office/drawing/2014/main" id="{F0E7FBBD-4462-AB4F-917F-4FAC55957162}"/>
              </a:ext>
            </a:extLst>
          </p:cNvPr>
          <p:cNvSpPr txBox="1"/>
          <p:nvPr/>
        </p:nvSpPr>
        <p:spPr>
          <a:xfrm>
            <a:off x="6270588" y="126135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8" name="TextBox 7">
            <a:extLst>
              <a:ext uri="{FF2B5EF4-FFF2-40B4-BE49-F238E27FC236}">
                <a16:creationId xmlns:a16="http://schemas.microsoft.com/office/drawing/2014/main" id="{378831DF-9C67-3043-A840-56532401BD08}"/>
              </a:ext>
            </a:extLst>
          </p:cNvPr>
          <p:cNvSpPr txBox="1"/>
          <p:nvPr/>
        </p:nvSpPr>
        <p:spPr>
          <a:xfrm>
            <a:off x="658813" y="3657124"/>
            <a:ext cx="3032760" cy="523220"/>
          </a:xfrm>
          <a:prstGeom prst="rect">
            <a:avLst/>
          </a:prstGeom>
          <a:noFill/>
        </p:spPr>
        <p:txBody>
          <a:bodyPr wrap="square">
            <a:spAutoFit/>
          </a:bodyPr>
          <a:lstStyle/>
          <a:p>
            <a:r>
              <a:rPr lang="en-US" sz="2800" dirty="0"/>
              <a:t>Merge </a:t>
            </a:r>
            <a:r>
              <a:rPr lang="en-US" sz="2800" dirty="0">
                <a:solidFill>
                  <a:srgbClr val="0070C0"/>
                </a:solidFill>
              </a:rPr>
              <a:t>e r</a:t>
            </a:r>
            <a:r>
              <a:rPr lang="en-US" sz="2800" dirty="0"/>
              <a:t> to </a:t>
            </a:r>
            <a:r>
              <a:rPr lang="en-US" sz="2800" dirty="0">
                <a:solidFill>
                  <a:srgbClr val="0070C0"/>
                </a:solidFill>
              </a:rPr>
              <a:t>er</a:t>
            </a:r>
          </a:p>
        </p:txBody>
      </p:sp>
      <p:sp>
        <p:nvSpPr>
          <p:cNvPr id="9" name="TextBox 8">
            <a:extLst>
              <a:ext uri="{FF2B5EF4-FFF2-40B4-BE49-F238E27FC236}">
                <a16:creationId xmlns:a16="http://schemas.microsoft.com/office/drawing/2014/main" id="{2DA5A163-F0AF-0244-BD3A-E6DE4A853F83}"/>
              </a:ext>
            </a:extLst>
          </p:cNvPr>
          <p:cNvSpPr txBox="1"/>
          <p:nvPr/>
        </p:nvSpPr>
        <p:spPr>
          <a:xfrm>
            <a:off x="960120" y="4180344"/>
            <a:ext cx="4691028"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solidFill>
                  <a:srgbClr val="FF0000"/>
                </a:solidFill>
              </a:rPr>
              <a:t>er</a:t>
            </a:r>
            <a:endParaRPr lang="en-CN" sz="2800" dirty="0">
              <a:solidFill>
                <a:srgbClr val="FF0000"/>
              </a:solidFill>
            </a:endParaRPr>
          </a:p>
        </p:txBody>
      </p:sp>
      <p:sp>
        <p:nvSpPr>
          <p:cNvPr id="10" name="TextBox 9">
            <a:extLst>
              <a:ext uri="{FF2B5EF4-FFF2-40B4-BE49-F238E27FC236}">
                <a16:creationId xmlns:a16="http://schemas.microsoft.com/office/drawing/2014/main" id="{98239A9C-773B-6D46-BFFE-33DDE870FF6D}"/>
              </a:ext>
            </a:extLst>
          </p:cNvPr>
          <p:cNvSpPr txBox="1"/>
          <p:nvPr/>
        </p:nvSpPr>
        <p:spPr>
          <a:xfrm>
            <a:off x="6202008" y="418034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solidFill>
                  <a:srgbClr val="FF0000"/>
                </a:solidFill>
              </a:rPr>
              <a:t>er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209479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sz="2400" b="1" dirty="0">
                <a:solidFill>
                  <a:srgbClr val="00B050"/>
                </a:solidFill>
              </a:rPr>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58</a:t>
            </a:fld>
            <a:endParaRPr lang="zh-CN" altLang="en-US" dirty="0"/>
          </a:p>
        </p:txBody>
      </p:sp>
      <p:sp>
        <p:nvSpPr>
          <p:cNvPr id="5" name="TextBox 4">
            <a:extLst>
              <a:ext uri="{FF2B5EF4-FFF2-40B4-BE49-F238E27FC236}">
                <a16:creationId xmlns:a16="http://schemas.microsoft.com/office/drawing/2014/main" id="{45AC52FF-001B-1542-BDF0-4FF5062F1C75}"/>
              </a:ext>
            </a:extLst>
          </p:cNvPr>
          <p:cNvSpPr txBox="1"/>
          <p:nvPr/>
        </p:nvSpPr>
        <p:spPr>
          <a:xfrm>
            <a:off x="1005840" y="1592263"/>
            <a:ext cx="4691028"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endParaRPr lang="en-CN" sz="2800" dirty="0"/>
          </a:p>
        </p:txBody>
      </p:sp>
      <p:sp>
        <p:nvSpPr>
          <p:cNvPr id="6" name="TextBox 5">
            <a:extLst>
              <a:ext uri="{FF2B5EF4-FFF2-40B4-BE49-F238E27FC236}">
                <a16:creationId xmlns:a16="http://schemas.microsoft.com/office/drawing/2014/main" id="{F0E7FBBD-4462-AB4F-917F-4FAC55957162}"/>
              </a:ext>
            </a:extLst>
          </p:cNvPr>
          <p:cNvSpPr txBox="1"/>
          <p:nvPr/>
        </p:nvSpPr>
        <p:spPr>
          <a:xfrm>
            <a:off x="6270588" y="126135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8" name="TextBox 7">
            <a:extLst>
              <a:ext uri="{FF2B5EF4-FFF2-40B4-BE49-F238E27FC236}">
                <a16:creationId xmlns:a16="http://schemas.microsoft.com/office/drawing/2014/main" id="{378831DF-9C67-3043-A840-56532401BD08}"/>
              </a:ext>
            </a:extLst>
          </p:cNvPr>
          <p:cNvSpPr txBox="1"/>
          <p:nvPr/>
        </p:nvSpPr>
        <p:spPr>
          <a:xfrm>
            <a:off x="658813" y="3657124"/>
            <a:ext cx="3032760" cy="523220"/>
          </a:xfrm>
          <a:prstGeom prst="rect">
            <a:avLst/>
          </a:prstGeom>
          <a:noFill/>
        </p:spPr>
        <p:txBody>
          <a:bodyPr wrap="square">
            <a:spAutoFit/>
          </a:bodyPr>
          <a:lstStyle/>
          <a:p>
            <a:r>
              <a:rPr lang="en-US" sz="2800" dirty="0"/>
              <a:t>Merge </a:t>
            </a:r>
            <a:r>
              <a:rPr lang="en-US" sz="2800" dirty="0">
                <a:solidFill>
                  <a:srgbClr val="0070C0"/>
                </a:solidFill>
              </a:rPr>
              <a:t>er</a:t>
            </a:r>
            <a:r>
              <a:rPr lang="zh-CN" altLang="en-US" sz="2800" dirty="0">
                <a:solidFill>
                  <a:srgbClr val="0070C0"/>
                </a:solidFill>
              </a:rPr>
              <a:t> </a:t>
            </a:r>
            <a:r>
              <a:rPr lang="en-US" altLang="zh-CN" sz="2800" dirty="0">
                <a:solidFill>
                  <a:srgbClr val="0070C0"/>
                </a:solidFill>
              </a:rPr>
              <a:t>_</a:t>
            </a:r>
            <a:r>
              <a:rPr lang="en-US" sz="2800" dirty="0"/>
              <a:t> to </a:t>
            </a:r>
            <a:r>
              <a:rPr lang="en-US" sz="2800" dirty="0">
                <a:solidFill>
                  <a:srgbClr val="0070C0"/>
                </a:solidFill>
              </a:rPr>
              <a:t>er</a:t>
            </a:r>
            <a:r>
              <a:rPr lang="en-US" altLang="zh-CN" sz="2800" dirty="0">
                <a:solidFill>
                  <a:srgbClr val="0070C0"/>
                </a:solidFill>
              </a:rPr>
              <a:t>_</a:t>
            </a:r>
            <a:endParaRPr lang="en-US" sz="2800" dirty="0">
              <a:solidFill>
                <a:srgbClr val="0070C0"/>
              </a:solidFill>
            </a:endParaRPr>
          </a:p>
        </p:txBody>
      </p:sp>
      <p:sp>
        <p:nvSpPr>
          <p:cNvPr id="9" name="TextBox 8">
            <a:extLst>
              <a:ext uri="{FF2B5EF4-FFF2-40B4-BE49-F238E27FC236}">
                <a16:creationId xmlns:a16="http://schemas.microsoft.com/office/drawing/2014/main" id="{2DA5A163-F0AF-0244-BD3A-E6DE4A853F83}"/>
              </a:ext>
            </a:extLst>
          </p:cNvPr>
          <p:cNvSpPr txBox="1"/>
          <p:nvPr/>
        </p:nvSpPr>
        <p:spPr>
          <a:xfrm>
            <a:off x="960120" y="4180344"/>
            <a:ext cx="5378395"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solidFill>
                  <a:srgbClr val="FF0000"/>
                </a:solidFill>
              </a:rPr>
              <a:t> </a:t>
            </a:r>
            <a:r>
              <a:rPr lang="en-US" altLang="zh-CN" sz="2800" dirty="0">
                <a:solidFill>
                  <a:srgbClr val="FF0000"/>
                </a:solidFill>
              </a:rPr>
              <a:t>er_</a:t>
            </a:r>
            <a:endParaRPr lang="en-CN" sz="2800" dirty="0">
              <a:solidFill>
                <a:srgbClr val="FF0000"/>
              </a:solidFill>
            </a:endParaRPr>
          </a:p>
        </p:txBody>
      </p:sp>
      <p:sp>
        <p:nvSpPr>
          <p:cNvPr id="10" name="TextBox 9">
            <a:extLst>
              <a:ext uri="{FF2B5EF4-FFF2-40B4-BE49-F238E27FC236}">
                <a16:creationId xmlns:a16="http://schemas.microsoft.com/office/drawing/2014/main" id="{98239A9C-773B-6D46-BFFE-33DDE870FF6D}"/>
              </a:ext>
            </a:extLst>
          </p:cNvPr>
          <p:cNvSpPr txBox="1"/>
          <p:nvPr/>
        </p:nvSpPr>
        <p:spPr>
          <a:xfrm>
            <a:off x="6202008" y="418034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solidFill>
                  <a:srgbClr val="FF0000"/>
                </a:solidFill>
              </a:rPr>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405834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sz="2400" b="1" dirty="0">
                <a:solidFill>
                  <a:srgbClr val="00B050"/>
                </a:solidFill>
              </a:rPr>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59</a:t>
            </a:fld>
            <a:endParaRPr lang="zh-CN" altLang="en-US" dirty="0"/>
          </a:p>
        </p:txBody>
      </p:sp>
      <p:sp>
        <p:nvSpPr>
          <p:cNvPr id="5" name="TextBox 4">
            <a:extLst>
              <a:ext uri="{FF2B5EF4-FFF2-40B4-BE49-F238E27FC236}">
                <a16:creationId xmlns:a16="http://schemas.microsoft.com/office/drawing/2014/main" id="{05AD2880-B20B-FF41-BDCA-394EDB1B4185}"/>
              </a:ext>
            </a:extLst>
          </p:cNvPr>
          <p:cNvSpPr txBox="1"/>
          <p:nvPr/>
        </p:nvSpPr>
        <p:spPr>
          <a:xfrm>
            <a:off x="717605" y="1592263"/>
            <a:ext cx="5378395"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t> </a:t>
            </a:r>
            <a:r>
              <a:rPr lang="en-US" altLang="zh-CN" sz="2800" dirty="0"/>
              <a:t>er_</a:t>
            </a:r>
            <a:endParaRPr lang="en-CN" sz="2800" dirty="0"/>
          </a:p>
        </p:txBody>
      </p:sp>
      <p:sp>
        <p:nvSpPr>
          <p:cNvPr id="6" name="TextBox 5">
            <a:extLst>
              <a:ext uri="{FF2B5EF4-FFF2-40B4-BE49-F238E27FC236}">
                <a16:creationId xmlns:a16="http://schemas.microsoft.com/office/drawing/2014/main" id="{03E82232-B286-4D48-BBF3-E40FC8F1BC7A}"/>
              </a:ext>
            </a:extLst>
          </p:cNvPr>
          <p:cNvSpPr txBox="1"/>
          <p:nvPr/>
        </p:nvSpPr>
        <p:spPr>
          <a:xfrm>
            <a:off x="6368433" y="994642"/>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er_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7" name="TextBox 6">
            <a:extLst>
              <a:ext uri="{FF2B5EF4-FFF2-40B4-BE49-F238E27FC236}">
                <a16:creationId xmlns:a16="http://schemas.microsoft.com/office/drawing/2014/main" id="{64BBAFB3-1C3D-1E42-9043-D793AE0ED982}"/>
              </a:ext>
            </a:extLst>
          </p:cNvPr>
          <p:cNvSpPr txBox="1"/>
          <p:nvPr/>
        </p:nvSpPr>
        <p:spPr>
          <a:xfrm>
            <a:off x="658813" y="3520440"/>
            <a:ext cx="3032760" cy="523220"/>
          </a:xfrm>
          <a:prstGeom prst="rect">
            <a:avLst/>
          </a:prstGeom>
          <a:noFill/>
        </p:spPr>
        <p:txBody>
          <a:bodyPr wrap="square">
            <a:spAutoFit/>
          </a:bodyPr>
          <a:lstStyle/>
          <a:p>
            <a:r>
              <a:rPr lang="en-US" sz="2800" dirty="0"/>
              <a:t>Merge </a:t>
            </a:r>
            <a:r>
              <a:rPr lang="en-US" altLang="zh-CN" sz="2800" dirty="0">
                <a:solidFill>
                  <a:srgbClr val="0070C0"/>
                </a:solidFill>
              </a:rPr>
              <a:t>n</a:t>
            </a:r>
            <a:r>
              <a:rPr lang="zh-CN" altLang="en-US" sz="2800" dirty="0">
                <a:solidFill>
                  <a:srgbClr val="0070C0"/>
                </a:solidFill>
              </a:rPr>
              <a:t> </a:t>
            </a:r>
            <a:r>
              <a:rPr lang="en-US" altLang="zh-CN" sz="2800" dirty="0">
                <a:solidFill>
                  <a:srgbClr val="0070C0"/>
                </a:solidFill>
              </a:rPr>
              <a:t>e</a:t>
            </a:r>
            <a:r>
              <a:rPr lang="en-US" sz="2800" dirty="0"/>
              <a:t> to </a:t>
            </a:r>
            <a:r>
              <a:rPr lang="en-US" altLang="zh-CN" sz="2800" dirty="0">
                <a:solidFill>
                  <a:srgbClr val="0070C0"/>
                </a:solidFill>
              </a:rPr>
              <a:t>ne</a:t>
            </a:r>
            <a:endParaRPr lang="en-US" sz="2800" dirty="0">
              <a:solidFill>
                <a:srgbClr val="0070C0"/>
              </a:solidFill>
            </a:endParaRPr>
          </a:p>
        </p:txBody>
      </p:sp>
      <p:sp>
        <p:nvSpPr>
          <p:cNvPr id="8" name="TextBox 7">
            <a:extLst>
              <a:ext uri="{FF2B5EF4-FFF2-40B4-BE49-F238E27FC236}">
                <a16:creationId xmlns:a16="http://schemas.microsoft.com/office/drawing/2014/main" id="{5092A29C-9167-9D40-8458-314A2058CF3C}"/>
              </a:ext>
            </a:extLst>
          </p:cNvPr>
          <p:cNvSpPr txBox="1"/>
          <p:nvPr/>
        </p:nvSpPr>
        <p:spPr>
          <a:xfrm>
            <a:off x="729369" y="4074657"/>
            <a:ext cx="5989140"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solidFill>
                  <a:srgbClr val="FF0000"/>
                </a:solidFill>
              </a:rPr>
              <a:t> </a:t>
            </a:r>
            <a:r>
              <a:rPr lang="en-US" altLang="zh-CN" sz="2800" dirty="0">
                <a:solidFill>
                  <a:srgbClr val="FF0000"/>
                </a:solidFill>
              </a:rPr>
              <a:t>er_,</a:t>
            </a:r>
            <a:r>
              <a:rPr lang="zh-CN" altLang="en-US" sz="2800" dirty="0">
                <a:solidFill>
                  <a:srgbClr val="FF0000"/>
                </a:solidFill>
              </a:rPr>
              <a:t> </a:t>
            </a:r>
            <a:r>
              <a:rPr lang="en-US" altLang="zh-CN" sz="2800" dirty="0">
                <a:solidFill>
                  <a:srgbClr val="FF0000"/>
                </a:solidFill>
              </a:rPr>
              <a:t>ne</a:t>
            </a:r>
            <a:endParaRPr lang="en-CN" sz="2800" dirty="0">
              <a:solidFill>
                <a:srgbClr val="FF0000"/>
              </a:solidFill>
            </a:endParaRPr>
          </a:p>
        </p:txBody>
      </p:sp>
      <p:sp>
        <p:nvSpPr>
          <p:cNvPr id="9" name="TextBox 8">
            <a:extLst>
              <a:ext uri="{FF2B5EF4-FFF2-40B4-BE49-F238E27FC236}">
                <a16:creationId xmlns:a16="http://schemas.microsoft.com/office/drawing/2014/main" id="{5887B897-E2B5-6848-9FFA-93DA551828B4}"/>
              </a:ext>
            </a:extLst>
          </p:cNvPr>
          <p:cNvSpPr txBox="1"/>
          <p:nvPr/>
        </p:nvSpPr>
        <p:spPr>
          <a:xfrm>
            <a:off x="7252824" y="412901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solidFill>
                  <a:srgbClr val="FF0000"/>
                </a:solidFill>
              </a:rPr>
              <a:t>ne</a:t>
            </a:r>
            <a:r>
              <a:rPr lang="zh-CN" altLang="en-US" sz="2800" dirty="0"/>
              <a:t> </a:t>
            </a:r>
            <a:r>
              <a:rPr lang="en-US" altLang="zh-CN" sz="2800" dirty="0"/>
              <a:t>w</a:t>
            </a:r>
            <a:r>
              <a:rPr lang="zh-CN" altLang="en-US" sz="2800" dirty="0"/>
              <a:t> </a:t>
            </a:r>
            <a:r>
              <a:rPr lang="en-US" altLang="zh-CN" sz="2800" dirty="0">
                <a:solidFill>
                  <a:srgbClr val="FF0000"/>
                </a:solidFill>
              </a:rPr>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er_</a:t>
            </a:r>
          </a:p>
          <a:p>
            <a:r>
              <a:rPr lang="en-US" altLang="zh-CN" sz="2800" dirty="0"/>
              <a:t>2</a:t>
            </a:r>
            <a:r>
              <a:rPr lang="zh-CN" altLang="en-US" sz="2800" dirty="0"/>
              <a:t> </a:t>
            </a:r>
            <a:r>
              <a:rPr lang="en-US" altLang="zh-CN" sz="2800" dirty="0">
                <a:solidFill>
                  <a:srgbClr val="FF0000"/>
                </a:solidFill>
              </a:rPr>
              <a:t>ne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34405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5B4F-42B6-8210-C0AF-E3D86585E7FF}"/>
              </a:ext>
            </a:extLst>
          </p:cNvPr>
          <p:cNvSpPr>
            <a:spLocks noGrp="1"/>
          </p:cNvSpPr>
          <p:nvPr>
            <p:ph type="title"/>
          </p:nvPr>
        </p:nvSpPr>
        <p:spPr/>
        <p:txBody>
          <a:bodyPr/>
          <a:lstStyle/>
          <a:p>
            <a:r>
              <a:rPr lang="en-CN" dirty="0"/>
              <a:t>Today’s NLP</a:t>
            </a:r>
          </a:p>
        </p:txBody>
      </p:sp>
      <p:pic>
        <p:nvPicPr>
          <p:cNvPr id="6" name="Content Placeholder 5">
            <a:extLst>
              <a:ext uri="{FF2B5EF4-FFF2-40B4-BE49-F238E27FC236}">
                <a16:creationId xmlns:a16="http://schemas.microsoft.com/office/drawing/2014/main" id="{312640C3-6E4C-ABCF-FF3C-C23C1FB19A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26" y="1037191"/>
            <a:ext cx="7650868" cy="5508625"/>
          </a:xfrm>
        </p:spPr>
      </p:pic>
      <p:sp>
        <p:nvSpPr>
          <p:cNvPr id="4" name="Slide Number Placeholder 3">
            <a:extLst>
              <a:ext uri="{FF2B5EF4-FFF2-40B4-BE49-F238E27FC236}">
                <a16:creationId xmlns:a16="http://schemas.microsoft.com/office/drawing/2014/main" id="{0A311EE9-D2D3-444E-C1EE-CFDAC7D2F273}"/>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8" name="TextBox 7">
            <a:extLst>
              <a:ext uri="{FF2B5EF4-FFF2-40B4-BE49-F238E27FC236}">
                <a16:creationId xmlns:a16="http://schemas.microsoft.com/office/drawing/2014/main" id="{68658B4E-2697-70F0-ACFA-A556F5249C5B}"/>
              </a:ext>
            </a:extLst>
          </p:cNvPr>
          <p:cNvSpPr txBox="1"/>
          <p:nvPr/>
        </p:nvSpPr>
        <p:spPr>
          <a:xfrm>
            <a:off x="8059479" y="2197027"/>
            <a:ext cx="3622158" cy="3325206"/>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CN" u="sng" dirty="0">
                <a:hlinkClick r:id="rId3"/>
              </a:rPr>
              <a:t>ChatGPT</a:t>
            </a:r>
          </a:p>
          <a:p>
            <a:pPr marL="285750" indent="-285750">
              <a:lnSpc>
                <a:spcPct val="200000"/>
              </a:lnSpc>
              <a:buFont typeface="Arial" panose="020B0604020202020204" pitchFamily="34" charset="0"/>
              <a:buChar char="•"/>
            </a:pPr>
            <a:r>
              <a:rPr lang="en-CN" dirty="0">
                <a:hlinkClick r:id="rId3"/>
              </a:rPr>
              <a:t>https://www.deepseek.com/</a:t>
            </a:r>
            <a:r>
              <a:rPr lang="en-CN" dirty="0"/>
              <a:t> </a:t>
            </a:r>
          </a:p>
          <a:p>
            <a:pPr marL="285750" indent="-285750">
              <a:lnSpc>
                <a:spcPct val="200000"/>
              </a:lnSpc>
              <a:buFont typeface="Arial" panose="020B0604020202020204" pitchFamily="34" charset="0"/>
              <a:buChar char="•"/>
            </a:pPr>
            <a:r>
              <a:rPr lang="en-US" dirty="0">
                <a:hlinkClick r:id="rId4"/>
              </a:rPr>
              <a:t>https://www.kimi.com/</a:t>
            </a:r>
            <a:endParaRPr lang="en-CN" dirty="0"/>
          </a:p>
          <a:p>
            <a:pPr marL="285750" indent="-285750">
              <a:lnSpc>
                <a:spcPct val="200000"/>
              </a:lnSpc>
              <a:buFont typeface="Arial" panose="020B0604020202020204" pitchFamily="34" charset="0"/>
              <a:buChar char="•"/>
            </a:pPr>
            <a:r>
              <a:rPr lang="en-US" dirty="0">
                <a:hlinkClick r:id="rId5"/>
              </a:rPr>
              <a:t>https://chat.qwen.ai/</a:t>
            </a:r>
            <a:endParaRPr lang="en-CN" dirty="0"/>
          </a:p>
          <a:p>
            <a:pPr marL="285750" indent="-285750">
              <a:lnSpc>
                <a:spcPct val="200000"/>
              </a:lnSpc>
              <a:buFont typeface="Arial" panose="020B0604020202020204" pitchFamily="34" charset="0"/>
              <a:buChar char="•"/>
            </a:pPr>
            <a:r>
              <a:rPr lang="en-US" dirty="0">
                <a:hlinkClick r:id="rId6"/>
              </a:rPr>
              <a:t>https://gemini.google.com/app</a:t>
            </a:r>
            <a:endParaRPr lang="en-CN" dirty="0"/>
          </a:p>
          <a:p>
            <a:pPr marL="285750" indent="-285750">
              <a:lnSpc>
                <a:spcPct val="200000"/>
              </a:lnSpc>
              <a:buFont typeface="Arial" panose="020B0604020202020204" pitchFamily="34" charset="0"/>
              <a:buChar char="•"/>
            </a:pPr>
            <a:r>
              <a:rPr lang="en-US" dirty="0">
                <a:hlinkClick r:id="rId7"/>
              </a:rPr>
              <a:t>https://www.together.ai/</a:t>
            </a:r>
            <a:r>
              <a:rPr lang="en-CN" dirty="0"/>
              <a:t> </a:t>
            </a:r>
          </a:p>
        </p:txBody>
      </p:sp>
    </p:spTree>
    <p:extLst>
      <p:ext uri="{BB962C8B-B14F-4D97-AF65-F5344CB8AC3E}">
        <p14:creationId xmlns:p14="http://schemas.microsoft.com/office/powerpoint/2010/main" val="601738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517525" y="1108433"/>
            <a:ext cx="11064875" cy="4484647"/>
          </a:xfrm>
        </p:spPr>
        <p:txBody>
          <a:bodyPr lIns="90000">
            <a:noAutofit/>
          </a:bodyPr>
          <a:lstStyle/>
          <a:p>
            <a:r>
              <a:rPr lang="en-US" sz="2400" b="1" dirty="0">
                <a:solidFill>
                  <a:srgbClr val="00B050"/>
                </a:solidFill>
              </a:rPr>
              <a:t>BPE token learner</a:t>
            </a:r>
          </a:p>
          <a:p>
            <a:r>
              <a:rPr lang="en-US" dirty="0"/>
              <a:t>The next merges are:</a:t>
            </a:r>
            <a:endParaRPr lang="en-US" dirty="0">
              <a:solidFill>
                <a:srgbClr val="0070C0"/>
              </a:solidFill>
            </a:endParaRPr>
          </a:p>
          <a:p>
            <a:pPr marL="0" indent="0">
              <a:buNone/>
            </a:pPr>
            <a:r>
              <a:rPr lang="en-US" altLang="zh-CN" b="1" dirty="0"/>
              <a:t>Merge				Current</a:t>
            </a:r>
            <a:r>
              <a:rPr lang="zh-CN" altLang="en-US" b="1" dirty="0"/>
              <a:t> </a:t>
            </a:r>
            <a:r>
              <a:rPr lang="en-US" altLang="zh-CN" b="1" dirty="0"/>
              <a:t>Vocabulary</a:t>
            </a:r>
          </a:p>
          <a:p>
            <a:pPr marL="0" indent="0">
              <a:spcBef>
                <a:spcPts val="400"/>
              </a:spcBef>
              <a:spcAft>
                <a:spcPts val="0"/>
              </a:spcAft>
              <a:buNone/>
            </a:pPr>
            <a:r>
              <a:rPr lang="en-US" altLang="zh-CN" sz="2400" b="1" dirty="0"/>
              <a:t>(ne,</a:t>
            </a:r>
            <a:r>
              <a:rPr lang="zh-CN" altLang="en-US" sz="2400" b="1" dirty="0"/>
              <a:t> </a:t>
            </a:r>
            <a:r>
              <a:rPr lang="en-US" altLang="zh-CN" sz="2400" b="1" dirty="0"/>
              <a:t>w)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endParaRPr lang="en-CN" sz="2400" dirty="0">
              <a:solidFill>
                <a:srgbClr val="FF0000"/>
              </a:solidFill>
            </a:endParaRPr>
          </a:p>
          <a:p>
            <a:pPr marL="0" indent="0">
              <a:spcBef>
                <a:spcPts val="400"/>
              </a:spcBef>
              <a:spcAft>
                <a:spcPts val="0"/>
              </a:spcAft>
              <a:buNone/>
            </a:pPr>
            <a:r>
              <a:rPr lang="en-US" altLang="zh-CN" sz="2400" b="1" dirty="0"/>
              <a:t>(l,</a:t>
            </a:r>
            <a:r>
              <a:rPr lang="zh-CN" altLang="en-US" sz="2400" b="1" dirty="0"/>
              <a:t> </a:t>
            </a:r>
            <a:r>
              <a:rPr lang="en-US" altLang="zh-CN" sz="2400" b="1" dirty="0"/>
              <a:t>o)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a:t>
            </a:r>
            <a:endParaRPr lang="en-CN" sz="2400" dirty="0">
              <a:solidFill>
                <a:srgbClr val="FF0000"/>
              </a:solidFill>
            </a:endParaRPr>
          </a:p>
          <a:p>
            <a:pPr marL="0" indent="0">
              <a:spcBef>
                <a:spcPts val="400"/>
              </a:spcBef>
              <a:spcAft>
                <a:spcPts val="0"/>
              </a:spcAft>
              <a:buNone/>
            </a:pPr>
            <a:r>
              <a:rPr lang="en-US" altLang="zh-CN" sz="2400" b="1" dirty="0"/>
              <a:t>(lo,</a:t>
            </a:r>
            <a:r>
              <a:rPr lang="zh-CN" altLang="en-US" sz="2400" b="1" dirty="0"/>
              <a:t> </a:t>
            </a:r>
            <a:r>
              <a:rPr lang="en-US" altLang="zh-CN" sz="2400" b="1" dirty="0"/>
              <a:t>w)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endParaRPr lang="en-CN" sz="2400" dirty="0">
              <a:solidFill>
                <a:srgbClr val="FF0000"/>
              </a:solidFill>
            </a:endParaRPr>
          </a:p>
          <a:p>
            <a:pPr marL="0" indent="0">
              <a:spcBef>
                <a:spcPts val="400"/>
              </a:spcBef>
              <a:spcAft>
                <a:spcPts val="0"/>
              </a:spcAft>
              <a:buNone/>
            </a:pPr>
            <a:r>
              <a:rPr lang="en-US" altLang="zh-CN" sz="2400" b="1" dirty="0"/>
              <a:t>(new,</a:t>
            </a:r>
            <a:r>
              <a:rPr lang="zh-CN" altLang="en-US" sz="2400" b="1" dirty="0"/>
              <a:t> </a:t>
            </a:r>
            <a:r>
              <a:rPr lang="en-US" altLang="zh-CN" sz="2400" b="1" dirty="0"/>
              <a:t>er_)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r>
              <a:rPr lang="zh-CN" altLang="en-US" sz="2400" dirty="0">
                <a:solidFill>
                  <a:srgbClr val="FF0000"/>
                </a:solidFill>
              </a:rPr>
              <a:t> </a:t>
            </a:r>
            <a:r>
              <a:rPr lang="en-US" altLang="zh-CN" sz="2400" dirty="0">
                <a:solidFill>
                  <a:srgbClr val="FF0000"/>
                </a:solidFill>
              </a:rPr>
              <a:t>newer_</a:t>
            </a:r>
          </a:p>
          <a:p>
            <a:pPr marL="0" indent="0">
              <a:spcBef>
                <a:spcPts val="400"/>
              </a:spcBef>
              <a:spcAft>
                <a:spcPts val="0"/>
              </a:spcAft>
              <a:buNone/>
            </a:pPr>
            <a:r>
              <a:rPr lang="en-US" altLang="zh-CN" sz="2400" b="1" dirty="0"/>
              <a:t>(low,</a:t>
            </a:r>
            <a:r>
              <a:rPr lang="zh-CN" altLang="en-US" sz="2400" b="1" dirty="0"/>
              <a:t> </a:t>
            </a:r>
            <a:r>
              <a:rPr lang="en-US" altLang="zh-CN" sz="2400" b="1" dirty="0"/>
              <a:t>er_)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r>
              <a:rPr lang="zh-CN" altLang="en-US" sz="2400" dirty="0">
                <a:solidFill>
                  <a:srgbClr val="FF0000"/>
                </a:solidFill>
              </a:rPr>
              <a:t> </a:t>
            </a:r>
            <a:r>
              <a:rPr lang="en-US" altLang="zh-CN" sz="2400" dirty="0">
                <a:solidFill>
                  <a:srgbClr val="FF0000"/>
                </a:solidFill>
              </a:rPr>
              <a:t>newer_,</a:t>
            </a:r>
            <a:r>
              <a:rPr lang="zh-CN" altLang="en-US" sz="2400" dirty="0">
                <a:solidFill>
                  <a:srgbClr val="FF0000"/>
                </a:solidFill>
              </a:rPr>
              <a:t> </a:t>
            </a:r>
            <a:r>
              <a:rPr lang="en-US" altLang="zh-CN" sz="2400" dirty="0">
                <a:solidFill>
                  <a:srgbClr val="FF0000"/>
                </a:solidFill>
              </a:rPr>
              <a:t>low_</a:t>
            </a:r>
            <a:endParaRPr lang="en-CN" sz="2400" dirty="0">
              <a:solidFill>
                <a:srgbClr val="FF0000"/>
              </a:solidFill>
            </a:endParaRP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60</a:t>
            </a:fld>
            <a:endParaRPr lang="zh-CN" altLang="en-US" dirty="0"/>
          </a:p>
        </p:txBody>
      </p:sp>
    </p:spTree>
    <p:extLst>
      <p:ext uri="{BB962C8B-B14F-4D97-AF65-F5344CB8AC3E}">
        <p14:creationId xmlns:p14="http://schemas.microsoft.com/office/powerpoint/2010/main" val="16323677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314326" y="1200828"/>
            <a:ext cx="7699011" cy="4251705"/>
          </a:xfrm>
        </p:spPr>
        <p:txBody>
          <a:bodyPr>
            <a:normAutofit fontScale="85000" lnSpcReduction="10000"/>
          </a:bodyPr>
          <a:lstStyle/>
          <a:p>
            <a:pPr>
              <a:lnSpc>
                <a:spcPct val="120000"/>
              </a:lnSpc>
              <a:spcAft>
                <a:spcPts val="600"/>
              </a:spcAft>
            </a:pPr>
            <a:r>
              <a:rPr lang="en-US" altLang="zh-CN" b="1" dirty="0">
                <a:solidFill>
                  <a:srgbClr val="00B050"/>
                </a:solidFill>
              </a:rPr>
              <a:t>T</a:t>
            </a:r>
            <a:r>
              <a:rPr lang="en-US" b="1" dirty="0">
                <a:solidFill>
                  <a:srgbClr val="00B050"/>
                </a:solidFill>
              </a:rPr>
              <a:t>oken</a:t>
            </a:r>
            <a:r>
              <a:rPr lang="en-US" dirty="0">
                <a:solidFill>
                  <a:srgbClr val="00B050"/>
                </a:solidFill>
              </a:rPr>
              <a:t> </a:t>
            </a:r>
            <a:r>
              <a:rPr lang="en-US" b="1" dirty="0">
                <a:solidFill>
                  <a:srgbClr val="00B050"/>
                </a:solidFill>
              </a:rPr>
              <a:t>segmenter</a:t>
            </a:r>
            <a:r>
              <a:rPr lang="en-US" altLang="zh-CN" b="1" dirty="0"/>
              <a:t>:</a:t>
            </a:r>
            <a:r>
              <a:rPr lang="zh-CN" altLang="en-US" b="1" dirty="0"/>
              <a:t> </a:t>
            </a:r>
            <a:r>
              <a:rPr lang="en-US" dirty="0"/>
              <a:t>On the test data, run each merge learned from the training data:</a:t>
            </a:r>
          </a:p>
          <a:p>
            <a:pPr lvl="1">
              <a:lnSpc>
                <a:spcPct val="120000"/>
              </a:lnSpc>
              <a:spcAft>
                <a:spcPts val="600"/>
              </a:spcAft>
            </a:pPr>
            <a:r>
              <a:rPr lang="en-US" dirty="0"/>
              <a:t>Greedily</a:t>
            </a:r>
            <a:r>
              <a:rPr lang="zh-CN" altLang="en-US" dirty="0"/>
              <a:t> </a:t>
            </a:r>
            <a:r>
              <a:rPr lang="en-US" altLang="zh-CN" dirty="0"/>
              <a:t>and</a:t>
            </a:r>
            <a:r>
              <a:rPr lang="zh-CN" altLang="en-US" dirty="0"/>
              <a:t> </a:t>
            </a:r>
            <a:r>
              <a:rPr lang="en-US" altLang="zh-CN" dirty="0"/>
              <a:t>i</a:t>
            </a:r>
            <a:r>
              <a:rPr lang="en-US" dirty="0"/>
              <a:t>n the order we learned them</a:t>
            </a:r>
          </a:p>
          <a:p>
            <a:pPr lvl="1">
              <a:lnSpc>
                <a:spcPct val="120000"/>
              </a:lnSpc>
              <a:spcAft>
                <a:spcPts val="600"/>
              </a:spcAft>
            </a:pPr>
            <a:r>
              <a:rPr lang="en-US" altLang="zh-CN" dirty="0"/>
              <a:t>T</a:t>
            </a:r>
            <a:r>
              <a:rPr lang="en-US" dirty="0"/>
              <a:t>est frequencies don't play a role</a:t>
            </a:r>
          </a:p>
          <a:p>
            <a:pPr>
              <a:lnSpc>
                <a:spcPct val="120000"/>
              </a:lnSpc>
              <a:spcAft>
                <a:spcPts val="600"/>
              </a:spcAft>
            </a:pPr>
            <a:r>
              <a:rPr lang="en-US" dirty="0"/>
              <a:t>So</a:t>
            </a:r>
            <a:r>
              <a:rPr lang="en-US" altLang="zh-CN" dirty="0"/>
              <a:t>,</a:t>
            </a:r>
            <a:r>
              <a:rPr lang="zh-CN" altLang="en-US" dirty="0"/>
              <a:t> </a:t>
            </a:r>
            <a:r>
              <a:rPr lang="en-US" dirty="0"/>
              <a:t>merge every </a:t>
            </a:r>
            <a:r>
              <a:rPr lang="en-US" dirty="0">
                <a:solidFill>
                  <a:srgbClr val="0070C0"/>
                </a:solidFill>
              </a:rPr>
              <a:t>e r</a:t>
            </a:r>
            <a:r>
              <a:rPr lang="en-US" dirty="0"/>
              <a:t> to </a:t>
            </a:r>
            <a:r>
              <a:rPr lang="en-US" dirty="0">
                <a:solidFill>
                  <a:srgbClr val="0070C0"/>
                </a:solidFill>
              </a:rPr>
              <a:t>er</a:t>
            </a:r>
            <a:r>
              <a:rPr lang="en-US" dirty="0"/>
              <a:t>, then merge </a:t>
            </a:r>
            <a:r>
              <a:rPr lang="en-US" dirty="0">
                <a:solidFill>
                  <a:srgbClr val="0070C0"/>
                </a:solidFill>
              </a:rPr>
              <a:t>er _</a:t>
            </a:r>
            <a:r>
              <a:rPr lang="en-US" dirty="0"/>
              <a:t> to </a:t>
            </a:r>
            <a:r>
              <a:rPr lang="en-US" dirty="0">
                <a:solidFill>
                  <a:srgbClr val="0070C0"/>
                </a:solidFill>
              </a:rPr>
              <a:t>er_</a:t>
            </a:r>
            <a:r>
              <a:rPr lang="en-US" dirty="0"/>
              <a:t>, etc.</a:t>
            </a:r>
          </a:p>
          <a:p>
            <a:pPr>
              <a:lnSpc>
                <a:spcPct val="120000"/>
              </a:lnSpc>
              <a:spcAft>
                <a:spcPts val="600"/>
              </a:spcAft>
            </a:pPr>
            <a:r>
              <a:rPr lang="en-US" altLang="zh-CN" b="1" dirty="0"/>
              <a:t>Testing</a:t>
            </a:r>
            <a:r>
              <a:rPr lang="zh-CN" altLang="en-US" b="1" dirty="0"/>
              <a:t> </a:t>
            </a:r>
            <a:r>
              <a:rPr lang="en-US" altLang="zh-CN" b="1" dirty="0"/>
              <a:t>examples</a:t>
            </a:r>
            <a:endParaRPr lang="en-US" b="1" dirty="0"/>
          </a:p>
          <a:p>
            <a:pPr lvl="1">
              <a:lnSpc>
                <a:spcPct val="120000"/>
              </a:lnSpc>
              <a:spcAft>
                <a:spcPts val="600"/>
              </a:spcAft>
            </a:pPr>
            <a:r>
              <a:rPr lang="en-US" dirty="0"/>
              <a:t>Test set "n e w e r _" would be tokenized as a full word </a:t>
            </a:r>
          </a:p>
          <a:p>
            <a:pPr lvl="1">
              <a:lnSpc>
                <a:spcPct val="120000"/>
              </a:lnSpc>
              <a:spcAft>
                <a:spcPts val="600"/>
              </a:spcAft>
            </a:pPr>
            <a:r>
              <a:rPr lang="en-US" dirty="0"/>
              <a:t>Test set "l o w e r _" would be two tokens: "low er_"</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61</a:t>
            </a:fld>
            <a:endParaRPr lang="zh-CN" altLang="en-US" dirty="0"/>
          </a:p>
        </p:txBody>
      </p:sp>
      <p:sp>
        <p:nvSpPr>
          <p:cNvPr id="6" name="TextBox 5">
            <a:extLst>
              <a:ext uri="{FF2B5EF4-FFF2-40B4-BE49-F238E27FC236}">
                <a16:creationId xmlns:a16="http://schemas.microsoft.com/office/drawing/2014/main" id="{62930D1F-D848-92F6-F11E-8F444A1E234D}"/>
              </a:ext>
            </a:extLst>
          </p:cNvPr>
          <p:cNvSpPr txBox="1"/>
          <p:nvPr/>
        </p:nvSpPr>
        <p:spPr>
          <a:xfrm>
            <a:off x="7881257" y="1696073"/>
            <a:ext cx="4310743" cy="326121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dirty="0">
                <a:solidFill>
                  <a:schemeClr val="accent1"/>
                </a:solidFill>
              </a:rPr>
              <a:t>One nice property of BPE is that tokens usually include frequent words</a:t>
            </a:r>
            <a:r>
              <a:rPr lang="zh-CN" altLang="en-US" sz="2000" b="1" dirty="0">
                <a:solidFill>
                  <a:schemeClr val="accent1"/>
                </a:solidFill>
              </a:rPr>
              <a:t> </a:t>
            </a:r>
            <a:r>
              <a:rPr lang="en-US" altLang="zh-CN" sz="2000" b="1" dirty="0">
                <a:solidFill>
                  <a:schemeClr val="accent1"/>
                </a:solidFill>
              </a:rPr>
              <a:t>a</a:t>
            </a:r>
            <a:r>
              <a:rPr lang="en-US" sz="2000" b="1" dirty="0">
                <a:solidFill>
                  <a:schemeClr val="accent1"/>
                </a:solidFill>
              </a:rPr>
              <a:t>nd frequent subwords which are often morphemes like -est or -er. </a:t>
            </a:r>
          </a:p>
          <a:p>
            <a:pPr marL="342900" indent="-342900">
              <a:lnSpc>
                <a:spcPct val="150000"/>
              </a:lnSpc>
              <a:buFont typeface="Arial" panose="020B0604020202020204" pitchFamily="34" charset="0"/>
              <a:buChar char="•"/>
            </a:pPr>
            <a:r>
              <a:rPr lang="en-US" sz="2000" dirty="0"/>
              <a:t>For example, unlikeliest has 3 morphemes un-, likely, and -est.</a:t>
            </a:r>
          </a:p>
        </p:txBody>
      </p:sp>
      <p:sp>
        <p:nvSpPr>
          <p:cNvPr id="7" name="TextBox 6">
            <a:extLst>
              <a:ext uri="{FF2B5EF4-FFF2-40B4-BE49-F238E27FC236}">
                <a16:creationId xmlns:a16="http://schemas.microsoft.com/office/drawing/2014/main" id="{8804FFAB-5BF6-446F-1119-05EE22F62B01}"/>
              </a:ext>
            </a:extLst>
          </p:cNvPr>
          <p:cNvSpPr txBox="1"/>
          <p:nvPr/>
        </p:nvSpPr>
        <p:spPr>
          <a:xfrm>
            <a:off x="6323542" y="5415657"/>
            <a:ext cx="5781675" cy="1077218"/>
          </a:xfrm>
          <a:prstGeom prst="rect">
            <a:avLst/>
          </a:prstGeom>
          <a:noFill/>
        </p:spPr>
        <p:txBody>
          <a:bodyPr wrap="square">
            <a:spAutoFit/>
          </a:bodyPr>
          <a:lstStyle/>
          <a:p>
            <a:r>
              <a:rPr lang="en-US" sz="1600" dirty="0" err="1">
                <a:hlinkClick r:id="rId3"/>
              </a:rPr>
              <a:t>Zouhar</a:t>
            </a:r>
            <a:r>
              <a:rPr lang="en-US" sz="1600" dirty="0">
                <a:hlinkClick r:id="rId3"/>
              </a:rPr>
              <a:t>, </a:t>
            </a:r>
            <a:r>
              <a:rPr lang="en-US" sz="1600" dirty="0" err="1">
                <a:hlinkClick r:id="rId3"/>
              </a:rPr>
              <a:t>Vilém</a:t>
            </a:r>
            <a:r>
              <a:rPr lang="en-US" sz="1600" dirty="0">
                <a:hlinkClick r:id="rId3"/>
              </a:rPr>
              <a:t>, Clara Meister, Juan Gastaldi, Li Du, Tim Vieira, </a:t>
            </a:r>
            <a:r>
              <a:rPr lang="en-US" sz="1600" dirty="0" err="1">
                <a:hlinkClick r:id="rId3"/>
              </a:rPr>
              <a:t>Mrinmaya</a:t>
            </a:r>
            <a:r>
              <a:rPr lang="en-US" sz="1600" dirty="0">
                <a:hlinkClick r:id="rId3"/>
              </a:rPr>
              <a:t> </a:t>
            </a:r>
            <a:r>
              <a:rPr lang="en-US" sz="1600" dirty="0" err="1">
                <a:hlinkClick r:id="rId3"/>
              </a:rPr>
              <a:t>Sachan</a:t>
            </a:r>
            <a:r>
              <a:rPr lang="en-US" sz="1600" dirty="0">
                <a:hlinkClick r:id="rId3"/>
              </a:rPr>
              <a:t>, and Ryan </a:t>
            </a:r>
            <a:r>
              <a:rPr lang="en-US" sz="1600" dirty="0" err="1">
                <a:hlinkClick r:id="rId3"/>
              </a:rPr>
              <a:t>Cotterell</a:t>
            </a:r>
            <a:r>
              <a:rPr lang="en-US" sz="1600" dirty="0">
                <a:hlinkClick r:id="rId3"/>
              </a:rPr>
              <a:t>. "A Formal Perspective on Byte-Pair Encoding." In Findings of the Association for Computational Linguistics: ACL 2023, pp. 598-614. 2023.</a:t>
            </a:r>
            <a:endParaRPr lang="en-CN" sz="1600"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4B8EE7A-3383-33F8-A1B5-7F0E16758125}"/>
                  </a:ext>
                </a:extLst>
              </p:cNvPr>
              <p:cNvSpPr txBox="1">
                <a:spLocks/>
              </p:cNvSpPr>
              <p:nvPr/>
            </p:nvSpPr>
            <p:spPr>
              <a:xfrm>
                <a:off x="314326" y="5539447"/>
                <a:ext cx="5307541" cy="10772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600"/>
                  </a:spcAft>
                </a:pPr>
                <a:r>
                  <a:rPr lang="en-US" altLang="zh-CN" sz="3300" b="1" dirty="0"/>
                  <a:t>Question</a:t>
                </a:r>
                <a:r>
                  <a:rPr lang="en-US" altLang="zh-CN" b="1" dirty="0"/>
                  <a:t>:</a:t>
                </a:r>
                <a:r>
                  <a:rPr lang="zh-CN" altLang="en-US" b="1" dirty="0"/>
                  <a:t> </a:t>
                </a:r>
                <a:r>
                  <a:rPr lang="en-US" altLang="zh-CN" b="1" dirty="0"/>
                  <a:t>Given</a:t>
                </a:r>
                <a:r>
                  <a:rPr lang="zh-CN" altLang="en-US" b="1" dirty="0"/>
                  <a:t> </a:t>
                </a:r>
                <a14:m>
                  <m:oMath xmlns:m="http://schemas.openxmlformats.org/officeDocument/2006/math">
                    <m:r>
                      <a:rPr lang="en-US" altLang="zh-CN" b="1" i="1" dirty="0" smtClean="0">
                        <a:latin typeface="Cambria Math" panose="02040503050406030204" pitchFamily="18" charset="0"/>
                      </a:rPr>
                      <m:t>𝑵</m:t>
                    </m:r>
                  </m:oMath>
                </a14:m>
                <a:r>
                  <a:rPr lang="zh-CN" altLang="en-US" b="1" dirty="0"/>
                  <a:t> </a:t>
                </a:r>
                <a:r>
                  <a:rPr lang="en-US" altLang="zh-CN" b="1" dirty="0"/>
                  <a:t>characters</a:t>
                </a:r>
                <a:r>
                  <a:rPr lang="zh-CN" altLang="en-US" b="1" dirty="0"/>
                  <a:t> </a:t>
                </a:r>
                <a:r>
                  <a:rPr lang="en-US" altLang="zh-CN" b="1" dirty="0"/>
                  <a:t>of</a:t>
                </a:r>
                <a:r>
                  <a:rPr lang="zh-CN" altLang="en-US" b="1" dirty="0"/>
                  <a:t> </a:t>
                </a:r>
                <a:r>
                  <a:rPr lang="en-US" altLang="zh-CN" b="1" dirty="0"/>
                  <a:t>training</a:t>
                </a:r>
                <a:r>
                  <a:rPr lang="zh-CN" altLang="en-US" b="1" dirty="0"/>
                  <a:t> </a:t>
                </a:r>
                <a:r>
                  <a:rPr lang="en-US" altLang="zh-CN" b="1" dirty="0"/>
                  <a:t>corpus</a:t>
                </a:r>
                <a:r>
                  <a:rPr lang="zh-CN" altLang="en-US" b="1" dirty="0"/>
                  <a:t> </a:t>
                </a:r>
                <a:r>
                  <a:rPr lang="en-US" altLang="zh-CN" b="1" dirty="0"/>
                  <a:t>and</a:t>
                </a:r>
                <a:r>
                  <a:rPr lang="zh-CN" altLang="en-US" b="1" dirty="0"/>
                  <a:t> </a:t>
                </a:r>
                <a14:m>
                  <m:oMath xmlns:m="http://schemas.openxmlformats.org/officeDocument/2006/math">
                    <m:r>
                      <a:rPr lang="en-US" altLang="zh-CN" b="1" i="1" dirty="0" smtClean="0">
                        <a:latin typeface="Cambria Math" panose="02040503050406030204" pitchFamily="18" charset="0"/>
                      </a:rPr>
                      <m:t>𝒌</m:t>
                    </m:r>
                  </m:oMath>
                </a14:m>
                <a:r>
                  <a:rPr lang="zh-CN" altLang="en-US" b="1" dirty="0"/>
                  <a:t> </a:t>
                </a:r>
                <a:r>
                  <a:rPr lang="en-US" altLang="zh-CN" b="1" dirty="0"/>
                  <a:t>merges,</a:t>
                </a:r>
                <a:r>
                  <a:rPr lang="zh-CN" altLang="en-US" b="1" dirty="0"/>
                  <a:t> </a:t>
                </a:r>
                <a:r>
                  <a:rPr lang="en-US" altLang="zh-CN" b="1" dirty="0"/>
                  <a:t>what</a:t>
                </a:r>
                <a:r>
                  <a:rPr lang="zh-CN" altLang="en-US" b="1" dirty="0"/>
                  <a:t> </a:t>
                </a:r>
                <a:r>
                  <a:rPr lang="en-US" altLang="zh-CN" b="1" dirty="0"/>
                  <a:t>is</a:t>
                </a:r>
                <a:r>
                  <a:rPr lang="zh-CN" altLang="en-US" b="1" dirty="0"/>
                  <a:t> </a:t>
                </a:r>
                <a:r>
                  <a:rPr lang="en-US" altLang="zh-CN" b="1" dirty="0"/>
                  <a:t>the</a:t>
                </a:r>
                <a:r>
                  <a:rPr lang="zh-CN" altLang="en-US" b="1" dirty="0"/>
                  <a:t> </a:t>
                </a:r>
                <a:r>
                  <a:rPr lang="en-US" altLang="zh-CN" b="1" dirty="0"/>
                  <a:t>best</a:t>
                </a:r>
                <a:r>
                  <a:rPr lang="zh-CN" altLang="en-US" b="1" dirty="0"/>
                  <a:t> </a:t>
                </a:r>
                <a:r>
                  <a:rPr lang="en-US" altLang="zh-CN" b="1" dirty="0"/>
                  <a:t>time</a:t>
                </a:r>
                <a:r>
                  <a:rPr lang="zh-CN" altLang="en-US" b="1" dirty="0"/>
                  <a:t> </a:t>
                </a:r>
                <a:r>
                  <a:rPr lang="en-US" altLang="zh-CN" b="1" dirty="0"/>
                  <a:t>complexity</a:t>
                </a:r>
                <a:r>
                  <a:rPr lang="zh-CN" altLang="en-US" b="1" dirty="0"/>
                  <a:t> </a:t>
                </a:r>
                <a:r>
                  <a:rPr lang="en-US" altLang="zh-CN" b="1" dirty="0"/>
                  <a:t>to</a:t>
                </a:r>
                <a:r>
                  <a:rPr lang="zh-CN" altLang="en-US" b="1" dirty="0"/>
                  <a:t> </a:t>
                </a:r>
                <a:r>
                  <a:rPr lang="en-US" altLang="zh-CN" b="1" dirty="0"/>
                  <a:t>do</a:t>
                </a:r>
                <a:r>
                  <a:rPr lang="zh-CN" altLang="en-US" b="1" dirty="0"/>
                  <a:t> </a:t>
                </a:r>
                <a:r>
                  <a:rPr lang="en-US" altLang="zh-CN" b="1" dirty="0"/>
                  <a:t>BPE</a:t>
                </a:r>
                <a:r>
                  <a:rPr lang="zh-CN" altLang="en-US" b="1" dirty="0"/>
                  <a:t> </a:t>
                </a:r>
                <a:r>
                  <a:rPr lang="en-US" altLang="zh-CN" b="1" dirty="0"/>
                  <a:t>tokenization?</a:t>
                </a:r>
                <a:endParaRPr lang="en-US" b="1" dirty="0"/>
              </a:p>
            </p:txBody>
          </p:sp>
        </mc:Choice>
        <mc:Fallback xmlns="">
          <p:sp>
            <p:nvSpPr>
              <p:cNvPr id="8" name="Content Placeholder 2">
                <a:extLst>
                  <a:ext uri="{FF2B5EF4-FFF2-40B4-BE49-F238E27FC236}">
                    <a16:creationId xmlns:a16="http://schemas.microsoft.com/office/drawing/2014/main" id="{B4B8EE7A-3383-33F8-A1B5-7F0E16758125}"/>
                  </a:ext>
                </a:extLst>
              </p:cNvPr>
              <p:cNvSpPr txBox="1">
                <a:spLocks noRot="1" noChangeAspect="1" noMove="1" noResize="1" noEditPoints="1" noAdjustHandles="1" noChangeArrowheads="1" noChangeShapeType="1" noTextEdit="1"/>
              </p:cNvSpPr>
              <p:nvPr/>
            </p:nvSpPr>
            <p:spPr>
              <a:xfrm>
                <a:off x="314326" y="5539447"/>
                <a:ext cx="5307541" cy="1077219"/>
              </a:xfrm>
              <a:prstGeom prst="rect">
                <a:avLst/>
              </a:prstGeom>
              <a:blipFill>
                <a:blip r:embed="rId4"/>
                <a:stretch>
                  <a:fillRect l="-955" t="-3529"/>
                </a:stretch>
              </a:blipFill>
            </p:spPr>
            <p:txBody>
              <a:bodyPr/>
              <a:lstStyle/>
              <a:p>
                <a:r>
                  <a:rPr lang="en-CN">
                    <a:noFill/>
                  </a:rPr>
                  <a:t> </a:t>
                </a:r>
              </a:p>
            </p:txBody>
          </p:sp>
        </mc:Fallback>
      </mc:AlternateContent>
    </p:spTree>
    <p:extLst>
      <p:ext uri="{BB962C8B-B14F-4D97-AF65-F5344CB8AC3E}">
        <p14:creationId xmlns:p14="http://schemas.microsoft.com/office/powerpoint/2010/main" val="396994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CCB7-B4B1-E657-699B-922EA12BB4B0}"/>
              </a:ext>
            </a:extLst>
          </p:cNvPr>
          <p:cNvSpPr>
            <a:spLocks noGrp="1"/>
          </p:cNvSpPr>
          <p:nvPr>
            <p:ph type="title"/>
          </p:nvPr>
        </p:nvSpPr>
        <p:spPr/>
        <p:txBody>
          <a:bodyPr/>
          <a:lstStyle/>
          <a:p>
            <a:r>
              <a:rPr lang="en-CN" dirty="0"/>
              <a:t>Try</a:t>
            </a:r>
            <a:r>
              <a:rPr lang="zh-CN" altLang="en-US" dirty="0"/>
              <a:t> </a:t>
            </a:r>
            <a:r>
              <a:rPr lang="en-US" altLang="zh-CN" dirty="0"/>
              <a:t>BPE</a:t>
            </a:r>
            <a:r>
              <a:rPr lang="en-CN" dirty="0"/>
              <a:t> by yourself</a:t>
            </a:r>
          </a:p>
        </p:txBody>
      </p:sp>
      <p:sp>
        <p:nvSpPr>
          <p:cNvPr id="3" name="Content Placeholder 2">
            <a:extLst>
              <a:ext uri="{FF2B5EF4-FFF2-40B4-BE49-F238E27FC236}">
                <a16:creationId xmlns:a16="http://schemas.microsoft.com/office/drawing/2014/main" id="{31D732D9-13CC-C268-EF45-C6AE2A2B84F5}"/>
              </a:ext>
            </a:extLst>
          </p:cNvPr>
          <p:cNvSpPr>
            <a:spLocks noGrp="1"/>
          </p:cNvSpPr>
          <p:nvPr>
            <p:ph idx="1"/>
          </p:nvPr>
        </p:nvSpPr>
        <p:spPr>
          <a:xfrm>
            <a:off x="314326" y="1001237"/>
            <a:ext cx="11064875" cy="5084315"/>
          </a:xfrm>
        </p:spPr>
        <p:txBody>
          <a:bodyPr>
            <a:normAutofit fontScale="92500" lnSpcReduction="10000"/>
          </a:bodyPr>
          <a:lstStyle/>
          <a:p>
            <a:pPr>
              <a:spcAft>
                <a:spcPts val="600"/>
              </a:spcAft>
            </a:pPr>
            <a:r>
              <a:rPr lang="en-US" dirty="0">
                <a:hlinkClick r:id="rId3"/>
              </a:rPr>
              <a:t>https://platform.openai.com/tokenizer</a:t>
            </a:r>
            <a:r>
              <a:rPr lang="en-US" dirty="0"/>
              <a:t> </a:t>
            </a:r>
          </a:p>
          <a:p>
            <a:pPr>
              <a:spcAft>
                <a:spcPts val="600"/>
              </a:spcAft>
            </a:pPr>
            <a:r>
              <a:rPr lang="en-US" dirty="0"/>
              <a:t>Text = “Chapters 5 to 8 teach the basics of 🤗 Datasets and 🤗 Tokenizers before diving into classic NLP tasks. By the end of this part, you will be able to tackle the most common NLP problems by yourself. By the end of this part, you will be ready to apply 🤗 Transformers to (almost) any machine learning problem! E=mc^2. f(x) = x^2+y^2, print('hello world!’) baojianzhou. asdasfasdgasdg”</a:t>
            </a:r>
          </a:p>
          <a:p>
            <a:pPr lvl="1">
              <a:spcAft>
                <a:spcPts val="600"/>
              </a:spcAft>
            </a:pPr>
            <a:r>
              <a:rPr lang="en-US" dirty="0">
                <a:solidFill>
                  <a:schemeClr val="accent6"/>
                </a:solidFill>
              </a:rPr>
              <a:t>Tokenizers</a:t>
            </a:r>
            <a:r>
              <a:rPr lang="en-US" dirty="0"/>
              <a:t> has been split into </a:t>
            </a:r>
            <a:r>
              <a:rPr lang="en-US" dirty="0">
                <a:solidFill>
                  <a:schemeClr val="accent1"/>
                </a:solidFill>
              </a:rPr>
              <a:t>Token</a:t>
            </a:r>
            <a:r>
              <a:rPr lang="en-US" dirty="0"/>
              <a:t> </a:t>
            </a:r>
            <a:r>
              <a:rPr lang="en-US" dirty="0">
                <a:solidFill>
                  <a:schemeClr val="accent2"/>
                </a:solidFill>
              </a:rPr>
              <a:t>izers</a:t>
            </a:r>
          </a:p>
          <a:p>
            <a:pPr lvl="1">
              <a:spcAft>
                <a:spcPts val="600"/>
              </a:spcAft>
            </a:pPr>
            <a:r>
              <a:rPr lang="en-US" dirty="0">
                <a:solidFill>
                  <a:schemeClr val="accent6"/>
                </a:solidFill>
              </a:rPr>
              <a:t>baojianzhou</a:t>
            </a:r>
            <a:r>
              <a:rPr lang="en-US" dirty="0"/>
              <a:t> has been split into </a:t>
            </a:r>
            <a:r>
              <a:rPr lang="en-US" dirty="0">
                <a:solidFill>
                  <a:srgbClr val="0068B7"/>
                </a:solidFill>
              </a:rPr>
              <a:t>bao</a:t>
            </a:r>
            <a:r>
              <a:rPr lang="en-US" dirty="0"/>
              <a:t> </a:t>
            </a:r>
            <a:r>
              <a:rPr lang="en-US" dirty="0">
                <a:solidFill>
                  <a:schemeClr val="accent1"/>
                </a:solidFill>
              </a:rPr>
              <a:t>jian</a:t>
            </a:r>
            <a:r>
              <a:rPr lang="en-US" dirty="0"/>
              <a:t> </a:t>
            </a:r>
            <a:r>
              <a:rPr lang="en-US" dirty="0">
                <a:solidFill>
                  <a:schemeClr val="accent2"/>
                </a:solidFill>
              </a:rPr>
              <a:t>zhou</a:t>
            </a:r>
          </a:p>
          <a:p>
            <a:pPr>
              <a:spcAft>
                <a:spcPts val="600"/>
              </a:spcAft>
            </a:pPr>
            <a:r>
              <a:rPr lang="en-CN" dirty="0"/>
              <a:t>Another</a:t>
            </a:r>
            <a:r>
              <a:rPr lang="zh-CN" altLang="en-US" dirty="0"/>
              <a:t> </a:t>
            </a:r>
            <a:r>
              <a:rPr lang="en-US" altLang="zh-CN" dirty="0"/>
              <a:t>great</a:t>
            </a:r>
            <a:r>
              <a:rPr lang="zh-CN" altLang="en-US" dirty="0"/>
              <a:t> </a:t>
            </a:r>
            <a:r>
              <a:rPr lang="en-US" altLang="zh-CN" dirty="0"/>
              <a:t>tool:</a:t>
            </a:r>
            <a:r>
              <a:rPr lang="zh-CN" altLang="en-US" dirty="0">
                <a:solidFill>
                  <a:schemeClr val="accent2"/>
                </a:solidFill>
              </a:rPr>
              <a:t> </a:t>
            </a:r>
            <a:r>
              <a:rPr lang="en-US" sz="2800" dirty="0">
                <a:hlinkClick r:id="rId4"/>
              </a:rPr>
              <a:t>https://tiktokenizer.vercel.app/</a:t>
            </a:r>
            <a:r>
              <a:rPr lang="zh-CN" altLang="en-US" sz="2800" dirty="0"/>
              <a:t> </a:t>
            </a:r>
            <a:endParaRPr lang="en-US" altLang="zh-CN" sz="2800" dirty="0"/>
          </a:p>
          <a:p>
            <a:pPr>
              <a:spcAft>
                <a:spcPts val="600"/>
              </a:spcAft>
            </a:pPr>
            <a:r>
              <a:rPr lang="en-US" sz="2800" dirty="0">
                <a:hlinkClick r:id="rId5"/>
              </a:rPr>
              <a:t>https://github.com/openai/tiktoken</a:t>
            </a:r>
            <a:r>
              <a:rPr lang="zh-CN" altLang="en-US" sz="2800" dirty="0"/>
              <a:t> </a:t>
            </a:r>
            <a:endParaRPr lang="en-CN" sz="2800" dirty="0"/>
          </a:p>
        </p:txBody>
      </p:sp>
      <p:sp>
        <p:nvSpPr>
          <p:cNvPr id="4" name="Slide Number Placeholder 3">
            <a:extLst>
              <a:ext uri="{FF2B5EF4-FFF2-40B4-BE49-F238E27FC236}">
                <a16:creationId xmlns:a16="http://schemas.microsoft.com/office/drawing/2014/main" id="{A069BD99-2AC6-1885-4AE1-1A5632365452}"/>
              </a:ext>
            </a:extLst>
          </p:cNvPr>
          <p:cNvSpPr>
            <a:spLocks noGrp="1"/>
          </p:cNvSpPr>
          <p:nvPr>
            <p:ph type="sldNum" sz="quarter" idx="12"/>
          </p:nvPr>
        </p:nvSpPr>
        <p:spPr/>
        <p:txBody>
          <a:bodyPr/>
          <a:lstStyle/>
          <a:p>
            <a:fld id="{DC8BB421-126E-41CB-B73A-69D52E98CAE3}" type="slidenum">
              <a:rPr lang="zh-CN" altLang="en-US" smtClean="0"/>
              <a:t>62</a:t>
            </a:fld>
            <a:endParaRPr lang="zh-CN" altLang="en-US" dirty="0"/>
          </a:p>
        </p:txBody>
      </p:sp>
    </p:spTree>
    <p:extLst>
      <p:ext uri="{BB962C8B-B14F-4D97-AF65-F5344CB8AC3E}">
        <p14:creationId xmlns:p14="http://schemas.microsoft.com/office/powerpoint/2010/main" val="32315977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err="1">
                <a:solidFill>
                  <a:schemeClr val="bg2">
                    <a:lumMod val="90000"/>
                  </a:schemeClr>
                </a:solidFill>
              </a:rPr>
              <a:t>nltk</a:t>
            </a:r>
            <a:r>
              <a:rPr lang="en-US" altLang="zh-CN" sz="3600" b="1" dirty="0">
                <a:solidFill>
                  <a:schemeClr val="bg2">
                    <a:lumMod val="90000"/>
                  </a:schemeClr>
                </a:solidFill>
              </a:rPr>
              <a:t>,</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solidFill>
                  <a:schemeClr val="bg2">
                    <a:lumMod val="90000"/>
                  </a:schemeClr>
                </a:solidFill>
              </a:rPr>
              <a:t>Tokenization</a:t>
            </a:r>
          </a:p>
          <a:p>
            <a:pPr>
              <a:lnSpc>
                <a:spcPct val="150000"/>
              </a:lnSpc>
            </a:pPr>
            <a:r>
              <a:rPr lang="en-US" altLang="zh-CN" sz="3600" b="1" dirty="0"/>
              <a:t>Minimum</a:t>
            </a:r>
            <a:r>
              <a:rPr lang="zh-CN" altLang="en-US" sz="3600" b="1" dirty="0"/>
              <a:t> </a:t>
            </a:r>
            <a:r>
              <a:rPr lang="en-US" altLang="zh-CN" sz="3600" b="1" dirty="0"/>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63</a:t>
            </a:fld>
            <a:endParaRPr lang="zh-CN" altLang="en-US" dirty="0"/>
          </a:p>
        </p:txBody>
      </p:sp>
    </p:spTree>
    <p:extLst>
      <p:ext uri="{BB962C8B-B14F-4D97-AF65-F5344CB8AC3E}">
        <p14:creationId xmlns:p14="http://schemas.microsoft.com/office/powerpoint/2010/main" val="3575505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B7102-3755-45CB-96D6-459E52C73870}"/>
              </a:ext>
            </a:extLst>
          </p:cNvPr>
          <p:cNvSpPr>
            <a:spLocks noGrp="1"/>
          </p:cNvSpPr>
          <p:nvPr>
            <p:ph type="title"/>
          </p:nvPr>
        </p:nvSpPr>
        <p:spPr/>
        <p:txBody>
          <a:bodyPr/>
          <a:lstStyle/>
          <a:p>
            <a:r>
              <a:rPr lang="en-US" altLang="zh-CN" dirty="0"/>
              <a:t>How similar are two strings?</a:t>
            </a:r>
            <a:endParaRPr lang="zh-CN" altLang="en-US" dirty="0"/>
          </a:p>
        </p:txBody>
      </p:sp>
      <p:sp>
        <p:nvSpPr>
          <p:cNvPr id="3" name="内容占位符 2">
            <a:extLst>
              <a:ext uri="{FF2B5EF4-FFF2-40B4-BE49-F238E27FC236}">
                <a16:creationId xmlns:a16="http://schemas.microsoft.com/office/drawing/2014/main" id="{905200B8-0C66-4409-A07E-E37C0115F2E1}"/>
              </a:ext>
            </a:extLst>
          </p:cNvPr>
          <p:cNvSpPr>
            <a:spLocks noGrp="1"/>
          </p:cNvSpPr>
          <p:nvPr>
            <p:ph idx="1"/>
          </p:nvPr>
        </p:nvSpPr>
        <p:spPr>
          <a:xfrm>
            <a:off x="517525" y="956033"/>
            <a:ext cx="11350627" cy="5508233"/>
          </a:xfrm>
        </p:spPr>
        <p:txBody>
          <a:bodyPr>
            <a:noAutofit/>
          </a:bodyPr>
          <a:lstStyle/>
          <a:p>
            <a:pPr>
              <a:spcBef>
                <a:spcPts val="1800"/>
              </a:spcBef>
            </a:pPr>
            <a:r>
              <a:rPr lang="en-US" altLang="zh-CN" b="1" dirty="0"/>
              <a:t>Spell correction</a:t>
            </a:r>
          </a:p>
          <a:p>
            <a:pPr lvl="1">
              <a:spcAft>
                <a:spcPts val="600"/>
              </a:spcAft>
            </a:pPr>
            <a:r>
              <a:rPr lang="en-US" altLang="zh-CN" dirty="0"/>
              <a:t>The user typed “graffe”. Given candidate set </a:t>
            </a:r>
            <a:r>
              <a:rPr lang="en-US" altLang="zh-CN" dirty="0">
                <a:solidFill>
                  <a:srgbClr val="0068B7"/>
                </a:solidFill>
              </a:rPr>
              <a:t>{</a:t>
            </a:r>
            <a:r>
              <a:rPr lang="en-US" altLang="zh-CN" sz="2400" dirty="0" err="1">
                <a:solidFill>
                  <a:srgbClr val="0068B7"/>
                </a:solidFill>
              </a:rPr>
              <a:t>graf</a:t>
            </a:r>
            <a:r>
              <a:rPr lang="en-US" altLang="zh-CN" sz="2400" dirty="0">
                <a:solidFill>
                  <a:srgbClr val="0068B7"/>
                </a:solidFill>
              </a:rPr>
              <a:t>  graft  grail  giraffe</a:t>
            </a:r>
            <a:r>
              <a:rPr lang="en-US" altLang="zh-CN" dirty="0">
                <a:solidFill>
                  <a:srgbClr val="0068B7"/>
                </a:solidFill>
              </a:rPr>
              <a:t>} </a:t>
            </a:r>
          </a:p>
          <a:p>
            <a:pPr lvl="1">
              <a:spcAft>
                <a:spcPts val="600"/>
              </a:spcAft>
            </a:pPr>
            <a:r>
              <a:rPr lang="en-US" altLang="zh-CN" dirty="0"/>
              <a:t>Which is closest? </a:t>
            </a:r>
            <a:r>
              <a:rPr lang="en-US" altLang="zh-CN" dirty="0">
                <a:solidFill>
                  <a:srgbClr val="FF0000"/>
                </a:solidFill>
              </a:rPr>
              <a:t> </a:t>
            </a:r>
            <a:endParaRPr lang="en-US" altLang="zh-CN" sz="2400" dirty="0">
              <a:solidFill>
                <a:srgbClr val="0068B7"/>
              </a:solidFill>
            </a:endParaRPr>
          </a:p>
          <a:p>
            <a:pPr>
              <a:spcBef>
                <a:spcPts val="1800"/>
              </a:spcBef>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ＭＳ Ｐゴシック" pitchFamily="-65" charset="-128"/>
              </a:rPr>
              <a:t>Computational Biology</a:t>
            </a:r>
          </a:p>
          <a:p>
            <a:pPr lvl="1">
              <a:spcBef>
                <a:spcPts val="0"/>
              </a:spcBef>
              <a:spcAft>
                <a:spcPts val="0"/>
              </a:spcAft>
            </a:pPr>
            <a:r>
              <a:rPr lang="en-US" altLang="zh-CN" dirty="0"/>
              <a:t>Align two sequences of nucleotides</a:t>
            </a:r>
          </a:p>
          <a:p>
            <a:pPr marL="457200" lvl="1" indent="0">
              <a:spcBef>
                <a:spcPts val="0"/>
              </a:spcBef>
              <a:spcAft>
                <a:spcPts val="0"/>
              </a:spcAft>
              <a:buNone/>
            </a:pPr>
            <a:endParaRPr lang="en-US" altLang="zh-CN" dirty="0"/>
          </a:p>
          <a:p>
            <a:pPr marL="0" lvl="0" indent="0">
              <a:spcBef>
                <a:spcPts val="0"/>
              </a:spcBef>
              <a:spcAft>
                <a:spcPts val="0"/>
              </a:spcAft>
              <a:buNone/>
              <a:defRPr/>
            </a:pPr>
            <a:r>
              <a:rPr lang="en-US" sz="2400" dirty="0">
                <a:solidFill>
                  <a:srgbClr val="0068B7"/>
                </a:solidFill>
                <a:latin typeface="Courier New" charset="0"/>
              </a:rPr>
              <a:t>		AGGCTATCACCTGACCTCCAGGCCGATGCCC</a:t>
            </a:r>
          </a:p>
          <a:p>
            <a:pPr marL="0" lvl="0" indent="0">
              <a:spcBef>
                <a:spcPts val="0"/>
              </a:spcBef>
              <a:spcAft>
                <a:spcPts val="0"/>
              </a:spcAft>
              <a:buNone/>
              <a:defRPr/>
            </a:pPr>
            <a:r>
              <a:rPr lang="en-US" sz="2400" dirty="0">
                <a:solidFill>
                  <a:srgbClr val="0068B7"/>
                </a:solidFill>
                <a:latin typeface="Courier New" charset="0"/>
              </a:rPr>
              <a:t>		TAGCTATCACGACCGCGGTCGATTTGCCCGAC</a:t>
            </a:r>
            <a:endParaRPr lang="en-US" altLang="zh-CN" dirty="0"/>
          </a:p>
          <a:p>
            <a:pPr lvl="1"/>
            <a:r>
              <a:rPr kumimoji="0" lang="en-US" altLang="zh-CN" sz="2400" b="0" i="0" u="none" strike="noStrike" kern="1200" cap="none" spc="0" normalizeH="0" baseline="0" noProof="0" dirty="0">
                <a:ln>
                  <a:noFill/>
                </a:ln>
                <a:solidFill>
                  <a:prstClr val="black"/>
                </a:solidFill>
                <a:effectLst/>
                <a:uLnTx/>
                <a:uFillTx/>
                <a:latin typeface="Arial" panose="020B0604020202020204"/>
                <a:ea typeface="ＭＳ Ｐゴシック" pitchFamily="-65" charset="-128"/>
                <a:cs typeface="+mn-cs"/>
              </a:rPr>
              <a:t>Resulting alignment</a:t>
            </a:r>
          </a:p>
          <a:p>
            <a:pPr marL="457200" lvl="1" indent="0">
              <a:spcBef>
                <a:spcPts val="0"/>
              </a:spcBef>
              <a:spcAft>
                <a:spcPts val="0"/>
              </a:spcAft>
              <a:buNone/>
            </a:pPr>
            <a:r>
              <a:rPr lang="en-US" altLang="zh-CN" dirty="0">
                <a:solidFill>
                  <a:prstClr val="black"/>
                </a:solidFill>
                <a:latin typeface="Arial" panose="020B0604020202020204"/>
                <a:ea typeface="ＭＳ Ｐゴシック" pitchFamily="-65" charset="-128"/>
              </a:rPr>
              <a:t>		</a:t>
            </a:r>
            <a:r>
              <a:rPr lang="en-US" altLang="zh-CN" sz="2400" dirty="0">
                <a:solidFill>
                  <a:srgbClr val="006699"/>
                </a:solidFill>
                <a:latin typeface="Courier New" charset="0"/>
              </a:rPr>
              <a:t>-</a:t>
            </a:r>
            <a:r>
              <a:rPr lang="en-US" sz="2400" b="1" dirty="0">
                <a:solidFill>
                  <a:srgbClr val="000066"/>
                </a:solidFill>
                <a:latin typeface="Courier New" charset="0"/>
              </a:rPr>
              <a:t>AG</a:t>
            </a:r>
            <a:r>
              <a:rPr lang="en-US" sz="2400" dirty="0">
                <a:solidFill>
                  <a:srgbClr val="006699"/>
                </a:solidFill>
                <a:latin typeface="Courier New" charset="0"/>
              </a:rPr>
              <a:t>G</a:t>
            </a:r>
            <a:r>
              <a:rPr lang="en-US" sz="2400" b="1" dirty="0">
                <a:solidFill>
                  <a:srgbClr val="000066"/>
                </a:solidFill>
                <a:latin typeface="Courier New" charset="0"/>
              </a:rPr>
              <a:t>CTATCAC</a:t>
            </a:r>
            <a:r>
              <a:rPr lang="en-US" sz="2400" dirty="0">
                <a:solidFill>
                  <a:srgbClr val="006699"/>
                </a:solidFill>
                <a:latin typeface="Courier New" charset="0"/>
              </a:rPr>
              <a:t>CT</a:t>
            </a:r>
            <a:r>
              <a:rPr lang="en-US" sz="2400" b="1" dirty="0">
                <a:solidFill>
                  <a:srgbClr val="000066"/>
                </a:solidFill>
                <a:latin typeface="Courier New" charset="0"/>
              </a:rPr>
              <a:t>GACC</a:t>
            </a:r>
            <a:r>
              <a:rPr lang="en-US" sz="2400" dirty="0">
                <a:solidFill>
                  <a:srgbClr val="006699"/>
                </a:solidFill>
                <a:latin typeface="Courier New" charset="0"/>
              </a:rPr>
              <a:t>T</a:t>
            </a:r>
            <a:r>
              <a:rPr lang="en-US" sz="2400" b="1" dirty="0">
                <a:solidFill>
                  <a:srgbClr val="000066"/>
                </a:solidFill>
                <a:latin typeface="Courier New" charset="0"/>
              </a:rPr>
              <a:t>C</a:t>
            </a:r>
            <a:r>
              <a:rPr lang="en-US" sz="2400" dirty="0">
                <a:solidFill>
                  <a:srgbClr val="006699"/>
                </a:solidFill>
                <a:latin typeface="Courier New" charset="0"/>
              </a:rPr>
              <a:t>CA</a:t>
            </a:r>
            <a:r>
              <a:rPr lang="en-US" sz="2400" b="1" dirty="0">
                <a:solidFill>
                  <a:srgbClr val="000066"/>
                </a:solidFill>
                <a:latin typeface="Courier New" charset="0"/>
              </a:rPr>
              <a:t>GG</a:t>
            </a:r>
            <a:r>
              <a:rPr lang="en-US" sz="2400" dirty="0">
                <a:solidFill>
                  <a:srgbClr val="006699"/>
                </a:solidFill>
                <a:latin typeface="Courier New" charset="0"/>
              </a:rPr>
              <a:t>C</a:t>
            </a:r>
            <a:r>
              <a:rPr lang="en-US" sz="2400" b="1" dirty="0">
                <a:solidFill>
                  <a:srgbClr val="000066"/>
                </a:solidFill>
                <a:latin typeface="Courier New" charset="0"/>
              </a:rPr>
              <a:t>CGA</a:t>
            </a:r>
            <a:r>
              <a:rPr lang="en-US" sz="2400" dirty="0">
                <a:solidFill>
                  <a:srgbClr val="006699"/>
                </a:solidFill>
                <a:latin typeface="Courier New" charset="0"/>
              </a:rPr>
              <a:t>--</a:t>
            </a:r>
            <a:r>
              <a:rPr lang="en-US" sz="2400" b="1" dirty="0">
                <a:solidFill>
                  <a:srgbClr val="000066"/>
                </a:solidFill>
                <a:latin typeface="Courier New" charset="0"/>
              </a:rPr>
              <a:t>TGCCC</a:t>
            </a:r>
            <a:r>
              <a:rPr lang="en-US" sz="2400" dirty="0">
                <a:solidFill>
                  <a:srgbClr val="006699"/>
                </a:solidFill>
                <a:latin typeface="Courier New" charset="0"/>
              </a:rPr>
              <a:t>---</a:t>
            </a:r>
          </a:p>
          <a:p>
            <a:pPr marL="457200" lvl="1" indent="0">
              <a:spcBef>
                <a:spcPts val="0"/>
              </a:spcBef>
              <a:spcAft>
                <a:spcPts val="0"/>
              </a:spcAft>
              <a:buNone/>
            </a:pPr>
            <a:r>
              <a:rPr lang="en-US" sz="2400" dirty="0">
                <a:solidFill>
                  <a:srgbClr val="006699"/>
                </a:solidFill>
                <a:latin typeface="Courier New" charset="0"/>
              </a:rPr>
              <a:t>		T</a:t>
            </a:r>
            <a:r>
              <a:rPr lang="en-US" sz="2400" b="1" dirty="0">
                <a:solidFill>
                  <a:srgbClr val="000066"/>
                </a:solidFill>
                <a:latin typeface="Courier New" charset="0"/>
              </a:rPr>
              <a:t>AG</a:t>
            </a:r>
            <a:r>
              <a:rPr lang="en-US" sz="2400" dirty="0">
                <a:solidFill>
                  <a:srgbClr val="006699"/>
                </a:solidFill>
                <a:latin typeface="Courier New" charset="0"/>
              </a:rPr>
              <a:t>-</a:t>
            </a:r>
            <a:r>
              <a:rPr lang="en-US" sz="2400" b="1" dirty="0">
                <a:solidFill>
                  <a:srgbClr val="000066"/>
                </a:solidFill>
                <a:latin typeface="Courier New" charset="0"/>
              </a:rPr>
              <a:t>CTATCAC</a:t>
            </a:r>
            <a:r>
              <a:rPr lang="en-US" sz="2400" dirty="0">
                <a:solidFill>
                  <a:srgbClr val="006699"/>
                </a:solidFill>
                <a:latin typeface="Courier New" charset="0"/>
              </a:rPr>
              <a:t>--</a:t>
            </a:r>
            <a:r>
              <a:rPr lang="en-US" sz="2400" b="1" dirty="0">
                <a:solidFill>
                  <a:srgbClr val="000066"/>
                </a:solidFill>
                <a:latin typeface="Courier New" charset="0"/>
              </a:rPr>
              <a:t>GACC</a:t>
            </a:r>
            <a:r>
              <a:rPr lang="en-US" sz="2400" dirty="0">
                <a:solidFill>
                  <a:srgbClr val="006699"/>
                </a:solidFill>
                <a:latin typeface="Courier New" charset="0"/>
              </a:rPr>
              <a:t>G</a:t>
            </a:r>
            <a:r>
              <a:rPr lang="en-US" sz="2400" b="1" dirty="0">
                <a:solidFill>
                  <a:srgbClr val="000066"/>
                </a:solidFill>
                <a:latin typeface="Courier New" charset="0"/>
              </a:rPr>
              <a:t>C</a:t>
            </a:r>
            <a:r>
              <a:rPr lang="en-US" sz="2400" dirty="0">
                <a:solidFill>
                  <a:srgbClr val="006699"/>
                </a:solidFill>
                <a:latin typeface="Courier New" charset="0"/>
              </a:rPr>
              <a:t>--</a:t>
            </a:r>
            <a:r>
              <a:rPr lang="en-US" sz="2400" b="1" dirty="0">
                <a:solidFill>
                  <a:srgbClr val="000066"/>
                </a:solidFill>
                <a:latin typeface="Courier New" charset="0"/>
              </a:rPr>
              <a:t>GG</a:t>
            </a:r>
            <a:r>
              <a:rPr lang="en-US" sz="2400" dirty="0">
                <a:solidFill>
                  <a:srgbClr val="006699"/>
                </a:solidFill>
                <a:latin typeface="Courier New" charset="0"/>
              </a:rPr>
              <a:t>T</a:t>
            </a:r>
            <a:r>
              <a:rPr lang="en-US" sz="2400" b="1" dirty="0">
                <a:solidFill>
                  <a:srgbClr val="000066"/>
                </a:solidFill>
                <a:latin typeface="Courier New" charset="0"/>
              </a:rPr>
              <a:t>CGA</a:t>
            </a:r>
            <a:r>
              <a:rPr lang="en-US" sz="2400" dirty="0">
                <a:solidFill>
                  <a:srgbClr val="006699"/>
                </a:solidFill>
                <a:latin typeface="Courier New" charset="0"/>
              </a:rPr>
              <a:t>TT</a:t>
            </a:r>
            <a:r>
              <a:rPr lang="en-US" sz="2400" b="1" dirty="0">
                <a:solidFill>
                  <a:srgbClr val="000066"/>
                </a:solidFill>
                <a:latin typeface="Courier New" charset="0"/>
              </a:rPr>
              <a:t>TGCCC</a:t>
            </a:r>
            <a:r>
              <a:rPr lang="en-US" sz="2400" dirty="0">
                <a:solidFill>
                  <a:srgbClr val="006699"/>
                </a:solidFill>
                <a:latin typeface="Courier New" charset="0"/>
              </a:rPr>
              <a:t>GAC</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ＭＳ Ｐゴシック" pitchFamily="-65" charset="-128"/>
              <a:cs typeface="+mn-cs"/>
            </a:endParaRPr>
          </a:p>
          <a:p>
            <a:pPr lvl="1"/>
            <a:endParaRPr lang="en-US" altLang="zh-CN" dirty="0"/>
          </a:p>
        </p:txBody>
      </p:sp>
      <p:sp>
        <p:nvSpPr>
          <p:cNvPr id="5" name="Text Box 5">
            <a:extLst>
              <a:ext uri="{FF2B5EF4-FFF2-40B4-BE49-F238E27FC236}">
                <a16:creationId xmlns:a16="http://schemas.microsoft.com/office/drawing/2014/main" id="{ED0321B3-72D3-4E41-9AA5-0DBB81C2206E}"/>
              </a:ext>
            </a:extLst>
          </p:cNvPr>
          <p:cNvSpPr txBox="1">
            <a:spLocks noChangeArrowheads="1"/>
          </p:cNvSpPr>
          <p:nvPr/>
        </p:nvSpPr>
        <p:spPr bwMode="auto">
          <a:xfrm>
            <a:off x="2807213" y="4093318"/>
            <a:ext cx="6288652" cy="461665"/>
          </a:xfrm>
          <a:prstGeom prst="rect">
            <a:avLst/>
          </a:prstGeom>
          <a:noFill/>
          <a:ln w="381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68B7"/>
              </a:solidFill>
              <a:effectLst/>
              <a:uLnTx/>
              <a:uFillTx/>
              <a:latin typeface="Courier New" charset="0"/>
              <a:ea typeface="+mn-ea"/>
              <a:cs typeface="+mn-cs"/>
            </a:endParaRPr>
          </a:p>
        </p:txBody>
      </p:sp>
      <p:sp>
        <p:nvSpPr>
          <p:cNvPr id="6" name="Text Box 3">
            <a:extLst>
              <a:ext uri="{FF2B5EF4-FFF2-40B4-BE49-F238E27FC236}">
                <a16:creationId xmlns:a16="http://schemas.microsoft.com/office/drawing/2014/main" id="{DF0DA3EA-8AE6-4D5F-8D21-FADFB11632CE}"/>
              </a:ext>
            </a:extLst>
          </p:cNvPr>
          <p:cNvSpPr txBox="1">
            <a:spLocks noChangeArrowheads="1"/>
          </p:cNvSpPr>
          <p:nvPr/>
        </p:nvSpPr>
        <p:spPr bwMode="auto">
          <a:xfrm>
            <a:off x="2807213" y="5737580"/>
            <a:ext cx="184731" cy="461665"/>
          </a:xfrm>
          <a:prstGeom prst="rect">
            <a:avLst/>
          </a:prstGeom>
          <a:noFill/>
          <a:ln w="38100">
            <a:noFill/>
            <a:miter lim="800000"/>
            <a:headEnd/>
            <a:tailEnd/>
          </a:ln>
        </p:spPr>
        <p:txBody>
          <a:bodyPr wrap="none">
            <a:prstTxWarp prst="textNoShape">
              <a:avLst/>
            </a:prstTxWarp>
            <a:spAutoFit/>
          </a:bodyPr>
          <a:lstStyle/>
          <a:p>
            <a:pPr lvl="0">
              <a:defRPr/>
            </a:pPr>
            <a:endParaRPr kumimoji="0" lang="en-US" sz="2400" b="0" i="0" u="none" strike="noStrike" kern="1200" cap="none" spc="0" normalizeH="0" baseline="0" noProof="0" dirty="0">
              <a:ln>
                <a:noFill/>
              </a:ln>
              <a:solidFill>
                <a:srgbClr val="006699"/>
              </a:solidFill>
              <a:effectLst/>
              <a:uLnTx/>
              <a:uFillTx/>
              <a:latin typeface="Courier New" charset="0"/>
              <a:ea typeface="+mn-ea"/>
              <a:cs typeface="+mn-cs"/>
            </a:endParaRPr>
          </a:p>
        </p:txBody>
      </p:sp>
      <p:sp>
        <p:nvSpPr>
          <p:cNvPr id="10" name="灯片编号占位符 9">
            <a:extLst>
              <a:ext uri="{FF2B5EF4-FFF2-40B4-BE49-F238E27FC236}">
                <a16:creationId xmlns:a16="http://schemas.microsoft.com/office/drawing/2014/main" id="{804BBF6E-A2C3-4DF8-B477-4CBAA6D69021}"/>
              </a:ext>
            </a:extLst>
          </p:cNvPr>
          <p:cNvSpPr>
            <a:spLocks noGrp="1"/>
          </p:cNvSpPr>
          <p:nvPr>
            <p:ph type="sldNum" sz="quarter" idx="12"/>
          </p:nvPr>
        </p:nvSpPr>
        <p:spPr/>
        <p:txBody>
          <a:bodyPr/>
          <a:lstStyle/>
          <a:p>
            <a:fld id="{DC8BB421-126E-41CB-B73A-69D52E98CAE3}" type="slidenum">
              <a:rPr lang="zh-CN" altLang="en-US" smtClean="0"/>
              <a:t>64</a:t>
            </a:fld>
            <a:endParaRPr lang="zh-CN" altLang="en-US" dirty="0"/>
          </a:p>
        </p:txBody>
      </p:sp>
    </p:spTree>
    <p:extLst>
      <p:ext uri="{BB962C8B-B14F-4D97-AF65-F5344CB8AC3E}">
        <p14:creationId xmlns:p14="http://schemas.microsoft.com/office/powerpoint/2010/main" val="405437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3A226-BC81-4D87-9C21-0B39FC69541A}"/>
              </a:ext>
            </a:extLst>
          </p:cNvPr>
          <p:cNvSpPr>
            <a:spLocks noGrp="1"/>
          </p:cNvSpPr>
          <p:nvPr>
            <p:ph type="title"/>
          </p:nvPr>
        </p:nvSpPr>
        <p:spPr/>
        <p:txBody>
          <a:bodyPr/>
          <a:lstStyle/>
          <a:p>
            <a:r>
              <a:rPr lang="en-US" altLang="zh-CN" dirty="0"/>
              <a:t>How similar are two strings?</a:t>
            </a:r>
            <a:endParaRPr lang="zh-CN" altLang="en-US" dirty="0"/>
          </a:p>
        </p:txBody>
      </p:sp>
      <p:sp>
        <p:nvSpPr>
          <p:cNvPr id="3" name="内容占位符 2">
            <a:extLst>
              <a:ext uri="{FF2B5EF4-FFF2-40B4-BE49-F238E27FC236}">
                <a16:creationId xmlns:a16="http://schemas.microsoft.com/office/drawing/2014/main" id="{4EAB75D3-40A5-47F7-93F0-41A66A9443BC}"/>
              </a:ext>
            </a:extLst>
          </p:cNvPr>
          <p:cNvSpPr>
            <a:spLocks noGrp="1"/>
          </p:cNvSpPr>
          <p:nvPr>
            <p:ph idx="1"/>
          </p:nvPr>
        </p:nvSpPr>
        <p:spPr/>
        <p:txBody>
          <a:bodyPr/>
          <a:lstStyle/>
          <a:p>
            <a:r>
              <a:rPr lang="en-US" altLang="zh-CN" b="1" dirty="0"/>
              <a:t>Machine Translation (Task: Chinese -&gt; English)</a:t>
            </a:r>
          </a:p>
          <a:p>
            <a:pPr lvl="1"/>
            <a:r>
              <a:rPr lang="en-US" altLang="zh-CN" dirty="0"/>
              <a:t>Chinese:</a:t>
            </a:r>
            <a:r>
              <a:rPr lang="zh-CN" altLang="en-US" dirty="0"/>
              <a:t> </a:t>
            </a:r>
            <a:r>
              <a:rPr lang="en-US" altLang="zh-CN" dirty="0"/>
              <a:t>	</a:t>
            </a:r>
            <a:r>
              <a:rPr lang="zh-CN" altLang="en-US" dirty="0"/>
              <a:t>这个机场的安全工作由以色列方面负责</a:t>
            </a:r>
            <a:endParaRPr lang="en-US" altLang="zh-CN" dirty="0"/>
          </a:p>
          <a:p>
            <a:pPr lvl="1"/>
            <a:r>
              <a:rPr lang="en-US" altLang="zh-CN" dirty="0"/>
              <a:t>Reference: 	Israeli officials are responsible for airport security</a:t>
            </a:r>
          </a:p>
          <a:p>
            <a:pPr lvl="1"/>
            <a:r>
              <a:rPr lang="en-US" altLang="zh-CN" dirty="0"/>
              <a:t>Model 1: 	Israeli officials responsibility of airport safety</a:t>
            </a:r>
          </a:p>
          <a:p>
            <a:pPr lvl="1"/>
            <a:r>
              <a:rPr lang="en-US" altLang="zh-CN" dirty="0"/>
              <a:t>Model 2: 	Israel is responsible for safety work at this airport</a:t>
            </a:r>
          </a:p>
          <a:p>
            <a:pPr lvl="1"/>
            <a:r>
              <a:rPr lang="en-US" altLang="zh-CN" dirty="0"/>
              <a:t>Model 3: 	Israel presides over the security of the airport</a:t>
            </a:r>
          </a:p>
          <a:p>
            <a:pPr lvl="1"/>
            <a:r>
              <a:rPr lang="en-US" altLang="zh-CN" dirty="0"/>
              <a:t>Model 4: 	Israel took charge of the airport security</a:t>
            </a:r>
          </a:p>
          <a:p>
            <a:pPr marL="0" indent="0">
              <a:buNone/>
            </a:pPr>
            <a:r>
              <a:rPr lang="en-US" altLang="zh-CN" sz="2000" b="1" dirty="0"/>
              <a:t>       Which translation model is the best? </a:t>
            </a:r>
          </a:p>
          <a:p>
            <a:pPr lvl="1"/>
            <a:endParaRPr lang="en-US" altLang="zh-CN" b="1" dirty="0"/>
          </a:p>
          <a:p>
            <a:pPr lvl="1"/>
            <a:endParaRPr lang="en-US" altLang="zh-CN" b="1" dirty="0"/>
          </a:p>
          <a:p>
            <a:pPr lvl="1"/>
            <a:endParaRPr lang="zh-CN" altLang="en-US" b="1" dirty="0"/>
          </a:p>
          <a:p>
            <a:pPr lvl="1"/>
            <a:endParaRPr lang="en-US" altLang="zh-CN" b="1" dirty="0"/>
          </a:p>
          <a:p>
            <a:endParaRPr lang="zh-CN" altLang="en-US" dirty="0"/>
          </a:p>
        </p:txBody>
      </p:sp>
      <p:sp>
        <p:nvSpPr>
          <p:cNvPr id="8" name="灯片编号占位符 7">
            <a:extLst>
              <a:ext uri="{FF2B5EF4-FFF2-40B4-BE49-F238E27FC236}">
                <a16:creationId xmlns:a16="http://schemas.microsoft.com/office/drawing/2014/main" id="{2D944598-C13D-417A-AEF0-44AE8E9D8768}"/>
              </a:ext>
            </a:extLst>
          </p:cNvPr>
          <p:cNvSpPr>
            <a:spLocks noGrp="1"/>
          </p:cNvSpPr>
          <p:nvPr>
            <p:ph type="sldNum" sz="quarter" idx="12"/>
          </p:nvPr>
        </p:nvSpPr>
        <p:spPr/>
        <p:txBody>
          <a:bodyPr/>
          <a:lstStyle/>
          <a:p>
            <a:fld id="{DC8BB421-126E-41CB-B73A-69D52E98CAE3}" type="slidenum">
              <a:rPr lang="zh-CN" altLang="en-US" smtClean="0"/>
              <a:t>65</a:t>
            </a:fld>
            <a:endParaRPr lang="zh-CN" altLang="en-US" dirty="0"/>
          </a:p>
        </p:txBody>
      </p:sp>
    </p:spTree>
    <p:extLst>
      <p:ext uri="{BB962C8B-B14F-4D97-AF65-F5344CB8AC3E}">
        <p14:creationId xmlns:p14="http://schemas.microsoft.com/office/powerpoint/2010/main" val="25656080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DEF77-DF4D-457D-97E6-456680DE4466}"/>
              </a:ext>
            </a:extLst>
          </p:cNvPr>
          <p:cNvSpPr>
            <a:spLocks noGrp="1"/>
          </p:cNvSpPr>
          <p:nvPr>
            <p:ph type="title"/>
          </p:nvPr>
        </p:nvSpPr>
        <p:spPr/>
        <p:txBody>
          <a:bodyPr/>
          <a:lstStyle/>
          <a:p>
            <a:r>
              <a:rPr lang="en-US" altLang="zh-CN" dirty="0"/>
              <a:t>Edit Distance </a:t>
            </a:r>
            <a:endParaRPr lang="zh-CN" altLang="en-US" dirty="0"/>
          </a:p>
        </p:txBody>
      </p:sp>
      <p:sp>
        <p:nvSpPr>
          <p:cNvPr id="3" name="内容占位符 2">
            <a:extLst>
              <a:ext uri="{FF2B5EF4-FFF2-40B4-BE49-F238E27FC236}">
                <a16:creationId xmlns:a16="http://schemas.microsoft.com/office/drawing/2014/main" id="{81EFE347-2453-4DCB-9393-5824D18ACCCF}"/>
              </a:ext>
            </a:extLst>
          </p:cNvPr>
          <p:cNvSpPr>
            <a:spLocks noGrp="1"/>
          </p:cNvSpPr>
          <p:nvPr>
            <p:ph idx="1"/>
          </p:nvPr>
        </p:nvSpPr>
        <p:spPr/>
        <p:txBody>
          <a:bodyPr/>
          <a:lstStyle/>
          <a:p>
            <a:r>
              <a:rPr lang="en-US" altLang="zh-CN" b="1" dirty="0"/>
              <a:t>The minimum edit distance between two strings</a:t>
            </a:r>
          </a:p>
          <a:p>
            <a:pPr lvl="1"/>
            <a:r>
              <a:rPr lang="en-US" altLang="zh-CN" dirty="0">
                <a:solidFill>
                  <a:srgbClr val="0068B7"/>
                </a:solidFill>
              </a:rPr>
              <a:t>String X</a:t>
            </a:r>
            <a:r>
              <a:rPr lang="en-US" altLang="zh-CN" dirty="0"/>
              <a:t> -&gt; </a:t>
            </a:r>
            <a:r>
              <a:rPr lang="en-US" altLang="zh-CN" dirty="0">
                <a:solidFill>
                  <a:schemeClr val="accent2"/>
                </a:solidFill>
              </a:rPr>
              <a:t>String Y</a:t>
            </a:r>
          </a:p>
          <a:p>
            <a:r>
              <a:rPr lang="en-US" altLang="zh-CN" b="1" dirty="0"/>
              <a:t>Is the minimum number of editing operations</a:t>
            </a:r>
          </a:p>
          <a:p>
            <a:pPr lvl="1"/>
            <a:r>
              <a:rPr lang="en-US" altLang="zh-CN" dirty="0"/>
              <a:t>Insertion (i)</a:t>
            </a:r>
          </a:p>
          <a:p>
            <a:pPr lvl="1"/>
            <a:r>
              <a:rPr lang="en-US" altLang="zh-CN" dirty="0"/>
              <a:t>Deletion (d)</a:t>
            </a:r>
          </a:p>
          <a:p>
            <a:pPr lvl="1"/>
            <a:r>
              <a:rPr lang="en-US" altLang="zh-CN" dirty="0"/>
              <a:t>Substitution (s)</a:t>
            </a:r>
          </a:p>
          <a:p>
            <a:r>
              <a:rPr lang="en-US" altLang="zh-CN" b="1" dirty="0"/>
              <a:t>T</a:t>
            </a:r>
            <a:r>
              <a:rPr lang="en-US" altLang="zh-CN" sz="2800" b="1" dirty="0"/>
              <a:t>ransform </a:t>
            </a:r>
            <a:r>
              <a:rPr lang="en-US" altLang="zh-CN" sz="2800" b="1" dirty="0">
                <a:solidFill>
                  <a:srgbClr val="0068B7"/>
                </a:solidFill>
              </a:rPr>
              <a:t>String X</a:t>
            </a:r>
            <a:r>
              <a:rPr lang="en-US" altLang="zh-CN" sz="2800" b="1" dirty="0"/>
              <a:t> into </a:t>
            </a:r>
            <a:r>
              <a:rPr lang="en-US" altLang="zh-CN" sz="2800" b="1" dirty="0">
                <a:solidFill>
                  <a:schemeClr val="accent2"/>
                </a:solidFill>
              </a:rPr>
              <a:t>String Y</a:t>
            </a:r>
            <a:endParaRPr lang="en-US" altLang="zh-CN" b="1" dirty="0">
              <a:solidFill>
                <a:schemeClr val="accent2"/>
              </a:solidFill>
            </a:endParaRPr>
          </a:p>
          <a:p>
            <a:endParaRPr lang="en-US" altLang="zh-CN" dirty="0"/>
          </a:p>
          <a:p>
            <a:endParaRPr lang="zh-CN" altLang="en-US" dirty="0"/>
          </a:p>
        </p:txBody>
      </p:sp>
      <p:sp>
        <p:nvSpPr>
          <p:cNvPr id="8" name="灯片编号占位符 7">
            <a:extLst>
              <a:ext uri="{FF2B5EF4-FFF2-40B4-BE49-F238E27FC236}">
                <a16:creationId xmlns:a16="http://schemas.microsoft.com/office/drawing/2014/main" id="{52379549-DCBE-4EC8-B213-D40531D0434C}"/>
              </a:ext>
            </a:extLst>
          </p:cNvPr>
          <p:cNvSpPr>
            <a:spLocks noGrp="1"/>
          </p:cNvSpPr>
          <p:nvPr>
            <p:ph type="sldNum" sz="quarter" idx="12"/>
          </p:nvPr>
        </p:nvSpPr>
        <p:spPr/>
        <p:txBody>
          <a:bodyPr/>
          <a:lstStyle/>
          <a:p>
            <a:fld id="{DC8BB421-126E-41CB-B73A-69D52E98CAE3}" type="slidenum">
              <a:rPr lang="zh-CN" altLang="en-US" smtClean="0"/>
              <a:t>66</a:t>
            </a:fld>
            <a:endParaRPr lang="zh-CN" altLang="en-US" dirty="0"/>
          </a:p>
        </p:txBody>
      </p:sp>
    </p:spTree>
    <p:extLst>
      <p:ext uri="{BB962C8B-B14F-4D97-AF65-F5344CB8AC3E}">
        <p14:creationId xmlns:p14="http://schemas.microsoft.com/office/powerpoint/2010/main" val="3348243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D4D89-8E52-473C-94A2-7172D62EA1F0}"/>
              </a:ext>
            </a:extLst>
          </p:cNvPr>
          <p:cNvSpPr>
            <a:spLocks noGrp="1"/>
          </p:cNvSpPr>
          <p:nvPr>
            <p:ph type="title"/>
          </p:nvPr>
        </p:nvSpPr>
        <p:spPr>
          <a:xfrm>
            <a:off x="314326" y="292610"/>
            <a:ext cx="11553826" cy="610388"/>
          </a:xfrm>
        </p:spPr>
        <p:txBody>
          <a:bodyPr>
            <a:normAutofit fontScale="90000"/>
          </a:bodyPr>
          <a:lstStyle/>
          <a:p>
            <a:r>
              <a:rPr lang="en-US" altLang="zh-CN" dirty="0"/>
              <a:t>Minimum Edit Distance</a:t>
            </a:r>
            <a:r>
              <a:rPr lang="zh-CN" altLang="en-US" dirty="0"/>
              <a:t> </a:t>
            </a:r>
            <a:r>
              <a:rPr lang="en-US" altLang="zh-CN" dirty="0"/>
              <a:t>(MED)</a:t>
            </a:r>
            <a:endParaRPr lang="zh-CN" altLang="en-US" dirty="0"/>
          </a:p>
        </p:txBody>
      </p:sp>
      <p:sp>
        <p:nvSpPr>
          <p:cNvPr id="5" name="Content Placeholder 7">
            <a:extLst>
              <a:ext uri="{FF2B5EF4-FFF2-40B4-BE49-F238E27FC236}">
                <a16:creationId xmlns:a16="http://schemas.microsoft.com/office/drawing/2014/main" id="{66C4F31B-B722-4E41-AC8A-5699B331D692}"/>
              </a:ext>
            </a:extLst>
          </p:cNvPr>
          <p:cNvSpPr txBox="1">
            <a:spLocks/>
          </p:cNvSpPr>
          <p:nvPr/>
        </p:nvSpPr>
        <p:spPr>
          <a:xfrm>
            <a:off x="479425" y="1358106"/>
            <a:ext cx="6484412" cy="2329474"/>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Two strings and their </a:t>
            </a:r>
            <a:r>
              <a:rPr kumimoji="0" lang="en-US" sz="2800" b="1"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alignment</a:t>
            </a:r>
            <a:endParaRPr lang="en-US" dirty="0">
              <a:solidFill>
                <a:prstClr val="black"/>
              </a:solidFill>
              <a:latin typeface="Arial" panose="020B0604020202020204"/>
            </a:endParaRP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lang="en-US" dirty="0">
                <a:solidFill>
                  <a:srgbClr val="0068B7"/>
                </a:solidFill>
                <a:latin typeface="Arial" panose="020B0604020202020204"/>
              </a:rPr>
              <a:t>String X</a:t>
            </a:r>
            <a:r>
              <a:rPr lang="en-US" dirty="0">
                <a:solidFill>
                  <a:prstClr val="black"/>
                </a:solidFill>
                <a:latin typeface="Arial" panose="020B0604020202020204"/>
              </a:rPr>
              <a:t> = INTENTION</a:t>
            </a: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kumimoji="0" lang="en-US" sz="2800" b="0" i="0" u="none" strike="noStrike" kern="1200" cap="none" spc="0" normalizeH="0" baseline="0" noProof="0" dirty="0">
                <a:ln>
                  <a:noFill/>
                </a:ln>
                <a:solidFill>
                  <a:schemeClr val="accent2"/>
                </a:solidFill>
                <a:effectLst/>
                <a:uLnTx/>
                <a:uFillTx/>
                <a:latin typeface="Arial" panose="020B0604020202020204"/>
                <a:ea typeface="SimSun" panose="02010600030101010101" pitchFamily="2" charset="-122"/>
                <a:cs typeface="+mn-cs"/>
              </a:rPr>
              <a:t>String Y</a:t>
            </a: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 EXECUTION</a:t>
            </a: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endParaRPr>
          </a:p>
        </p:txBody>
      </p:sp>
      <p:sp>
        <p:nvSpPr>
          <p:cNvPr id="3" name="TextBox 2">
            <a:extLst>
              <a:ext uri="{FF2B5EF4-FFF2-40B4-BE49-F238E27FC236}">
                <a16:creationId xmlns:a16="http://schemas.microsoft.com/office/drawing/2014/main" id="{5BFDDC30-9AD6-324C-8168-1AE8A37AB8FE}"/>
              </a:ext>
            </a:extLst>
          </p:cNvPr>
          <p:cNvSpPr txBox="1"/>
          <p:nvPr/>
        </p:nvSpPr>
        <p:spPr>
          <a:xfrm>
            <a:off x="5312614" y="4400353"/>
            <a:ext cx="319318" cy="523220"/>
          </a:xfrm>
          <a:prstGeom prst="rect">
            <a:avLst/>
          </a:prstGeom>
          <a:noFill/>
        </p:spPr>
        <p:txBody>
          <a:bodyPr wrap="none" rtlCol="0">
            <a:spAutoFit/>
          </a:bodyPr>
          <a:lstStyle/>
          <a:p>
            <a:r>
              <a:rPr lang="en-CN" sz="2800" dirty="0"/>
              <a:t>I</a:t>
            </a:r>
          </a:p>
        </p:txBody>
      </p:sp>
      <p:sp>
        <p:nvSpPr>
          <p:cNvPr id="7" name="TextBox 6">
            <a:extLst>
              <a:ext uri="{FF2B5EF4-FFF2-40B4-BE49-F238E27FC236}">
                <a16:creationId xmlns:a16="http://schemas.microsoft.com/office/drawing/2014/main" id="{4E5CE08E-0AF1-5748-A036-CB64577773DA}"/>
              </a:ext>
            </a:extLst>
          </p:cNvPr>
          <p:cNvSpPr txBox="1"/>
          <p:nvPr/>
        </p:nvSpPr>
        <p:spPr>
          <a:xfrm>
            <a:off x="5929709" y="4400353"/>
            <a:ext cx="425116" cy="523220"/>
          </a:xfrm>
          <a:prstGeom prst="rect">
            <a:avLst/>
          </a:prstGeom>
          <a:noFill/>
        </p:spPr>
        <p:txBody>
          <a:bodyPr wrap="none" rtlCol="0">
            <a:spAutoFit/>
          </a:bodyPr>
          <a:lstStyle/>
          <a:p>
            <a:r>
              <a:rPr lang="en-CN" sz="2800" dirty="0"/>
              <a:t>N</a:t>
            </a:r>
          </a:p>
        </p:txBody>
      </p:sp>
      <p:sp>
        <p:nvSpPr>
          <p:cNvPr id="8" name="TextBox 7">
            <a:extLst>
              <a:ext uri="{FF2B5EF4-FFF2-40B4-BE49-F238E27FC236}">
                <a16:creationId xmlns:a16="http://schemas.microsoft.com/office/drawing/2014/main" id="{1CECEA1F-F791-684C-90B8-FAB8AF255492}"/>
              </a:ext>
            </a:extLst>
          </p:cNvPr>
          <p:cNvSpPr txBox="1"/>
          <p:nvPr/>
        </p:nvSpPr>
        <p:spPr>
          <a:xfrm>
            <a:off x="6546804" y="4400353"/>
            <a:ext cx="394660" cy="523220"/>
          </a:xfrm>
          <a:prstGeom prst="rect">
            <a:avLst/>
          </a:prstGeom>
          <a:noFill/>
        </p:spPr>
        <p:txBody>
          <a:bodyPr wrap="none" rtlCol="0">
            <a:spAutoFit/>
          </a:bodyPr>
          <a:lstStyle/>
          <a:p>
            <a:r>
              <a:rPr lang="en-CN" sz="2800" dirty="0"/>
              <a:t>T</a:t>
            </a:r>
          </a:p>
        </p:txBody>
      </p:sp>
      <p:sp>
        <p:nvSpPr>
          <p:cNvPr id="9" name="TextBox 8">
            <a:extLst>
              <a:ext uri="{FF2B5EF4-FFF2-40B4-BE49-F238E27FC236}">
                <a16:creationId xmlns:a16="http://schemas.microsoft.com/office/drawing/2014/main" id="{1AC68FC0-C0DF-E64B-90B7-62FB9255A050}"/>
              </a:ext>
            </a:extLst>
          </p:cNvPr>
          <p:cNvSpPr txBox="1"/>
          <p:nvPr/>
        </p:nvSpPr>
        <p:spPr>
          <a:xfrm>
            <a:off x="7163899" y="4400353"/>
            <a:ext cx="386644" cy="523220"/>
          </a:xfrm>
          <a:prstGeom prst="rect">
            <a:avLst/>
          </a:prstGeom>
          <a:noFill/>
        </p:spPr>
        <p:txBody>
          <a:bodyPr wrap="none" rtlCol="0">
            <a:spAutoFit/>
          </a:bodyPr>
          <a:lstStyle/>
          <a:p>
            <a:r>
              <a:rPr lang="en-CN" sz="2800" dirty="0"/>
              <a:t>E</a:t>
            </a:r>
          </a:p>
        </p:txBody>
      </p:sp>
      <p:sp>
        <p:nvSpPr>
          <p:cNvPr id="10" name="TextBox 9">
            <a:extLst>
              <a:ext uri="{FF2B5EF4-FFF2-40B4-BE49-F238E27FC236}">
                <a16:creationId xmlns:a16="http://schemas.microsoft.com/office/drawing/2014/main" id="{93342622-32B6-B84B-98D0-372D58282236}"/>
              </a:ext>
            </a:extLst>
          </p:cNvPr>
          <p:cNvSpPr txBox="1"/>
          <p:nvPr/>
        </p:nvSpPr>
        <p:spPr>
          <a:xfrm>
            <a:off x="7780994" y="4400353"/>
            <a:ext cx="380232" cy="523220"/>
          </a:xfrm>
          <a:prstGeom prst="rect">
            <a:avLst/>
          </a:prstGeom>
          <a:noFill/>
        </p:spPr>
        <p:txBody>
          <a:bodyPr wrap="none" rtlCol="0">
            <a:spAutoFit/>
          </a:bodyPr>
          <a:lstStyle/>
          <a:p>
            <a:r>
              <a:rPr lang="zh-CN" altLang="en-US" sz="2800" dirty="0"/>
              <a:t>*</a:t>
            </a:r>
            <a:endParaRPr lang="en-CN" sz="2800" dirty="0"/>
          </a:p>
        </p:txBody>
      </p:sp>
      <p:sp>
        <p:nvSpPr>
          <p:cNvPr id="11" name="TextBox 10">
            <a:extLst>
              <a:ext uri="{FF2B5EF4-FFF2-40B4-BE49-F238E27FC236}">
                <a16:creationId xmlns:a16="http://schemas.microsoft.com/office/drawing/2014/main" id="{DAFB3403-8D0E-A241-BB1D-F42E14FF1FFB}"/>
              </a:ext>
            </a:extLst>
          </p:cNvPr>
          <p:cNvSpPr txBox="1"/>
          <p:nvPr/>
        </p:nvSpPr>
        <p:spPr>
          <a:xfrm>
            <a:off x="8398089" y="4400353"/>
            <a:ext cx="425116" cy="523220"/>
          </a:xfrm>
          <a:prstGeom prst="rect">
            <a:avLst/>
          </a:prstGeom>
          <a:noFill/>
        </p:spPr>
        <p:txBody>
          <a:bodyPr wrap="none" rtlCol="0">
            <a:spAutoFit/>
          </a:bodyPr>
          <a:lstStyle/>
          <a:p>
            <a:r>
              <a:rPr lang="en-CN" sz="2800" dirty="0"/>
              <a:t>N</a:t>
            </a:r>
          </a:p>
        </p:txBody>
      </p:sp>
      <p:sp>
        <p:nvSpPr>
          <p:cNvPr id="12" name="TextBox 11">
            <a:extLst>
              <a:ext uri="{FF2B5EF4-FFF2-40B4-BE49-F238E27FC236}">
                <a16:creationId xmlns:a16="http://schemas.microsoft.com/office/drawing/2014/main" id="{F2DDD2F4-0F2F-2B46-8E87-4D7FDB39205A}"/>
              </a:ext>
            </a:extLst>
          </p:cNvPr>
          <p:cNvSpPr txBox="1"/>
          <p:nvPr/>
        </p:nvSpPr>
        <p:spPr>
          <a:xfrm>
            <a:off x="9015184" y="4400353"/>
            <a:ext cx="394660" cy="523220"/>
          </a:xfrm>
          <a:prstGeom prst="rect">
            <a:avLst/>
          </a:prstGeom>
          <a:noFill/>
        </p:spPr>
        <p:txBody>
          <a:bodyPr wrap="none" rtlCol="0">
            <a:spAutoFit/>
          </a:bodyPr>
          <a:lstStyle/>
          <a:p>
            <a:r>
              <a:rPr lang="en-CN" sz="2800" dirty="0"/>
              <a:t>T</a:t>
            </a:r>
          </a:p>
        </p:txBody>
      </p:sp>
      <p:sp>
        <p:nvSpPr>
          <p:cNvPr id="13" name="TextBox 12">
            <a:extLst>
              <a:ext uri="{FF2B5EF4-FFF2-40B4-BE49-F238E27FC236}">
                <a16:creationId xmlns:a16="http://schemas.microsoft.com/office/drawing/2014/main" id="{6D6E13FC-D5D1-ED4C-A867-5FDB3A8E8A9A}"/>
              </a:ext>
            </a:extLst>
          </p:cNvPr>
          <p:cNvSpPr txBox="1"/>
          <p:nvPr/>
        </p:nvSpPr>
        <p:spPr>
          <a:xfrm>
            <a:off x="9632279" y="4400353"/>
            <a:ext cx="319318" cy="523220"/>
          </a:xfrm>
          <a:prstGeom prst="rect">
            <a:avLst/>
          </a:prstGeom>
          <a:noFill/>
        </p:spPr>
        <p:txBody>
          <a:bodyPr wrap="none" rtlCol="0">
            <a:spAutoFit/>
          </a:bodyPr>
          <a:lstStyle/>
          <a:p>
            <a:r>
              <a:rPr lang="en-CN" sz="2800" dirty="0"/>
              <a:t>I</a:t>
            </a:r>
          </a:p>
        </p:txBody>
      </p:sp>
      <p:sp>
        <p:nvSpPr>
          <p:cNvPr id="14" name="TextBox 13">
            <a:extLst>
              <a:ext uri="{FF2B5EF4-FFF2-40B4-BE49-F238E27FC236}">
                <a16:creationId xmlns:a16="http://schemas.microsoft.com/office/drawing/2014/main" id="{BFA567A9-C9DC-184B-80CB-56E5FA514D14}"/>
              </a:ext>
            </a:extLst>
          </p:cNvPr>
          <p:cNvSpPr txBox="1"/>
          <p:nvPr/>
        </p:nvSpPr>
        <p:spPr>
          <a:xfrm>
            <a:off x="10249374" y="4400353"/>
            <a:ext cx="437940" cy="523220"/>
          </a:xfrm>
          <a:prstGeom prst="rect">
            <a:avLst/>
          </a:prstGeom>
          <a:noFill/>
        </p:spPr>
        <p:txBody>
          <a:bodyPr wrap="none" rtlCol="0">
            <a:spAutoFit/>
          </a:bodyPr>
          <a:lstStyle/>
          <a:p>
            <a:r>
              <a:rPr lang="en-CN" sz="2800" dirty="0"/>
              <a:t>O</a:t>
            </a:r>
          </a:p>
        </p:txBody>
      </p:sp>
      <p:sp>
        <p:nvSpPr>
          <p:cNvPr id="15" name="TextBox 14">
            <a:extLst>
              <a:ext uri="{FF2B5EF4-FFF2-40B4-BE49-F238E27FC236}">
                <a16:creationId xmlns:a16="http://schemas.microsoft.com/office/drawing/2014/main" id="{723F6DAD-BE52-C445-9406-02AAB6057CB0}"/>
              </a:ext>
            </a:extLst>
          </p:cNvPr>
          <p:cNvSpPr txBox="1"/>
          <p:nvPr/>
        </p:nvSpPr>
        <p:spPr>
          <a:xfrm>
            <a:off x="10866469" y="4400353"/>
            <a:ext cx="425116" cy="523220"/>
          </a:xfrm>
          <a:prstGeom prst="rect">
            <a:avLst/>
          </a:prstGeom>
          <a:noFill/>
        </p:spPr>
        <p:txBody>
          <a:bodyPr wrap="none" rtlCol="0">
            <a:spAutoFit/>
          </a:bodyPr>
          <a:lstStyle/>
          <a:p>
            <a:r>
              <a:rPr lang="en-CN" sz="2800" dirty="0"/>
              <a:t>N</a:t>
            </a:r>
          </a:p>
        </p:txBody>
      </p:sp>
      <p:sp>
        <p:nvSpPr>
          <p:cNvPr id="19" name="TextBox 18">
            <a:extLst>
              <a:ext uri="{FF2B5EF4-FFF2-40B4-BE49-F238E27FC236}">
                <a16:creationId xmlns:a16="http://schemas.microsoft.com/office/drawing/2014/main" id="{17456102-D4B9-B644-862A-19917917CECF}"/>
              </a:ext>
            </a:extLst>
          </p:cNvPr>
          <p:cNvSpPr txBox="1"/>
          <p:nvPr/>
        </p:nvSpPr>
        <p:spPr>
          <a:xfrm>
            <a:off x="5312614" y="5948027"/>
            <a:ext cx="380232" cy="523220"/>
          </a:xfrm>
          <a:prstGeom prst="rect">
            <a:avLst/>
          </a:prstGeom>
          <a:noFill/>
        </p:spPr>
        <p:txBody>
          <a:bodyPr wrap="none" rtlCol="0">
            <a:spAutoFit/>
          </a:bodyPr>
          <a:lstStyle/>
          <a:p>
            <a:r>
              <a:rPr lang="zh-CN" altLang="en-US" sz="2800" dirty="0"/>
              <a:t>*</a:t>
            </a:r>
            <a:endParaRPr lang="en-CN" sz="2800" dirty="0"/>
          </a:p>
        </p:txBody>
      </p:sp>
      <p:sp>
        <p:nvSpPr>
          <p:cNvPr id="20" name="TextBox 19">
            <a:extLst>
              <a:ext uri="{FF2B5EF4-FFF2-40B4-BE49-F238E27FC236}">
                <a16:creationId xmlns:a16="http://schemas.microsoft.com/office/drawing/2014/main" id="{46C4ED3D-18D7-DC43-B525-52963EA27200}"/>
              </a:ext>
            </a:extLst>
          </p:cNvPr>
          <p:cNvSpPr txBox="1"/>
          <p:nvPr/>
        </p:nvSpPr>
        <p:spPr>
          <a:xfrm>
            <a:off x="5929709" y="5948027"/>
            <a:ext cx="386644" cy="523220"/>
          </a:xfrm>
          <a:prstGeom prst="rect">
            <a:avLst/>
          </a:prstGeom>
          <a:noFill/>
        </p:spPr>
        <p:txBody>
          <a:bodyPr wrap="none" rtlCol="0">
            <a:spAutoFit/>
          </a:bodyPr>
          <a:lstStyle/>
          <a:p>
            <a:r>
              <a:rPr lang="en-CN" sz="2800" dirty="0"/>
              <a:t>E</a:t>
            </a:r>
          </a:p>
        </p:txBody>
      </p:sp>
      <p:sp>
        <p:nvSpPr>
          <p:cNvPr id="21" name="TextBox 20">
            <a:extLst>
              <a:ext uri="{FF2B5EF4-FFF2-40B4-BE49-F238E27FC236}">
                <a16:creationId xmlns:a16="http://schemas.microsoft.com/office/drawing/2014/main" id="{7A09C723-5A93-804F-A9B1-96D9013D9803}"/>
              </a:ext>
            </a:extLst>
          </p:cNvPr>
          <p:cNvSpPr txBox="1"/>
          <p:nvPr/>
        </p:nvSpPr>
        <p:spPr>
          <a:xfrm>
            <a:off x="6546804" y="5948027"/>
            <a:ext cx="394660" cy="523220"/>
          </a:xfrm>
          <a:prstGeom prst="rect">
            <a:avLst/>
          </a:prstGeom>
          <a:noFill/>
        </p:spPr>
        <p:txBody>
          <a:bodyPr wrap="none" rtlCol="0">
            <a:spAutoFit/>
          </a:bodyPr>
          <a:lstStyle/>
          <a:p>
            <a:r>
              <a:rPr lang="en-CN" sz="2800" dirty="0"/>
              <a:t>X</a:t>
            </a:r>
          </a:p>
        </p:txBody>
      </p:sp>
      <p:sp>
        <p:nvSpPr>
          <p:cNvPr id="22" name="TextBox 21">
            <a:extLst>
              <a:ext uri="{FF2B5EF4-FFF2-40B4-BE49-F238E27FC236}">
                <a16:creationId xmlns:a16="http://schemas.microsoft.com/office/drawing/2014/main" id="{4C66A930-54E3-6147-BE10-14F73E75F707}"/>
              </a:ext>
            </a:extLst>
          </p:cNvPr>
          <p:cNvSpPr txBox="1"/>
          <p:nvPr/>
        </p:nvSpPr>
        <p:spPr>
          <a:xfrm>
            <a:off x="7163899" y="5948027"/>
            <a:ext cx="386644" cy="523220"/>
          </a:xfrm>
          <a:prstGeom prst="rect">
            <a:avLst/>
          </a:prstGeom>
          <a:noFill/>
        </p:spPr>
        <p:txBody>
          <a:bodyPr wrap="none" rtlCol="0">
            <a:spAutoFit/>
          </a:bodyPr>
          <a:lstStyle/>
          <a:p>
            <a:r>
              <a:rPr lang="en-CN" sz="2800" dirty="0"/>
              <a:t>E</a:t>
            </a:r>
          </a:p>
        </p:txBody>
      </p:sp>
      <p:sp>
        <p:nvSpPr>
          <p:cNvPr id="23" name="TextBox 22">
            <a:extLst>
              <a:ext uri="{FF2B5EF4-FFF2-40B4-BE49-F238E27FC236}">
                <a16:creationId xmlns:a16="http://schemas.microsoft.com/office/drawing/2014/main" id="{0F2D2202-90D9-AF46-8270-6FD7887B816A}"/>
              </a:ext>
            </a:extLst>
          </p:cNvPr>
          <p:cNvSpPr txBox="1"/>
          <p:nvPr/>
        </p:nvSpPr>
        <p:spPr>
          <a:xfrm>
            <a:off x="7780994" y="5948027"/>
            <a:ext cx="401072" cy="523220"/>
          </a:xfrm>
          <a:prstGeom prst="rect">
            <a:avLst/>
          </a:prstGeom>
          <a:noFill/>
        </p:spPr>
        <p:txBody>
          <a:bodyPr wrap="none" rtlCol="0">
            <a:spAutoFit/>
          </a:bodyPr>
          <a:lstStyle/>
          <a:p>
            <a:r>
              <a:rPr lang="en-US" altLang="zh-CN" sz="2800" dirty="0"/>
              <a:t>C</a:t>
            </a:r>
            <a:endParaRPr lang="en-CN" sz="2800" dirty="0"/>
          </a:p>
        </p:txBody>
      </p:sp>
      <p:sp>
        <p:nvSpPr>
          <p:cNvPr id="24" name="TextBox 23">
            <a:extLst>
              <a:ext uri="{FF2B5EF4-FFF2-40B4-BE49-F238E27FC236}">
                <a16:creationId xmlns:a16="http://schemas.microsoft.com/office/drawing/2014/main" id="{E7AC6977-6049-2B49-BDC9-3C9C0FC3DB7D}"/>
              </a:ext>
            </a:extLst>
          </p:cNvPr>
          <p:cNvSpPr txBox="1"/>
          <p:nvPr/>
        </p:nvSpPr>
        <p:spPr>
          <a:xfrm>
            <a:off x="8398089" y="5948027"/>
            <a:ext cx="425116" cy="523220"/>
          </a:xfrm>
          <a:prstGeom prst="rect">
            <a:avLst/>
          </a:prstGeom>
          <a:noFill/>
        </p:spPr>
        <p:txBody>
          <a:bodyPr wrap="none" rtlCol="0">
            <a:spAutoFit/>
          </a:bodyPr>
          <a:lstStyle/>
          <a:p>
            <a:r>
              <a:rPr lang="en-CN" sz="2800" dirty="0"/>
              <a:t>U</a:t>
            </a:r>
          </a:p>
        </p:txBody>
      </p:sp>
      <p:sp>
        <p:nvSpPr>
          <p:cNvPr id="25" name="TextBox 24">
            <a:extLst>
              <a:ext uri="{FF2B5EF4-FFF2-40B4-BE49-F238E27FC236}">
                <a16:creationId xmlns:a16="http://schemas.microsoft.com/office/drawing/2014/main" id="{50C1FB21-62BF-FC4E-AF28-0C531AD5333F}"/>
              </a:ext>
            </a:extLst>
          </p:cNvPr>
          <p:cNvSpPr txBox="1"/>
          <p:nvPr/>
        </p:nvSpPr>
        <p:spPr>
          <a:xfrm>
            <a:off x="9015184" y="5948027"/>
            <a:ext cx="394660" cy="523220"/>
          </a:xfrm>
          <a:prstGeom prst="rect">
            <a:avLst/>
          </a:prstGeom>
          <a:noFill/>
        </p:spPr>
        <p:txBody>
          <a:bodyPr wrap="none" rtlCol="0">
            <a:spAutoFit/>
          </a:bodyPr>
          <a:lstStyle/>
          <a:p>
            <a:r>
              <a:rPr lang="en-CN" sz="2800" dirty="0"/>
              <a:t>T</a:t>
            </a:r>
          </a:p>
        </p:txBody>
      </p:sp>
      <p:sp>
        <p:nvSpPr>
          <p:cNvPr id="26" name="TextBox 25">
            <a:extLst>
              <a:ext uri="{FF2B5EF4-FFF2-40B4-BE49-F238E27FC236}">
                <a16:creationId xmlns:a16="http://schemas.microsoft.com/office/drawing/2014/main" id="{FDD7B7C4-F12E-9D4B-BCD4-2502301EE581}"/>
              </a:ext>
            </a:extLst>
          </p:cNvPr>
          <p:cNvSpPr txBox="1"/>
          <p:nvPr/>
        </p:nvSpPr>
        <p:spPr>
          <a:xfrm>
            <a:off x="9632279" y="5948027"/>
            <a:ext cx="319318" cy="523220"/>
          </a:xfrm>
          <a:prstGeom prst="rect">
            <a:avLst/>
          </a:prstGeom>
          <a:noFill/>
        </p:spPr>
        <p:txBody>
          <a:bodyPr wrap="none" rtlCol="0">
            <a:spAutoFit/>
          </a:bodyPr>
          <a:lstStyle/>
          <a:p>
            <a:r>
              <a:rPr lang="en-CN" sz="2800" dirty="0"/>
              <a:t>I</a:t>
            </a:r>
          </a:p>
        </p:txBody>
      </p:sp>
      <p:sp>
        <p:nvSpPr>
          <p:cNvPr id="27" name="TextBox 26">
            <a:extLst>
              <a:ext uri="{FF2B5EF4-FFF2-40B4-BE49-F238E27FC236}">
                <a16:creationId xmlns:a16="http://schemas.microsoft.com/office/drawing/2014/main" id="{CED43E26-059A-BF43-AA70-28154A3FDBE6}"/>
              </a:ext>
            </a:extLst>
          </p:cNvPr>
          <p:cNvSpPr txBox="1"/>
          <p:nvPr/>
        </p:nvSpPr>
        <p:spPr>
          <a:xfrm>
            <a:off x="10249374" y="5948027"/>
            <a:ext cx="437940" cy="523220"/>
          </a:xfrm>
          <a:prstGeom prst="rect">
            <a:avLst/>
          </a:prstGeom>
          <a:noFill/>
        </p:spPr>
        <p:txBody>
          <a:bodyPr wrap="none" rtlCol="0">
            <a:spAutoFit/>
          </a:bodyPr>
          <a:lstStyle/>
          <a:p>
            <a:r>
              <a:rPr lang="en-CN" sz="2800" dirty="0"/>
              <a:t>O</a:t>
            </a:r>
          </a:p>
        </p:txBody>
      </p:sp>
      <p:sp>
        <p:nvSpPr>
          <p:cNvPr id="28" name="TextBox 27">
            <a:extLst>
              <a:ext uri="{FF2B5EF4-FFF2-40B4-BE49-F238E27FC236}">
                <a16:creationId xmlns:a16="http://schemas.microsoft.com/office/drawing/2014/main" id="{8B5A1E9E-61F4-CD44-A37B-36ADF29558B2}"/>
              </a:ext>
            </a:extLst>
          </p:cNvPr>
          <p:cNvSpPr txBox="1"/>
          <p:nvPr/>
        </p:nvSpPr>
        <p:spPr>
          <a:xfrm>
            <a:off x="10866469" y="5948027"/>
            <a:ext cx="425116" cy="523220"/>
          </a:xfrm>
          <a:prstGeom prst="rect">
            <a:avLst/>
          </a:prstGeom>
          <a:noFill/>
        </p:spPr>
        <p:txBody>
          <a:bodyPr wrap="none" rtlCol="0">
            <a:spAutoFit/>
          </a:bodyPr>
          <a:lstStyle/>
          <a:p>
            <a:r>
              <a:rPr lang="en-CN" sz="2800" dirty="0"/>
              <a:t>N</a:t>
            </a:r>
          </a:p>
        </p:txBody>
      </p:sp>
      <p:cxnSp>
        <p:nvCxnSpPr>
          <p:cNvPr id="30" name="Straight Arrow Connector 29">
            <a:extLst>
              <a:ext uri="{FF2B5EF4-FFF2-40B4-BE49-F238E27FC236}">
                <a16:creationId xmlns:a16="http://schemas.microsoft.com/office/drawing/2014/main" id="{71B542D3-B899-4443-BB01-169C6B9D2C82}"/>
              </a:ext>
            </a:extLst>
          </p:cNvPr>
          <p:cNvCxnSpPr>
            <a:cxnSpLocks/>
          </p:cNvCxnSpPr>
          <p:nvPr/>
        </p:nvCxnSpPr>
        <p:spPr>
          <a:xfrm>
            <a:off x="5480505" y="4968380"/>
            <a:ext cx="0" cy="984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7D48DD0-D992-B54A-8F95-A254F6D221FB}"/>
              </a:ext>
            </a:extLst>
          </p:cNvPr>
          <p:cNvCxnSpPr>
            <a:cxnSpLocks/>
          </p:cNvCxnSpPr>
          <p:nvPr/>
        </p:nvCxnSpPr>
        <p:spPr>
          <a:xfrm>
            <a:off x="6144080" y="496838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17DF699-798B-4B4A-BCA0-9CC4431C11AD}"/>
              </a:ext>
            </a:extLst>
          </p:cNvPr>
          <p:cNvCxnSpPr>
            <a:cxnSpLocks/>
          </p:cNvCxnSpPr>
          <p:nvPr/>
        </p:nvCxnSpPr>
        <p:spPr>
          <a:xfrm>
            <a:off x="6729575" y="496838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190CF60-B26F-1B44-8EB8-57C0DB6E564F}"/>
              </a:ext>
            </a:extLst>
          </p:cNvPr>
          <p:cNvCxnSpPr>
            <a:cxnSpLocks/>
          </p:cNvCxnSpPr>
          <p:nvPr/>
        </p:nvCxnSpPr>
        <p:spPr>
          <a:xfrm>
            <a:off x="7393150" y="4968380"/>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268A27-8F8D-034A-A5C3-7168F7356E43}"/>
              </a:ext>
            </a:extLst>
          </p:cNvPr>
          <p:cNvCxnSpPr>
            <a:cxnSpLocks/>
          </p:cNvCxnSpPr>
          <p:nvPr/>
        </p:nvCxnSpPr>
        <p:spPr>
          <a:xfrm>
            <a:off x="7967733" y="4963944"/>
            <a:ext cx="0" cy="9840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ACE75B-B04A-734A-872D-F8F0A5A14D50}"/>
              </a:ext>
            </a:extLst>
          </p:cNvPr>
          <p:cNvCxnSpPr>
            <a:cxnSpLocks/>
          </p:cNvCxnSpPr>
          <p:nvPr/>
        </p:nvCxnSpPr>
        <p:spPr>
          <a:xfrm>
            <a:off x="8631308" y="4963944"/>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9C094D7-944F-6B4B-A807-4DE4496A79B8}"/>
              </a:ext>
            </a:extLst>
          </p:cNvPr>
          <p:cNvCxnSpPr>
            <a:cxnSpLocks/>
          </p:cNvCxnSpPr>
          <p:nvPr/>
        </p:nvCxnSpPr>
        <p:spPr>
          <a:xfrm>
            <a:off x="9216803"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8C0E5A3-2592-324F-9050-1904C50CD39E}"/>
              </a:ext>
            </a:extLst>
          </p:cNvPr>
          <p:cNvCxnSpPr>
            <a:cxnSpLocks/>
          </p:cNvCxnSpPr>
          <p:nvPr/>
        </p:nvCxnSpPr>
        <p:spPr>
          <a:xfrm>
            <a:off x="9791602"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F6185D-9E73-F141-81B6-8D63F7819B6C}"/>
              </a:ext>
            </a:extLst>
          </p:cNvPr>
          <p:cNvCxnSpPr>
            <a:cxnSpLocks/>
          </p:cNvCxnSpPr>
          <p:nvPr/>
        </p:nvCxnSpPr>
        <p:spPr>
          <a:xfrm>
            <a:off x="10450775"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BC52D9-BEC4-8849-936A-205C6E91B6EF}"/>
              </a:ext>
            </a:extLst>
          </p:cNvPr>
          <p:cNvCxnSpPr>
            <a:cxnSpLocks/>
          </p:cNvCxnSpPr>
          <p:nvPr/>
        </p:nvCxnSpPr>
        <p:spPr>
          <a:xfrm>
            <a:off x="11070397"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C3D440-1AFD-C74D-A1C7-9FB4A1296951}"/>
              </a:ext>
            </a:extLst>
          </p:cNvPr>
          <p:cNvCxnSpPr>
            <a:cxnSpLocks/>
          </p:cNvCxnSpPr>
          <p:nvPr/>
        </p:nvCxnSpPr>
        <p:spPr>
          <a:xfrm>
            <a:off x="900415" y="4948257"/>
            <a:ext cx="73383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CD8C530-FE2B-B64A-ABE9-002D3B8A3995}"/>
              </a:ext>
            </a:extLst>
          </p:cNvPr>
          <p:cNvCxnSpPr>
            <a:cxnSpLocks/>
          </p:cNvCxnSpPr>
          <p:nvPr/>
        </p:nvCxnSpPr>
        <p:spPr>
          <a:xfrm>
            <a:off x="900415" y="5460422"/>
            <a:ext cx="73383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0AB7F7-1044-CE41-B3D4-8D3FFFC01F2C}"/>
              </a:ext>
            </a:extLst>
          </p:cNvPr>
          <p:cNvCxnSpPr>
            <a:cxnSpLocks/>
          </p:cNvCxnSpPr>
          <p:nvPr/>
        </p:nvCxnSpPr>
        <p:spPr>
          <a:xfrm>
            <a:off x="900415" y="5987576"/>
            <a:ext cx="733837"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75F89DC-C03A-9A4D-A4E4-750196CDCB2B}"/>
              </a:ext>
            </a:extLst>
          </p:cNvPr>
          <p:cNvSpPr txBox="1"/>
          <p:nvPr/>
        </p:nvSpPr>
        <p:spPr>
          <a:xfrm>
            <a:off x="1925885" y="4686647"/>
            <a:ext cx="1835089" cy="400110"/>
          </a:xfrm>
          <a:prstGeom prst="rect">
            <a:avLst/>
          </a:prstGeom>
          <a:noFill/>
        </p:spPr>
        <p:txBody>
          <a:bodyPr wrap="square">
            <a:spAutoFit/>
          </a:bodyPr>
          <a:lstStyle/>
          <a:p>
            <a:r>
              <a:rPr lang="en-US" altLang="zh-CN" sz="2000" dirty="0"/>
              <a:t>Deletion</a:t>
            </a:r>
            <a:endParaRPr lang="en-CN" sz="2000" dirty="0"/>
          </a:p>
        </p:txBody>
      </p:sp>
      <p:sp>
        <p:nvSpPr>
          <p:cNvPr id="49" name="TextBox 48">
            <a:extLst>
              <a:ext uri="{FF2B5EF4-FFF2-40B4-BE49-F238E27FC236}">
                <a16:creationId xmlns:a16="http://schemas.microsoft.com/office/drawing/2014/main" id="{9C94B176-D349-8043-B815-4810434D1A85}"/>
              </a:ext>
            </a:extLst>
          </p:cNvPr>
          <p:cNvSpPr txBox="1"/>
          <p:nvPr/>
        </p:nvSpPr>
        <p:spPr>
          <a:xfrm>
            <a:off x="1925885" y="5198812"/>
            <a:ext cx="1620972" cy="400110"/>
          </a:xfrm>
          <a:prstGeom prst="rect">
            <a:avLst/>
          </a:prstGeom>
          <a:noFill/>
        </p:spPr>
        <p:txBody>
          <a:bodyPr wrap="square">
            <a:spAutoFit/>
          </a:bodyPr>
          <a:lstStyle/>
          <a:p>
            <a:r>
              <a:rPr lang="en-US" altLang="zh-CN" sz="2000" dirty="0"/>
              <a:t>Substitution</a:t>
            </a:r>
            <a:endParaRPr lang="en-CN" sz="2000" dirty="0"/>
          </a:p>
        </p:txBody>
      </p:sp>
      <p:sp>
        <p:nvSpPr>
          <p:cNvPr id="50" name="TextBox 49">
            <a:extLst>
              <a:ext uri="{FF2B5EF4-FFF2-40B4-BE49-F238E27FC236}">
                <a16:creationId xmlns:a16="http://schemas.microsoft.com/office/drawing/2014/main" id="{A9B63A59-05EA-9B4D-A700-744282A15DC0}"/>
              </a:ext>
            </a:extLst>
          </p:cNvPr>
          <p:cNvSpPr txBox="1"/>
          <p:nvPr/>
        </p:nvSpPr>
        <p:spPr>
          <a:xfrm>
            <a:off x="1925883" y="5710977"/>
            <a:ext cx="1835089" cy="400110"/>
          </a:xfrm>
          <a:prstGeom prst="rect">
            <a:avLst/>
          </a:prstGeom>
          <a:noFill/>
        </p:spPr>
        <p:txBody>
          <a:bodyPr wrap="square">
            <a:spAutoFit/>
          </a:bodyPr>
          <a:lstStyle/>
          <a:p>
            <a:r>
              <a:rPr lang="en-US" altLang="zh-CN" sz="2000" dirty="0"/>
              <a:t>Insertion</a:t>
            </a:r>
            <a:endParaRPr lang="en-CN" sz="2000" dirty="0"/>
          </a:p>
        </p:txBody>
      </p:sp>
      <p:sp>
        <p:nvSpPr>
          <p:cNvPr id="57" name="Content Placeholder 7">
            <a:extLst>
              <a:ext uri="{FF2B5EF4-FFF2-40B4-BE49-F238E27FC236}">
                <a16:creationId xmlns:a16="http://schemas.microsoft.com/office/drawing/2014/main" id="{59290DB6-3AFA-9F4E-8C4A-52AD83825E28}"/>
              </a:ext>
            </a:extLst>
          </p:cNvPr>
          <p:cNvSpPr txBox="1">
            <a:spLocks/>
          </p:cNvSpPr>
          <p:nvPr/>
        </p:nvSpPr>
        <p:spPr>
          <a:xfrm>
            <a:off x="6425177" y="1876176"/>
            <a:ext cx="5287398" cy="1781954"/>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zh-CN" sz="2800" b="0" i="0" u="none" strike="noStrike" kern="1200" cap="none" spc="0" normalizeH="0" baseline="0" noProof="0" dirty="0">
                <a:ln>
                  <a:noFill/>
                </a:ln>
                <a:solidFill>
                  <a:prstClr val="black"/>
                </a:solidFill>
                <a:effectLst/>
                <a:uLnTx/>
                <a:uFillTx/>
                <a:ea typeface="SimSun" panose="02010600030101010101" pitchFamily="2" charset="-122"/>
                <a:cs typeface="+mn-cs"/>
              </a:rPr>
              <a:t>If each operation has cost of 1</a:t>
            </a:r>
          </a:p>
          <a:p>
            <a:pPr lvl="1">
              <a:defRPr/>
            </a:pPr>
            <a:r>
              <a:rPr lang="en-US" altLang="zh-CN" dirty="0">
                <a:solidFill>
                  <a:prstClr val="black"/>
                </a:solidFill>
              </a:rPr>
              <a:t>Distance between X and Y is 5</a:t>
            </a:r>
          </a:p>
          <a:p>
            <a:pPr>
              <a:defRPr/>
            </a:pPr>
            <a:r>
              <a:rPr kumimoji="0" lang="en-US" altLang="zh-CN" sz="2800" b="0" i="0" u="none" strike="noStrike" kern="1200" cap="none" spc="0" normalizeH="0" baseline="0" noProof="0" dirty="0">
                <a:ln>
                  <a:noFill/>
                </a:ln>
                <a:solidFill>
                  <a:prstClr val="black"/>
                </a:solidFill>
                <a:effectLst/>
                <a:uLnTx/>
                <a:uFillTx/>
                <a:ea typeface="SimSun" panose="02010600030101010101" pitchFamily="2" charset="-122"/>
                <a:cs typeface="+mn-cs"/>
              </a:rPr>
              <a:t>If substitutions cost 2</a:t>
            </a:r>
          </a:p>
          <a:p>
            <a:pPr lvl="1">
              <a:defRPr/>
            </a:pPr>
            <a:r>
              <a:rPr lang="en-US" altLang="zh-CN" dirty="0">
                <a:solidFill>
                  <a:prstClr val="black"/>
                </a:solidFill>
              </a:rPr>
              <a:t>Distance between X and Y is 8</a:t>
            </a:r>
            <a:endPar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18" name="灯片编号占位符 17">
            <a:extLst>
              <a:ext uri="{FF2B5EF4-FFF2-40B4-BE49-F238E27FC236}">
                <a16:creationId xmlns:a16="http://schemas.microsoft.com/office/drawing/2014/main" id="{916ECD34-90E4-41C3-B463-F943DC62B1AD}"/>
              </a:ext>
            </a:extLst>
          </p:cNvPr>
          <p:cNvSpPr>
            <a:spLocks noGrp="1"/>
          </p:cNvSpPr>
          <p:nvPr>
            <p:ph type="sldNum" sz="quarter" idx="12"/>
          </p:nvPr>
        </p:nvSpPr>
        <p:spPr/>
        <p:txBody>
          <a:bodyPr/>
          <a:lstStyle/>
          <a:p>
            <a:fld id="{DC8BB421-126E-41CB-B73A-69D52E98CAE3}" type="slidenum">
              <a:rPr lang="zh-CN" altLang="en-US" smtClean="0"/>
              <a:t>67</a:t>
            </a:fld>
            <a:endParaRPr lang="zh-CN" altLang="en-US" dirty="0"/>
          </a:p>
        </p:txBody>
      </p:sp>
    </p:spTree>
    <p:extLst>
      <p:ext uri="{BB962C8B-B14F-4D97-AF65-F5344CB8AC3E}">
        <p14:creationId xmlns:p14="http://schemas.microsoft.com/office/powerpoint/2010/main" val="363294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P spid="12" grpId="0"/>
      <p:bldP spid="13" grpId="0"/>
      <p:bldP spid="14" grpId="0"/>
      <p:bldP spid="15" grpId="0"/>
      <p:bldP spid="19" grpId="0"/>
      <p:bldP spid="20" grpId="0"/>
      <p:bldP spid="21" grpId="0"/>
      <p:bldP spid="22" grpId="0"/>
      <p:bldP spid="23" grpId="0"/>
      <p:bldP spid="24" grpId="0"/>
      <p:bldP spid="25" grpId="0"/>
      <p:bldP spid="26" grpId="0"/>
      <p:bldP spid="27" grpId="0"/>
      <p:bldP spid="28" grpId="0"/>
      <p:bldP spid="48" grpId="0"/>
      <p:bldP spid="49" grpId="0"/>
      <p:bldP spid="50" grpId="0"/>
      <p:bldP spid="5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6E6DD-D037-48E5-9710-68D70F08A0BB}"/>
              </a:ext>
            </a:extLst>
          </p:cNvPr>
          <p:cNvSpPr>
            <a:spLocks noGrp="1"/>
          </p:cNvSpPr>
          <p:nvPr>
            <p:ph type="title"/>
          </p:nvPr>
        </p:nvSpPr>
        <p:spPr/>
        <p:txBody>
          <a:bodyPr>
            <a:normAutofit fontScale="90000"/>
          </a:bodyPr>
          <a:lstStyle/>
          <a:p>
            <a:r>
              <a:rPr lang="en-US" altLang="zh-CN" dirty="0"/>
              <a:t>How to find</a:t>
            </a:r>
            <a:r>
              <a:rPr lang="zh-CN" altLang="en-US" dirty="0"/>
              <a:t> </a:t>
            </a:r>
            <a:r>
              <a:rPr lang="en-US" altLang="zh-CN" dirty="0"/>
              <a:t>MED?</a:t>
            </a:r>
            <a:endParaRPr lang="zh-CN" altLang="en-US" dirty="0"/>
          </a:p>
        </p:txBody>
      </p:sp>
      <p:sp>
        <p:nvSpPr>
          <p:cNvPr id="5" name="Rectangle 3">
            <a:extLst>
              <a:ext uri="{FF2B5EF4-FFF2-40B4-BE49-F238E27FC236}">
                <a16:creationId xmlns:a16="http://schemas.microsoft.com/office/drawing/2014/main" id="{F866238F-E293-4EAF-9E43-6CE63A1CCA2B}"/>
              </a:ext>
            </a:extLst>
          </p:cNvPr>
          <p:cNvSpPr txBox="1">
            <a:spLocks noChangeArrowheads="1"/>
          </p:cNvSpPr>
          <p:nvPr/>
        </p:nvSpPr>
        <p:spPr>
          <a:xfrm>
            <a:off x="479425" y="1018865"/>
            <a:ext cx="10122794" cy="3333750"/>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r>
              <a:rPr kumimoji="0" lang="en-US" sz="3200" b="0" i="0" u="none" strike="noStrike" kern="1200" cap="none" spc="0" normalizeH="0" baseline="0" noProof="0" dirty="0">
                <a:ln>
                  <a:noFill/>
                </a:ln>
                <a:solidFill>
                  <a:prstClr val="black"/>
                </a:solidFill>
                <a:effectLst/>
                <a:uLnTx/>
                <a:uFillTx/>
                <a:ea typeface="SimSun" panose="02010600030101010101" pitchFamily="2" charset="-122"/>
                <a:cs typeface="+mn-cs"/>
              </a:rPr>
              <a:t>Searching for a path (sequence of edits) from the start string to the final string:</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Initial state</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word we</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a</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re transforming</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Operators</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insert, delete, substitute</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Goal state</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word we</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a</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re trying to get to</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Path cost</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number of</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weighted</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edits</a:t>
            </a:r>
          </a:p>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endParaRPr kumimoji="0" lang="en-US" sz="3200"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3" name="TextBox 2">
            <a:extLst>
              <a:ext uri="{FF2B5EF4-FFF2-40B4-BE49-F238E27FC236}">
                <a16:creationId xmlns:a16="http://schemas.microsoft.com/office/drawing/2014/main" id="{47B6B53F-1C8F-E446-B7AC-8ACBC9760A86}"/>
              </a:ext>
            </a:extLst>
          </p:cNvPr>
          <p:cNvSpPr txBox="1"/>
          <p:nvPr/>
        </p:nvSpPr>
        <p:spPr>
          <a:xfrm>
            <a:off x="3522265" y="3685927"/>
            <a:ext cx="1781257" cy="461665"/>
          </a:xfrm>
          <a:prstGeom prst="rect">
            <a:avLst/>
          </a:prstGeom>
          <a:noFill/>
        </p:spPr>
        <p:txBody>
          <a:bodyPr wrap="none" rtlCol="0">
            <a:spAutoFit/>
          </a:bodyPr>
          <a:lstStyle/>
          <a:p>
            <a:r>
              <a:rPr lang="en-CN" sz="2400" dirty="0"/>
              <a:t>INTENTION</a:t>
            </a:r>
          </a:p>
        </p:txBody>
      </p:sp>
      <p:cxnSp>
        <p:nvCxnSpPr>
          <p:cNvPr id="9" name="Straight Arrow Connector 8" descr="ddd&#10;">
            <a:extLst>
              <a:ext uri="{FF2B5EF4-FFF2-40B4-BE49-F238E27FC236}">
                <a16:creationId xmlns:a16="http://schemas.microsoft.com/office/drawing/2014/main" id="{B83BE8CD-71BF-9745-97E9-FA6144B52DE9}"/>
              </a:ext>
            </a:extLst>
          </p:cNvPr>
          <p:cNvCxnSpPr/>
          <p:nvPr/>
        </p:nvCxnSpPr>
        <p:spPr>
          <a:xfrm flipH="1">
            <a:off x="1491898" y="4288786"/>
            <a:ext cx="2438400" cy="990600"/>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22509A-EF2A-6B47-B825-F40DA648DB32}"/>
              </a:ext>
            </a:extLst>
          </p:cNvPr>
          <p:cNvSpPr txBox="1"/>
          <p:nvPr/>
        </p:nvSpPr>
        <p:spPr>
          <a:xfrm>
            <a:off x="601269" y="5419033"/>
            <a:ext cx="1665841" cy="461665"/>
          </a:xfrm>
          <a:prstGeom prst="rect">
            <a:avLst/>
          </a:prstGeom>
          <a:noFill/>
        </p:spPr>
        <p:txBody>
          <a:bodyPr wrap="none" rtlCol="0">
            <a:spAutoFit/>
          </a:bodyPr>
          <a:lstStyle/>
          <a:p>
            <a:r>
              <a:rPr lang="en-CN" sz="2400" dirty="0"/>
              <a:t>NTENTION</a:t>
            </a:r>
          </a:p>
        </p:txBody>
      </p:sp>
      <p:sp>
        <p:nvSpPr>
          <p:cNvPr id="11" name="TextBox 10">
            <a:extLst>
              <a:ext uri="{FF2B5EF4-FFF2-40B4-BE49-F238E27FC236}">
                <a16:creationId xmlns:a16="http://schemas.microsoft.com/office/drawing/2014/main" id="{FE68AC68-C862-1049-AE49-BB272A3FCE57}"/>
              </a:ext>
            </a:extLst>
          </p:cNvPr>
          <p:cNvSpPr txBox="1"/>
          <p:nvPr/>
        </p:nvSpPr>
        <p:spPr>
          <a:xfrm>
            <a:off x="3522264" y="5419033"/>
            <a:ext cx="1954381" cy="461665"/>
          </a:xfrm>
          <a:prstGeom prst="rect">
            <a:avLst/>
          </a:prstGeom>
          <a:noFill/>
        </p:spPr>
        <p:txBody>
          <a:bodyPr wrap="none" rtlCol="0">
            <a:spAutoFit/>
          </a:bodyPr>
          <a:lstStyle/>
          <a:p>
            <a:r>
              <a:rPr lang="en-CN" sz="2400" dirty="0">
                <a:solidFill>
                  <a:srgbClr val="FF0000"/>
                </a:solidFill>
              </a:rPr>
              <a:t>E</a:t>
            </a:r>
            <a:r>
              <a:rPr lang="en-CN" sz="2400" dirty="0"/>
              <a:t>INTENTION</a:t>
            </a:r>
          </a:p>
        </p:txBody>
      </p:sp>
      <p:sp>
        <p:nvSpPr>
          <p:cNvPr id="12" name="TextBox 11">
            <a:extLst>
              <a:ext uri="{FF2B5EF4-FFF2-40B4-BE49-F238E27FC236}">
                <a16:creationId xmlns:a16="http://schemas.microsoft.com/office/drawing/2014/main" id="{1825AAB3-41B9-5B41-BB97-B8D4899C3B0A}"/>
              </a:ext>
            </a:extLst>
          </p:cNvPr>
          <p:cNvSpPr txBox="1"/>
          <p:nvPr/>
        </p:nvSpPr>
        <p:spPr>
          <a:xfrm>
            <a:off x="6443259" y="5419033"/>
            <a:ext cx="1838965" cy="461665"/>
          </a:xfrm>
          <a:prstGeom prst="rect">
            <a:avLst/>
          </a:prstGeom>
          <a:noFill/>
        </p:spPr>
        <p:txBody>
          <a:bodyPr wrap="none" rtlCol="0">
            <a:spAutoFit/>
          </a:bodyPr>
          <a:lstStyle/>
          <a:p>
            <a:r>
              <a:rPr lang="en-CN" sz="2400" dirty="0">
                <a:solidFill>
                  <a:schemeClr val="accent1"/>
                </a:solidFill>
              </a:rPr>
              <a:t>E</a:t>
            </a:r>
            <a:r>
              <a:rPr lang="en-CN" sz="2400" dirty="0"/>
              <a:t>NTENTION</a:t>
            </a:r>
          </a:p>
        </p:txBody>
      </p:sp>
      <p:cxnSp>
        <p:nvCxnSpPr>
          <p:cNvPr id="13" name="Straight Arrow Connector 12" descr="ddd&#10;">
            <a:extLst>
              <a:ext uri="{FF2B5EF4-FFF2-40B4-BE49-F238E27FC236}">
                <a16:creationId xmlns:a16="http://schemas.microsoft.com/office/drawing/2014/main" id="{954E87B0-925A-F545-A33F-35032AF53B14}"/>
              </a:ext>
            </a:extLst>
          </p:cNvPr>
          <p:cNvCxnSpPr>
            <a:cxnSpLocks/>
          </p:cNvCxnSpPr>
          <p:nvPr/>
        </p:nvCxnSpPr>
        <p:spPr>
          <a:xfrm>
            <a:off x="4499454" y="4287239"/>
            <a:ext cx="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ddd&#10;">
            <a:extLst>
              <a:ext uri="{FF2B5EF4-FFF2-40B4-BE49-F238E27FC236}">
                <a16:creationId xmlns:a16="http://schemas.microsoft.com/office/drawing/2014/main" id="{123ADD38-1B40-1341-A03B-DC9326DBC01F}"/>
              </a:ext>
            </a:extLst>
          </p:cNvPr>
          <p:cNvCxnSpPr>
            <a:cxnSpLocks/>
          </p:cNvCxnSpPr>
          <p:nvPr/>
        </p:nvCxnSpPr>
        <p:spPr>
          <a:xfrm>
            <a:off x="5016148" y="4287239"/>
            <a:ext cx="225374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02C1E2-A60A-D145-ACE0-0C54ABA5B69E}"/>
              </a:ext>
            </a:extLst>
          </p:cNvPr>
          <p:cNvSpPr txBox="1"/>
          <p:nvPr/>
        </p:nvSpPr>
        <p:spPr>
          <a:xfrm>
            <a:off x="2711098" y="4446709"/>
            <a:ext cx="625492" cy="461665"/>
          </a:xfrm>
          <a:prstGeom prst="rect">
            <a:avLst/>
          </a:prstGeom>
          <a:solidFill>
            <a:schemeClr val="bg1"/>
          </a:solidFill>
        </p:spPr>
        <p:txBody>
          <a:bodyPr wrap="none" rtlCol="0">
            <a:spAutoFit/>
          </a:bodyPr>
          <a:lstStyle/>
          <a:p>
            <a:r>
              <a:rPr lang="en-CN" sz="2400" dirty="0">
                <a:highlight>
                  <a:srgbClr val="FFFFFF"/>
                </a:highlight>
              </a:rPr>
              <a:t>Del</a:t>
            </a:r>
          </a:p>
        </p:txBody>
      </p:sp>
      <p:sp>
        <p:nvSpPr>
          <p:cNvPr id="20" name="TextBox 19">
            <a:extLst>
              <a:ext uri="{FF2B5EF4-FFF2-40B4-BE49-F238E27FC236}">
                <a16:creationId xmlns:a16="http://schemas.microsoft.com/office/drawing/2014/main" id="{95BFBB4C-2207-6840-B8FC-AEBA8EB4497D}"/>
              </a:ext>
            </a:extLst>
          </p:cNvPr>
          <p:cNvSpPr txBox="1"/>
          <p:nvPr/>
        </p:nvSpPr>
        <p:spPr>
          <a:xfrm>
            <a:off x="4176347" y="4492564"/>
            <a:ext cx="607987" cy="461665"/>
          </a:xfrm>
          <a:prstGeom prst="rect">
            <a:avLst/>
          </a:prstGeom>
          <a:solidFill>
            <a:schemeClr val="bg1"/>
          </a:solidFill>
        </p:spPr>
        <p:txBody>
          <a:bodyPr wrap="none" rtlCol="0">
            <a:spAutoFit/>
          </a:bodyPr>
          <a:lstStyle/>
          <a:p>
            <a:r>
              <a:rPr lang="en-CN" sz="2400" dirty="0">
                <a:highlight>
                  <a:srgbClr val="FFFFFF"/>
                </a:highlight>
              </a:rPr>
              <a:t>Ins</a:t>
            </a:r>
          </a:p>
        </p:txBody>
      </p:sp>
      <p:sp>
        <p:nvSpPr>
          <p:cNvPr id="21" name="TextBox 20">
            <a:extLst>
              <a:ext uri="{FF2B5EF4-FFF2-40B4-BE49-F238E27FC236}">
                <a16:creationId xmlns:a16="http://schemas.microsoft.com/office/drawing/2014/main" id="{F4BE3D1C-7CAA-2241-8B3F-254AF06FC3A8}"/>
              </a:ext>
            </a:extLst>
          </p:cNvPr>
          <p:cNvSpPr txBox="1"/>
          <p:nvPr/>
        </p:nvSpPr>
        <p:spPr>
          <a:xfrm>
            <a:off x="5794204" y="4552479"/>
            <a:ext cx="697627" cy="461665"/>
          </a:xfrm>
          <a:prstGeom prst="rect">
            <a:avLst/>
          </a:prstGeom>
          <a:solidFill>
            <a:schemeClr val="bg1"/>
          </a:solidFill>
        </p:spPr>
        <p:txBody>
          <a:bodyPr wrap="none" rtlCol="0">
            <a:spAutoFit/>
          </a:bodyPr>
          <a:lstStyle/>
          <a:p>
            <a:r>
              <a:rPr lang="en-CN" sz="2400" dirty="0">
                <a:highlight>
                  <a:srgbClr val="FFFFFF"/>
                </a:highlight>
              </a:rPr>
              <a:t>Sub</a:t>
            </a:r>
          </a:p>
        </p:txBody>
      </p:sp>
      <p:cxnSp>
        <p:nvCxnSpPr>
          <p:cNvPr id="22" name="Straight Arrow Connector 21" descr="ddd&#10;">
            <a:extLst>
              <a:ext uri="{FF2B5EF4-FFF2-40B4-BE49-F238E27FC236}">
                <a16:creationId xmlns:a16="http://schemas.microsoft.com/office/drawing/2014/main" id="{54783128-9732-7641-9A33-2A68A1BF2C7C}"/>
              </a:ext>
            </a:extLst>
          </p:cNvPr>
          <p:cNvCxnSpPr>
            <a:cxnSpLocks/>
          </p:cNvCxnSpPr>
          <p:nvPr/>
        </p:nvCxnSpPr>
        <p:spPr>
          <a:xfrm flipH="1">
            <a:off x="601269"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descr="ddd&#10;">
            <a:extLst>
              <a:ext uri="{FF2B5EF4-FFF2-40B4-BE49-F238E27FC236}">
                <a16:creationId xmlns:a16="http://schemas.microsoft.com/office/drawing/2014/main" id="{A6D0998A-6066-184E-B0FF-756913B44C93}"/>
              </a:ext>
            </a:extLst>
          </p:cNvPr>
          <p:cNvCxnSpPr>
            <a:cxnSpLocks/>
          </p:cNvCxnSpPr>
          <p:nvPr/>
        </p:nvCxnSpPr>
        <p:spPr>
          <a:xfrm flipH="1">
            <a:off x="1491898"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descr="ddd&#10;">
            <a:extLst>
              <a:ext uri="{FF2B5EF4-FFF2-40B4-BE49-F238E27FC236}">
                <a16:creationId xmlns:a16="http://schemas.microsoft.com/office/drawing/2014/main" id="{6EA8BABA-9DD0-FC48-89DE-59D962F83A04}"/>
              </a:ext>
            </a:extLst>
          </p:cNvPr>
          <p:cNvCxnSpPr>
            <a:cxnSpLocks/>
          </p:cNvCxnSpPr>
          <p:nvPr/>
        </p:nvCxnSpPr>
        <p:spPr>
          <a:xfrm>
            <a:off x="1771811"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descr="ddd&#10;">
            <a:extLst>
              <a:ext uri="{FF2B5EF4-FFF2-40B4-BE49-F238E27FC236}">
                <a16:creationId xmlns:a16="http://schemas.microsoft.com/office/drawing/2014/main" id="{D100BB12-0745-0E4C-912B-7633939341DE}"/>
              </a:ext>
            </a:extLst>
          </p:cNvPr>
          <p:cNvCxnSpPr>
            <a:cxnSpLocks/>
          </p:cNvCxnSpPr>
          <p:nvPr/>
        </p:nvCxnSpPr>
        <p:spPr>
          <a:xfrm flipH="1">
            <a:off x="3608825" y="5963989"/>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descr="ddd&#10;">
            <a:extLst>
              <a:ext uri="{FF2B5EF4-FFF2-40B4-BE49-F238E27FC236}">
                <a16:creationId xmlns:a16="http://schemas.microsoft.com/office/drawing/2014/main" id="{FEC22343-2B41-8742-813C-504B927FD954}"/>
              </a:ext>
            </a:extLst>
          </p:cNvPr>
          <p:cNvCxnSpPr>
            <a:cxnSpLocks/>
          </p:cNvCxnSpPr>
          <p:nvPr/>
        </p:nvCxnSpPr>
        <p:spPr>
          <a:xfrm flipH="1">
            <a:off x="4499454" y="5963989"/>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descr="ddd&#10;">
            <a:extLst>
              <a:ext uri="{FF2B5EF4-FFF2-40B4-BE49-F238E27FC236}">
                <a16:creationId xmlns:a16="http://schemas.microsoft.com/office/drawing/2014/main" id="{BD29F329-2A9B-0041-A2EA-EB67672C7CA1}"/>
              </a:ext>
            </a:extLst>
          </p:cNvPr>
          <p:cNvCxnSpPr>
            <a:cxnSpLocks/>
          </p:cNvCxnSpPr>
          <p:nvPr/>
        </p:nvCxnSpPr>
        <p:spPr>
          <a:xfrm>
            <a:off x="4779367" y="5963989"/>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descr="ddd&#10;">
            <a:extLst>
              <a:ext uri="{FF2B5EF4-FFF2-40B4-BE49-F238E27FC236}">
                <a16:creationId xmlns:a16="http://schemas.microsoft.com/office/drawing/2014/main" id="{5828C6CC-9450-9E44-8D6E-FD067B30F1F8}"/>
              </a:ext>
            </a:extLst>
          </p:cNvPr>
          <p:cNvCxnSpPr>
            <a:cxnSpLocks/>
          </p:cNvCxnSpPr>
          <p:nvPr/>
        </p:nvCxnSpPr>
        <p:spPr>
          <a:xfrm flipH="1">
            <a:off x="6567382"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descr="ddd&#10;">
            <a:extLst>
              <a:ext uri="{FF2B5EF4-FFF2-40B4-BE49-F238E27FC236}">
                <a16:creationId xmlns:a16="http://schemas.microsoft.com/office/drawing/2014/main" id="{C21CD381-4C3D-CD4B-8A23-ED62B890B541}"/>
              </a:ext>
            </a:extLst>
          </p:cNvPr>
          <p:cNvCxnSpPr>
            <a:cxnSpLocks/>
          </p:cNvCxnSpPr>
          <p:nvPr/>
        </p:nvCxnSpPr>
        <p:spPr>
          <a:xfrm flipH="1">
            <a:off x="7458011"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dd&#10;">
            <a:extLst>
              <a:ext uri="{FF2B5EF4-FFF2-40B4-BE49-F238E27FC236}">
                <a16:creationId xmlns:a16="http://schemas.microsoft.com/office/drawing/2014/main" id="{BD3A6A18-C074-B14C-A3C7-499656676C08}"/>
              </a:ext>
            </a:extLst>
          </p:cNvPr>
          <p:cNvCxnSpPr>
            <a:cxnSpLocks/>
          </p:cNvCxnSpPr>
          <p:nvPr/>
        </p:nvCxnSpPr>
        <p:spPr>
          <a:xfrm>
            <a:off x="7737924"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
            <a:extLst>
              <a:ext uri="{FF2B5EF4-FFF2-40B4-BE49-F238E27FC236}">
                <a16:creationId xmlns:a16="http://schemas.microsoft.com/office/drawing/2014/main" id="{3D63388B-C484-D048-A727-B5D0367CD6DC}"/>
              </a:ext>
            </a:extLst>
          </p:cNvPr>
          <p:cNvSpPr txBox="1">
            <a:spLocks noGrp="1" noChangeArrowheads="1"/>
          </p:cNvSpPr>
          <p:nvPr>
            <p:ph idx="1"/>
          </p:nvPr>
        </p:nvSpPr>
        <p:spPr>
          <a:xfrm>
            <a:off x="7269888" y="3440485"/>
            <a:ext cx="4922110" cy="2223988"/>
          </a:xfrm>
          <a:prstGeom prst="rect">
            <a:avLst/>
          </a:prstGeom>
        </p:spPr>
        <p:txBody>
          <a:bodyPr lIns="90000">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a:t>Number of edit sequences is huge</a:t>
            </a:r>
          </a:p>
          <a:p>
            <a:pPr lvl="1">
              <a:lnSpc>
                <a:spcPct val="150000"/>
              </a:lnSpc>
            </a:pPr>
            <a:r>
              <a:rPr lang="en-US" sz="1800" dirty="0"/>
              <a:t>Do</a:t>
            </a:r>
            <a:r>
              <a:rPr lang="zh-CN" altLang="en-US" sz="1800" dirty="0"/>
              <a:t> </a:t>
            </a:r>
            <a:r>
              <a:rPr lang="en-US" sz="1800" dirty="0"/>
              <a:t>n</a:t>
            </a:r>
            <a:r>
              <a:rPr lang="en-US" altLang="zh-CN" sz="1800" dirty="0"/>
              <a:t>o</a:t>
            </a:r>
            <a:r>
              <a:rPr lang="en-US" sz="1800" dirty="0"/>
              <a:t>t have to track of all of them</a:t>
            </a:r>
          </a:p>
          <a:p>
            <a:pPr lvl="1">
              <a:lnSpc>
                <a:spcPct val="150000"/>
              </a:lnSpc>
            </a:pPr>
            <a:r>
              <a:rPr lang="en-US" sz="1800" dirty="0"/>
              <a:t>Just the shortest path to each of those revis</a:t>
            </a:r>
            <a:r>
              <a:rPr lang="en-US" altLang="zh-CN" sz="1800" dirty="0"/>
              <a:t>i</a:t>
            </a:r>
            <a:r>
              <a:rPr lang="en-US" sz="1800" dirty="0"/>
              <a:t>ted states.</a:t>
            </a:r>
          </a:p>
        </p:txBody>
      </p:sp>
      <p:sp>
        <p:nvSpPr>
          <p:cNvPr id="14" name="灯片编号占位符 13">
            <a:extLst>
              <a:ext uri="{FF2B5EF4-FFF2-40B4-BE49-F238E27FC236}">
                <a16:creationId xmlns:a16="http://schemas.microsoft.com/office/drawing/2014/main" id="{69DEB722-625C-470E-A3C6-87D3B7B40B3A}"/>
              </a:ext>
            </a:extLst>
          </p:cNvPr>
          <p:cNvSpPr>
            <a:spLocks noGrp="1"/>
          </p:cNvSpPr>
          <p:nvPr>
            <p:ph type="sldNum" sz="quarter" idx="12"/>
          </p:nvPr>
        </p:nvSpPr>
        <p:spPr/>
        <p:txBody>
          <a:bodyPr/>
          <a:lstStyle/>
          <a:p>
            <a:fld id="{DC8BB421-126E-41CB-B73A-69D52E98CAE3}" type="slidenum">
              <a:rPr lang="zh-CN" altLang="en-US" smtClean="0"/>
              <a:t>68</a:t>
            </a:fld>
            <a:endParaRPr lang="zh-CN" altLang="en-US" dirty="0"/>
          </a:p>
        </p:txBody>
      </p:sp>
    </p:spTree>
    <p:extLst>
      <p:ext uri="{BB962C8B-B14F-4D97-AF65-F5344CB8AC3E}">
        <p14:creationId xmlns:p14="http://schemas.microsoft.com/office/powerpoint/2010/main" val="3185255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25CFA-68B6-44C1-9F7B-483B1086B451}"/>
              </a:ext>
            </a:extLst>
          </p:cNvPr>
          <p:cNvSpPr>
            <a:spLocks noGrp="1"/>
          </p:cNvSpPr>
          <p:nvPr>
            <p:ph type="title"/>
          </p:nvPr>
        </p:nvSpPr>
        <p:spPr/>
        <p:txBody>
          <a:bodyPr>
            <a:normAutofit fontScale="90000"/>
          </a:bodyPr>
          <a:lstStyle/>
          <a:p>
            <a:r>
              <a:rPr lang="en-US" altLang="zh-CN" dirty="0"/>
              <a:t>Defining MED</a:t>
            </a:r>
            <a:endParaRPr lang="zh-CN"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6821F90-65AE-490E-B7E3-D935E6772B84}"/>
                  </a:ext>
                </a:extLst>
              </p:cNvPr>
              <p:cNvSpPr txBox="1">
                <a:spLocks noGrp="1"/>
              </p:cNvSpPr>
              <p:nvPr>
                <p:ph idx="1"/>
              </p:nvPr>
            </p:nvSpPr>
            <p:spPr>
              <a:xfrm>
                <a:off x="479425" y="1019282"/>
                <a:ext cx="9858375" cy="5273030"/>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For two strings, define</a:t>
                </a:r>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𝑋</m:t>
                    </m:r>
                  </m:oMath>
                </a14:m>
                <a:r>
                  <a:rPr lang="en-US" dirty="0"/>
                  <a:t> of length </a:t>
                </a:r>
                <a14:m>
                  <m:oMath xmlns:m="http://schemas.openxmlformats.org/officeDocument/2006/math">
                    <m:r>
                      <a:rPr lang="en-US" i="1" dirty="0" smtClean="0">
                        <a:latin typeface="Cambria Math" panose="02040503050406030204" pitchFamily="18" charset="0"/>
                      </a:rPr>
                      <m:t>𝑛</m:t>
                    </m:r>
                  </m:oMath>
                </a14:m>
                <a:r>
                  <a:rPr lang="en-US" dirty="0"/>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𝑌</m:t>
                    </m:r>
                  </m:oMath>
                </a14:m>
                <a:r>
                  <a:rPr lang="en-US" dirty="0"/>
                  <a:t> of length </a:t>
                </a:r>
                <a14:m>
                  <m:oMath xmlns:m="http://schemas.openxmlformats.org/officeDocument/2006/math">
                    <m:r>
                      <a:rPr lang="en-US" i="1" dirty="0" smtClean="0">
                        <a:latin typeface="Cambria Math" panose="02040503050406030204" pitchFamily="18" charset="0"/>
                      </a:rPr>
                      <m:t>𝑚</m:t>
                    </m:r>
                  </m:oMath>
                </a14:m>
                <a:r>
                  <a:rPr lang="en-US" dirty="0"/>
                  <a:t>: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e>
                    </m:d>
                  </m:oMath>
                </a14:m>
                <a:endParaRPr lang="en-US" dirty="0"/>
              </a:p>
              <a:p>
                <a:pPr>
                  <a:lnSpc>
                    <a:spcPct val="150000"/>
                  </a:lnSpc>
                </a:pPr>
                <a:r>
                  <a:rPr lang="en-US" dirty="0"/>
                  <a:t>We define </a:t>
                </a:r>
                <a14:m>
                  <m:oMath xmlns:m="http://schemas.openxmlformats.org/officeDocument/2006/math">
                    <m:r>
                      <a:rPr lang="en-US" b="0" i="1" smtClean="0">
                        <a:latin typeface="Cambria Math" panose="02040503050406030204" pitchFamily="18" charset="0"/>
                      </a:rPr>
                      <m:t>𝐷</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oMath>
                </a14:m>
                <a:r>
                  <a:rPr lang="zh-CN" altLang="en-US" dirty="0"/>
                  <a:t> </a:t>
                </a:r>
                <a:r>
                  <a:rPr lang="en-US" altLang="zh-CN" dirty="0"/>
                  <a:t>t</a:t>
                </a:r>
                <a:r>
                  <a:rPr lang="en-US" dirty="0"/>
                  <a:t>he </a:t>
                </a:r>
                <a:r>
                  <a:rPr lang="en-US" altLang="zh-CN" dirty="0"/>
                  <a:t>MED</a:t>
                </a:r>
                <a:r>
                  <a:rPr lang="en-US" dirty="0"/>
                  <a:t> between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[1…</m:t>
                    </m:r>
                    <m:r>
                      <a:rPr lang="en-US" i="1" dirty="0" smtClean="0">
                        <a:latin typeface="Cambria Math" panose="02040503050406030204" pitchFamily="18" charset="0"/>
                      </a:rPr>
                      <m:t>𝑖</m:t>
                    </m:r>
                    <m:r>
                      <a:rPr lang="en-US" i="1" dirty="0" smtClean="0">
                        <a:latin typeface="Cambria Math" panose="02040503050406030204" pitchFamily="18" charset="0"/>
                      </a:rPr>
                      <m:t>]</m:t>
                    </m:r>
                  </m:oMath>
                </a14:m>
                <a:r>
                  <a:rPr lang="en-US" dirty="0"/>
                  <a:t> and </a:t>
                </a:r>
                <a14:m>
                  <m:oMath xmlns:m="http://schemas.openxmlformats.org/officeDocument/2006/math">
                    <m:r>
                      <a:rPr lang="en-US" i="1" dirty="0" smtClean="0">
                        <a:latin typeface="Cambria Math" panose="02040503050406030204" pitchFamily="18" charset="0"/>
                      </a:rPr>
                      <m:t>𝑌</m:t>
                    </m:r>
                    <m:r>
                      <a:rPr lang="en-US" i="1" dirty="0" smtClean="0">
                        <a:latin typeface="Cambria Math" panose="02040503050406030204" pitchFamily="18" charset="0"/>
                      </a:rPr>
                      <m:t>[1…</m:t>
                    </m:r>
                    <m:r>
                      <a:rPr lang="en-US" i="1" dirty="0" smtClean="0">
                        <a:latin typeface="Cambria Math" panose="02040503050406030204" pitchFamily="18" charset="0"/>
                      </a:rPr>
                      <m:t>𝑗</m:t>
                    </m:r>
                    <m:r>
                      <a:rPr lang="en-US" i="1" dirty="0" smtClean="0">
                        <a:latin typeface="Cambria Math" panose="02040503050406030204" pitchFamily="18" charset="0"/>
                      </a:rPr>
                      <m:t>] </m:t>
                    </m:r>
                  </m:oMath>
                </a14:m>
                <a:endParaRPr lang="en-US" dirty="0"/>
              </a:p>
              <a:p>
                <a:pPr lvl="2">
                  <a:lnSpc>
                    <a:spcPct val="150000"/>
                  </a:lnSpc>
                </a:pPr>
                <a14:m>
                  <m:oMath xmlns:m="http://schemas.openxmlformats.org/officeDocument/2006/math">
                    <m:r>
                      <a:rPr lang="en-US" sz="2400" b="0" i="1" smtClean="0">
                        <a:latin typeface="Cambria Math" panose="02040503050406030204" pitchFamily="18" charset="0"/>
                      </a:rPr>
                      <m:t>𝑖</m:t>
                    </m:r>
                  </m:oMath>
                </a14:m>
                <a:r>
                  <a:rPr lang="en-US" sz="2400" dirty="0"/>
                  <a:t>: the first </a:t>
                </a:r>
                <a14:m>
                  <m:oMath xmlns:m="http://schemas.openxmlformats.org/officeDocument/2006/math">
                    <m:r>
                      <a:rPr lang="en-US" sz="2400" i="1" dirty="0" smtClean="0">
                        <a:latin typeface="Cambria Math" panose="02040503050406030204" pitchFamily="18" charset="0"/>
                      </a:rPr>
                      <m:t>𝑖</m:t>
                    </m:r>
                  </m:oMath>
                </a14:m>
                <a:r>
                  <a:rPr lang="en-US" sz="2400" dirty="0"/>
                  <a:t> characters of </a:t>
                </a:r>
                <a14:m>
                  <m:oMath xmlns:m="http://schemas.openxmlformats.org/officeDocument/2006/math">
                    <m:r>
                      <a:rPr lang="en-US" sz="2400" i="1" dirty="0" smtClean="0">
                        <a:latin typeface="Cambria Math" panose="02040503050406030204" pitchFamily="18" charset="0"/>
                      </a:rPr>
                      <m:t>𝑋</m:t>
                    </m:r>
                  </m:oMath>
                </a14:m>
                <a:r>
                  <a:rPr lang="en-US" sz="2400" dirty="0"/>
                  <a:t> </a:t>
                </a:r>
              </a:p>
              <a:p>
                <a:pPr lvl="2">
                  <a:lnSpc>
                    <a:spcPct val="150000"/>
                  </a:lnSpc>
                </a:pPr>
                <a14:m>
                  <m:oMath xmlns:m="http://schemas.openxmlformats.org/officeDocument/2006/math">
                    <m:r>
                      <a:rPr lang="en-US" sz="2400" b="0" i="1" smtClean="0">
                        <a:latin typeface="Cambria Math" panose="02040503050406030204" pitchFamily="18" charset="0"/>
                      </a:rPr>
                      <m:t>𝑗</m:t>
                    </m:r>
                  </m:oMath>
                </a14:m>
                <a:r>
                  <a:rPr lang="en-US" sz="2400" dirty="0"/>
                  <a:t>: the first </a:t>
                </a:r>
                <a14:m>
                  <m:oMath xmlns:m="http://schemas.openxmlformats.org/officeDocument/2006/math">
                    <m:r>
                      <a:rPr lang="en-US" sz="2400" i="1" dirty="0" smtClean="0">
                        <a:latin typeface="Cambria Math" panose="02040503050406030204" pitchFamily="18" charset="0"/>
                      </a:rPr>
                      <m:t>𝑗</m:t>
                    </m:r>
                  </m:oMath>
                </a14:m>
                <a:r>
                  <a:rPr lang="en-US" sz="2400" dirty="0"/>
                  <a:t> characters of </a:t>
                </a:r>
                <a14:m>
                  <m:oMath xmlns:m="http://schemas.openxmlformats.org/officeDocument/2006/math">
                    <m:r>
                      <a:rPr lang="en-US" sz="2400" i="1" dirty="0" smtClean="0">
                        <a:latin typeface="Cambria Math" panose="02040503050406030204" pitchFamily="18" charset="0"/>
                      </a:rPr>
                      <m:t>𝑌</m:t>
                    </m:r>
                  </m:oMath>
                </a14:m>
                <a:endParaRPr lang="en-US" sz="2400" dirty="0"/>
              </a:p>
              <a:p>
                <a:pPr>
                  <a:lnSpc>
                    <a:spcPct val="150000"/>
                  </a:lnSpc>
                </a:pPr>
                <a:r>
                  <a:rPr lang="en-US" b="1" dirty="0">
                    <a:solidFill>
                      <a:srgbClr val="FF0000"/>
                    </a:solidFill>
                  </a:rPr>
                  <a:t>The edit distance between </a:t>
                </a:r>
                <a14:m>
                  <m:oMath xmlns:m="http://schemas.openxmlformats.org/officeDocument/2006/math">
                    <m:r>
                      <a:rPr lang="en-US" b="1" i="1" dirty="0" smtClean="0">
                        <a:solidFill>
                          <a:srgbClr val="FF0000"/>
                        </a:solidFill>
                        <a:latin typeface="Cambria Math" panose="02040503050406030204" pitchFamily="18" charset="0"/>
                      </a:rPr>
                      <m:t>𝑿</m:t>
                    </m:r>
                  </m:oMath>
                </a14:m>
                <a:r>
                  <a:rPr lang="en-US" b="1" dirty="0">
                    <a:solidFill>
                      <a:srgbClr val="FF0000"/>
                    </a:solidFill>
                  </a:rPr>
                  <a:t> and </a:t>
                </a:r>
                <a14:m>
                  <m:oMath xmlns:m="http://schemas.openxmlformats.org/officeDocument/2006/math">
                    <m:r>
                      <a:rPr lang="en-US" b="1" i="1" dirty="0" smtClean="0">
                        <a:solidFill>
                          <a:srgbClr val="FF0000"/>
                        </a:solidFill>
                        <a:latin typeface="Cambria Math" panose="02040503050406030204" pitchFamily="18" charset="0"/>
                      </a:rPr>
                      <m:t>𝒀</m:t>
                    </m:r>
                  </m:oMath>
                </a14:m>
                <a:r>
                  <a:rPr lang="en-US" b="1" dirty="0">
                    <a:solidFill>
                      <a:srgbClr val="FF0000"/>
                    </a:solidFill>
                  </a:rPr>
                  <a:t> is thus </a:t>
                </a:r>
                <a14:m>
                  <m:oMath xmlns:m="http://schemas.openxmlformats.org/officeDocument/2006/math">
                    <m:r>
                      <a:rPr lang="en-US" b="1" i="1" dirty="0" smtClean="0">
                        <a:solidFill>
                          <a:srgbClr val="FF0000"/>
                        </a:solidFill>
                        <a:latin typeface="Cambria Math" panose="02040503050406030204" pitchFamily="18" charset="0"/>
                      </a:rPr>
                      <m:t>𝑫</m:t>
                    </m:r>
                    <m:r>
                      <a:rPr lang="en-US" b="1" i="1" dirty="0" smtClean="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𝒏</m:t>
                    </m:r>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𝒎</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5" name="Content Placeholder 2">
                <a:extLst>
                  <a:ext uri="{FF2B5EF4-FFF2-40B4-BE49-F238E27FC236}">
                    <a16:creationId xmlns:a16="http://schemas.microsoft.com/office/drawing/2014/main" id="{B6821F90-65AE-490E-B7E3-D935E6772B84}"/>
                  </a:ext>
                </a:extLst>
              </p:cNvPr>
              <p:cNvSpPr txBox="1">
                <a:spLocks noGrp="1" noRot="1" noChangeAspect="1" noMove="1" noResize="1" noEditPoints="1" noAdjustHandles="1" noChangeArrowheads="1" noChangeShapeType="1" noTextEdit="1"/>
              </p:cNvSpPr>
              <p:nvPr>
                <p:ph idx="1"/>
              </p:nvPr>
            </p:nvSpPr>
            <p:spPr>
              <a:xfrm>
                <a:off x="479425" y="1019282"/>
                <a:ext cx="9858375" cy="5273030"/>
              </a:xfrm>
              <a:prstGeom prst="rect">
                <a:avLst/>
              </a:prstGeom>
              <a:blipFill>
                <a:blip r:embed="rId3"/>
                <a:stretch>
                  <a:fillRect l="-1028"/>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751189B6-488C-4813-B152-3D620E2CAAD3}"/>
              </a:ext>
            </a:extLst>
          </p:cNvPr>
          <p:cNvSpPr>
            <a:spLocks noGrp="1"/>
          </p:cNvSpPr>
          <p:nvPr>
            <p:ph type="sldNum" sz="quarter" idx="12"/>
          </p:nvPr>
        </p:nvSpPr>
        <p:spPr/>
        <p:txBody>
          <a:bodyPr/>
          <a:lstStyle/>
          <a:p>
            <a:fld id="{DC8BB421-126E-41CB-B73A-69D52E98CAE3}" type="slidenum">
              <a:rPr lang="zh-CN" altLang="en-US" smtClean="0"/>
              <a:t>69</a:t>
            </a:fld>
            <a:endParaRPr lang="zh-CN" altLang="en-US" dirty="0"/>
          </a:p>
        </p:txBody>
      </p:sp>
    </p:spTree>
    <p:extLst>
      <p:ext uri="{BB962C8B-B14F-4D97-AF65-F5344CB8AC3E}">
        <p14:creationId xmlns:p14="http://schemas.microsoft.com/office/powerpoint/2010/main" val="2147229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2622-83D2-1614-6A3D-4CD2D1BA2755}"/>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(1947-1969)</a:t>
            </a:r>
            <a:endParaRPr lang="en-CN" dirty="0"/>
          </a:p>
        </p:txBody>
      </p:sp>
      <p:sp>
        <p:nvSpPr>
          <p:cNvPr id="3" name="Content Placeholder 2">
            <a:extLst>
              <a:ext uri="{FF2B5EF4-FFF2-40B4-BE49-F238E27FC236}">
                <a16:creationId xmlns:a16="http://schemas.microsoft.com/office/drawing/2014/main" id="{57979B70-2954-53D2-AAE1-D1718B624FD4}"/>
              </a:ext>
            </a:extLst>
          </p:cNvPr>
          <p:cNvSpPr>
            <a:spLocks noGrp="1"/>
          </p:cNvSpPr>
          <p:nvPr>
            <p:ph idx="1"/>
          </p:nvPr>
        </p:nvSpPr>
        <p:spPr>
          <a:xfrm>
            <a:off x="517526" y="1108434"/>
            <a:ext cx="8761386" cy="2769086"/>
          </a:xfrm>
        </p:spPr>
        <p:txBody>
          <a:bodyPr>
            <a:normAutofit/>
          </a:bodyPr>
          <a:lstStyle/>
          <a:p>
            <a:r>
              <a:rPr lang="en-US" dirty="0"/>
              <a:t>Warren Weaver</a:t>
            </a:r>
            <a:r>
              <a:rPr lang="zh-CN" altLang="en-US" dirty="0"/>
              <a:t> </a:t>
            </a:r>
            <a:r>
              <a:rPr lang="en-US" altLang="zh-CN" dirty="0"/>
              <a:t>wrote</a:t>
            </a:r>
            <a:r>
              <a:rPr lang="zh-CN" altLang="en-US" dirty="0"/>
              <a:t> </a:t>
            </a:r>
            <a:r>
              <a:rPr lang="en-US" dirty="0"/>
              <a:t>to Wiener</a:t>
            </a:r>
            <a:r>
              <a:rPr lang="zh-CN" altLang="en-US" dirty="0"/>
              <a:t> </a:t>
            </a:r>
            <a:r>
              <a:rPr lang="en-US" altLang="zh-CN" dirty="0"/>
              <a:t>in</a:t>
            </a:r>
            <a:r>
              <a:rPr lang="zh-CN" altLang="en-US" dirty="0"/>
              <a:t> </a:t>
            </a:r>
            <a:r>
              <a:rPr lang="en-US" dirty="0"/>
              <a:t>1947</a:t>
            </a:r>
            <a:endParaRPr lang="en-US" altLang="zh-CN" dirty="0"/>
          </a:p>
          <a:p>
            <a:pPr lvl="1"/>
            <a:r>
              <a:rPr lang="en-US" altLang="zh-CN" i="1" dirty="0">
                <a:solidFill>
                  <a:srgbClr val="0068B7"/>
                </a:solidFill>
              </a:rPr>
              <a:t>One naturally wonders if the problem of translation could conceivably be treated as a problem in cryptography. When I look at an article in Russian, I say:</a:t>
            </a:r>
            <a:r>
              <a:rPr lang="zh-CN" altLang="en-US" i="1" dirty="0">
                <a:solidFill>
                  <a:srgbClr val="0068B7"/>
                </a:solidFill>
              </a:rPr>
              <a:t> </a:t>
            </a:r>
            <a:r>
              <a:rPr lang="en-US" altLang="zh-CN" i="1" dirty="0">
                <a:solidFill>
                  <a:srgbClr val="0068B7"/>
                </a:solidFill>
              </a:rPr>
              <a:t>‘This is really written in English, but it </a:t>
            </a:r>
            <a:r>
              <a:rPr lang="en-US" altLang="zh-CN" i="1" dirty="0">
                <a:solidFill>
                  <a:schemeClr val="accent6"/>
                </a:solidFill>
              </a:rPr>
              <a:t>has been coded</a:t>
            </a:r>
            <a:r>
              <a:rPr lang="en-US" altLang="zh-CN" i="1" dirty="0">
                <a:solidFill>
                  <a:srgbClr val="0068B7"/>
                </a:solidFill>
              </a:rPr>
              <a:t> in some strange symbols. I will now proceed to </a:t>
            </a:r>
            <a:r>
              <a:rPr lang="en-US" altLang="zh-CN" i="1" dirty="0">
                <a:solidFill>
                  <a:schemeClr val="accent6"/>
                </a:solidFill>
              </a:rPr>
              <a:t>decode</a:t>
            </a:r>
            <a:r>
              <a:rPr lang="zh-CN" altLang="en-US" i="1" dirty="0">
                <a:solidFill>
                  <a:srgbClr val="0068B7"/>
                </a:solidFill>
              </a:rPr>
              <a:t>’</a:t>
            </a:r>
            <a:r>
              <a:rPr lang="en-US" altLang="zh-CN" i="1" dirty="0">
                <a:solidFill>
                  <a:srgbClr val="0068B7"/>
                </a:solidFill>
              </a:rPr>
              <a:t>.</a:t>
            </a:r>
          </a:p>
        </p:txBody>
      </p:sp>
      <p:sp>
        <p:nvSpPr>
          <p:cNvPr id="4" name="Slide Number Placeholder 3">
            <a:extLst>
              <a:ext uri="{FF2B5EF4-FFF2-40B4-BE49-F238E27FC236}">
                <a16:creationId xmlns:a16="http://schemas.microsoft.com/office/drawing/2014/main" id="{C0211E27-33B3-C327-61F0-6C868690D1E5}"/>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pic>
        <p:nvPicPr>
          <p:cNvPr id="2050" name="Picture 2" descr="undefined">
            <a:extLst>
              <a:ext uri="{FF2B5EF4-FFF2-40B4-BE49-F238E27FC236}">
                <a16:creationId xmlns:a16="http://schemas.microsoft.com/office/drawing/2014/main" id="{18CC2BD1-4FE6-4A52-280B-0A1758AF6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4705" y="1108433"/>
            <a:ext cx="1949770" cy="15598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310B34-8F8D-A5AC-3E27-D9603DD495F3}"/>
              </a:ext>
            </a:extLst>
          </p:cNvPr>
          <p:cNvSpPr txBox="1"/>
          <p:nvPr/>
        </p:nvSpPr>
        <p:spPr>
          <a:xfrm>
            <a:off x="9612803" y="2668249"/>
            <a:ext cx="2173573" cy="646331"/>
          </a:xfrm>
          <a:prstGeom prst="rect">
            <a:avLst/>
          </a:prstGeom>
          <a:noFill/>
        </p:spPr>
        <p:txBody>
          <a:bodyPr wrap="square">
            <a:spAutoFit/>
          </a:bodyPr>
          <a:lstStyle/>
          <a:p>
            <a:pPr algn="ctr"/>
            <a:r>
              <a:rPr lang="en-US" dirty="0"/>
              <a:t>Warren Weaver</a:t>
            </a:r>
          </a:p>
          <a:p>
            <a:pPr algn="ctr"/>
            <a:r>
              <a:rPr lang="en-US" altLang="zh-CN" dirty="0"/>
              <a:t>1894-1978</a:t>
            </a:r>
            <a:endParaRPr lang="en-CN" dirty="0"/>
          </a:p>
        </p:txBody>
      </p:sp>
      <p:pic>
        <p:nvPicPr>
          <p:cNvPr id="7" name="Picture 4">
            <a:extLst>
              <a:ext uri="{FF2B5EF4-FFF2-40B4-BE49-F238E27FC236}">
                <a16:creationId xmlns:a16="http://schemas.microsoft.com/office/drawing/2014/main" id="{F78DF1A6-D436-1B22-B25B-44C385523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312" y="3429000"/>
            <a:ext cx="1952162" cy="265316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F2C5BA6-2259-B292-C154-CADEA3B1EF75}"/>
              </a:ext>
            </a:extLst>
          </p:cNvPr>
          <p:cNvSpPr txBox="1">
            <a:spLocks/>
          </p:cNvSpPr>
          <p:nvPr/>
        </p:nvSpPr>
        <p:spPr bwMode="auto">
          <a:xfrm>
            <a:off x="9812612" y="6075975"/>
            <a:ext cx="1771562" cy="59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Calibri" charset="0"/>
                <a:ea typeface="SimSun" charset="-122"/>
              </a:defRPr>
            </a:lvl1pPr>
            <a:lvl2pPr marL="742950" indent="-285750" defTabSz="457200">
              <a:defRPr>
                <a:solidFill>
                  <a:schemeClr val="tx1"/>
                </a:solidFill>
                <a:latin typeface="Calibri" charset="0"/>
                <a:ea typeface="SimSun" charset="-122"/>
              </a:defRPr>
            </a:lvl2pPr>
            <a:lvl3pPr marL="1143000" indent="-228600" defTabSz="457200">
              <a:defRPr>
                <a:solidFill>
                  <a:schemeClr val="tx1"/>
                </a:solidFill>
                <a:latin typeface="Calibri" charset="0"/>
                <a:ea typeface="SimSun" charset="-122"/>
              </a:defRPr>
            </a:lvl3pPr>
            <a:lvl4pPr marL="1600200" indent="-228600" defTabSz="457200">
              <a:defRPr>
                <a:solidFill>
                  <a:schemeClr val="tx1"/>
                </a:solidFill>
                <a:latin typeface="Calibri" charset="0"/>
                <a:ea typeface="SimSun" charset="-122"/>
              </a:defRPr>
            </a:lvl4pPr>
            <a:lvl5pPr marL="2057400" indent="-228600" defTabSz="457200">
              <a:defRPr>
                <a:solidFill>
                  <a:schemeClr val="tx1"/>
                </a:solidFill>
                <a:latin typeface="Calibri" charset="0"/>
                <a:ea typeface="SimSun" charset="-122"/>
              </a:defRPr>
            </a:lvl5pPr>
            <a:lvl6pPr marL="2514600" indent="-228600" defTabSz="457200" eaLnBrk="0" fontAlgn="base" hangingPunct="0">
              <a:spcBef>
                <a:spcPct val="0"/>
              </a:spcBef>
              <a:spcAft>
                <a:spcPct val="0"/>
              </a:spcAft>
              <a:defRPr>
                <a:solidFill>
                  <a:schemeClr val="tx1"/>
                </a:solidFill>
                <a:latin typeface="Calibri" charset="0"/>
                <a:ea typeface="SimSun" charset="-122"/>
              </a:defRPr>
            </a:lvl6pPr>
            <a:lvl7pPr marL="2971800" indent="-228600" defTabSz="457200" eaLnBrk="0" fontAlgn="base" hangingPunct="0">
              <a:spcBef>
                <a:spcPct val="0"/>
              </a:spcBef>
              <a:spcAft>
                <a:spcPct val="0"/>
              </a:spcAft>
              <a:defRPr>
                <a:solidFill>
                  <a:schemeClr val="tx1"/>
                </a:solidFill>
                <a:latin typeface="Calibri" charset="0"/>
                <a:ea typeface="SimSun" charset="-122"/>
              </a:defRPr>
            </a:lvl7pPr>
            <a:lvl8pPr marL="3429000" indent="-228600" defTabSz="457200" eaLnBrk="0" fontAlgn="base" hangingPunct="0">
              <a:spcBef>
                <a:spcPct val="0"/>
              </a:spcBef>
              <a:spcAft>
                <a:spcPct val="0"/>
              </a:spcAft>
              <a:defRPr>
                <a:solidFill>
                  <a:schemeClr val="tx1"/>
                </a:solidFill>
                <a:latin typeface="Calibri" charset="0"/>
                <a:ea typeface="SimSun" charset="-122"/>
              </a:defRPr>
            </a:lvl8pPr>
            <a:lvl9pPr marL="3886200" indent="-228600" defTabSz="457200" eaLnBrk="0" fontAlgn="base" hangingPunct="0">
              <a:spcBef>
                <a:spcPct val="0"/>
              </a:spcBef>
              <a:spcAft>
                <a:spcPct val="0"/>
              </a:spcAft>
              <a:defRPr>
                <a:solidFill>
                  <a:schemeClr val="tx1"/>
                </a:solidFill>
                <a:latin typeface="Calibri" charset="0"/>
                <a:ea typeface="SimSun" charset="-122"/>
              </a:defRPr>
            </a:lvl9pPr>
          </a:lstStyle>
          <a:p>
            <a:pPr marL="0" marR="0" lvl="0" indent="0" algn="ctr" defTabSz="914400" fontAlgn="auto">
              <a:lnSpc>
                <a:spcPct val="100000"/>
              </a:lnSpc>
              <a:spcBef>
                <a:spcPts val="1000"/>
              </a:spcBef>
              <a:spcAft>
                <a:spcPts val="0"/>
              </a:spcAft>
              <a:buClr>
                <a:srgbClr val="4472C4"/>
              </a:buClr>
              <a:buSzTx/>
              <a:tabLst/>
              <a:defRPr/>
            </a:pPr>
            <a:r>
              <a:rPr lang="en-US" altLang="zh-CN" dirty="0">
                <a:latin typeface="+mn-lt"/>
                <a:ea typeface="+mn-ea"/>
              </a:rPr>
              <a:t>Alan Turing,</a:t>
            </a:r>
            <a:r>
              <a:rPr lang="zh-CN" altLang="en-US" dirty="0">
                <a:latin typeface="+mn-lt"/>
                <a:ea typeface="+mn-ea"/>
              </a:rPr>
              <a:t> </a:t>
            </a:r>
            <a:r>
              <a:rPr lang="en-US" altLang="zh-CN" dirty="0">
                <a:latin typeface="+mn-lt"/>
                <a:ea typeface="+mn-ea"/>
              </a:rPr>
              <a:t>1912-1954</a:t>
            </a:r>
          </a:p>
        </p:txBody>
      </p:sp>
      <p:sp>
        <p:nvSpPr>
          <p:cNvPr id="9" name="Content Placeholder 2">
            <a:extLst>
              <a:ext uri="{FF2B5EF4-FFF2-40B4-BE49-F238E27FC236}">
                <a16:creationId xmlns:a16="http://schemas.microsoft.com/office/drawing/2014/main" id="{8BC86424-3BB1-0C4F-82F1-6F7BE780CD45}"/>
              </a:ext>
            </a:extLst>
          </p:cNvPr>
          <p:cNvSpPr txBox="1">
            <a:spLocks/>
          </p:cNvSpPr>
          <p:nvPr/>
        </p:nvSpPr>
        <p:spPr>
          <a:xfrm>
            <a:off x="479425" y="3915767"/>
            <a:ext cx="8761386" cy="24503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Alan Turing</a:t>
            </a:r>
            <a:r>
              <a:rPr lang="zh-CN" altLang="en-US" dirty="0"/>
              <a:t> </a:t>
            </a:r>
            <a:r>
              <a:rPr lang="en-US" altLang="zh-CN" dirty="0"/>
              <a:t>wrote</a:t>
            </a:r>
            <a:r>
              <a:rPr lang="zh-CN" altLang="en-US" dirty="0"/>
              <a:t> </a:t>
            </a:r>
            <a:r>
              <a:rPr lang="en-US" altLang="zh-CN" dirty="0"/>
              <a:t>“Computing Machinery and Intelligence”</a:t>
            </a:r>
            <a:r>
              <a:rPr lang="zh-CN" altLang="en-US" dirty="0"/>
              <a:t> </a:t>
            </a:r>
            <a:r>
              <a:rPr lang="en-US" altLang="zh-CN" dirty="0"/>
              <a:t>in</a:t>
            </a:r>
            <a:r>
              <a:rPr lang="zh-CN" altLang="en-US" dirty="0"/>
              <a:t> </a:t>
            </a:r>
            <a:r>
              <a:rPr lang="en-US" altLang="zh-CN" dirty="0"/>
              <a:t>1950</a:t>
            </a:r>
            <a:r>
              <a:rPr lang="zh-CN" altLang="en-US" dirty="0"/>
              <a:t> </a:t>
            </a:r>
            <a:r>
              <a:rPr lang="en-US" altLang="zh-CN" dirty="0"/>
              <a:t>(proposed</a:t>
            </a:r>
            <a:r>
              <a:rPr lang="zh-CN" altLang="en-US" dirty="0"/>
              <a:t> </a:t>
            </a:r>
            <a:r>
              <a:rPr lang="en-US" altLang="zh-CN" dirty="0"/>
              <a:t>the</a:t>
            </a:r>
            <a:r>
              <a:rPr lang="zh-CN" altLang="en-US" dirty="0"/>
              <a:t> </a:t>
            </a:r>
            <a:r>
              <a:rPr lang="en-US" altLang="zh-CN" dirty="0"/>
              <a:t>Turing</a:t>
            </a:r>
            <a:r>
              <a:rPr lang="zh-CN" altLang="en-US" dirty="0"/>
              <a:t> </a:t>
            </a:r>
            <a:r>
              <a:rPr lang="en-US" altLang="zh-CN" dirty="0"/>
              <a:t>test)</a:t>
            </a:r>
          </a:p>
          <a:p>
            <a:pPr lvl="1"/>
            <a:r>
              <a:rPr lang="en-US" i="1" dirty="0">
                <a:solidFill>
                  <a:srgbClr val="0068B7"/>
                </a:solidFill>
              </a:rPr>
              <a:t>I propose to consider the question, “Can machines think?” This should begin with definitions of the meaning of the terms “machine” and “think.” </a:t>
            </a:r>
          </a:p>
        </p:txBody>
      </p:sp>
    </p:spTree>
    <p:extLst>
      <p:ext uri="{BB962C8B-B14F-4D97-AF65-F5344CB8AC3E}">
        <p14:creationId xmlns:p14="http://schemas.microsoft.com/office/powerpoint/2010/main" val="3283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7E27C-E8E5-4F41-85E7-02271F72C46C}"/>
              </a:ext>
            </a:extLst>
          </p:cNvPr>
          <p:cNvSpPr>
            <a:spLocks noGrp="1"/>
          </p:cNvSpPr>
          <p:nvPr>
            <p:ph type="title"/>
          </p:nvPr>
        </p:nvSpPr>
        <p:spPr/>
        <p:txBody>
          <a:bodyPr>
            <a:normAutofit fontScale="90000"/>
          </a:bodyPr>
          <a:lstStyle/>
          <a:p>
            <a:r>
              <a:rPr lang="en-US" altLang="zh-CN" dirty="0"/>
              <a:t>Dynamic</a:t>
            </a:r>
            <a:r>
              <a:rPr lang="zh-CN" altLang="en-US" dirty="0"/>
              <a:t> </a:t>
            </a:r>
            <a:r>
              <a:rPr lang="en-US" altLang="zh-CN" dirty="0"/>
              <a:t>programming</a:t>
            </a:r>
            <a:r>
              <a:rPr lang="zh-CN" altLang="en-US" dirty="0"/>
              <a:t> </a:t>
            </a:r>
            <a:r>
              <a:rPr lang="en-US" altLang="zh-CN" dirty="0"/>
              <a:t>for</a:t>
            </a:r>
            <a:r>
              <a:rPr lang="zh-CN" altLang="en-US" dirty="0"/>
              <a:t> </a:t>
            </a:r>
            <a:r>
              <a:rPr lang="en-US" altLang="zh-CN" dirty="0"/>
              <a:t>MED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4C6D34-A65E-421D-B33D-81871075BB99}"/>
                  </a:ext>
                </a:extLst>
              </p:cNvPr>
              <p:cNvSpPr>
                <a:spLocks noGrp="1"/>
              </p:cNvSpPr>
              <p:nvPr>
                <p:ph idx="1"/>
              </p:nvPr>
            </p:nvSpPr>
            <p:spPr>
              <a:xfrm>
                <a:off x="479425" y="1077147"/>
                <a:ext cx="7982650" cy="5675312"/>
              </a:xfrm>
            </p:spPr>
            <p:txBody>
              <a:bodyPr lIns="90000">
                <a:noAutofit/>
              </a:bodyPr>
              <a:lstStyle/>
              <a:p>
                <a:r>
                  <a:rPr lang="en-US" altLang="zh-CN" b="1" dirty="0"/>
                  <a:t>Initialization</a:t>
                </a:r>
              </a:p>
              <a:p>
                <a:pPr lvl="1"/>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oMath>
                </a14:m>
                <a:endParaRPr lang="en-US" altLang="zh-CN" b="0" dirty="0"/>
              </a:p>
              <a:p>
                <a:pPr lvl="1">
                  <a:spcAft>
                    <a:spcPts val="600"/>
                  </a:spcAft>
                </a:pPr>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=0</m:t>
                    </m:r>
                  </m:oMath>
                </a14:m>
                <a:endParaRPr lang="en-US" altLang="zh-CN" dirty="0"/>
              </a:p>
              <a:p>
                <a:pPr algn="just"/>
                <a:r>
                  <a:rPr lang="en-US" altLang="zh-CN" b="1" dirty="0"/>
                  <a:t>Recurrence Relation</a:t>
                </a:r>
              </a:p>
              <a:p>
                <a:pPr marL="457200" lvl="1" indent="0" algn="just">
                  <a:spcAft>
                    <a:spcPts val="600"/>
                  </a:spcAft>
                  <a:buNone/>
                </a:pPr>
                <a:r>
                  <a:rPr lang="en-US" altLang="zh-CN" i="1" dirty="0"/>
                  <a:t>For each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oMath>
                </a14:m>
                <a:endParaRPr lang="en-US" altLang="zh-CN" i="1" dirty="0"/>
              </a:p>
              <a:p>
                <a:pPr marL="914400" lvl="2" indent="0" algn="just">
                  <a:spcAft>
                    <a:spcPts val="600"/>
                  </a:spcAft>
                  <a:buNone/>
                </a:pPr>
                <a:r>
                  <a:rPr lang="en-US" altLang="zh-CN" sz="2400" i="1" dirty="0"/>
                  <a:t>For each </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𝑚</m:t>
                    </m:r>
                  </m:oMath>
                </a14:m>
                <a:endParaRPr lang="en-US" altLang="zh-CN" sz="2400" i="1" dirty="0"/>
              </a:p>
              <a:p>
                <a:pPr marL="1371600" lvl="3" indent="0" algn="just">
                  <a:spcAft>
                    <a:spcPts val="600"/>
                  </a:spcAft>
                  <a:buNone/>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min</m:t>
                          </m:r>
                        </m:fName>
                        <m:e>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𝑗</m:t>
                                      </m:r>
                                    </m:e>
                                  </m:d>
                                  <m:r>
                                    <a:rPr lang="en-US" altLang="zh-CN" sz="2400" i="1">
                                      <a:latin typeface="Cambria Math" panose="02040503050406030204" pitchFamily="18" charset="0"/>
                                    </a:rPr>
                                    <m:t>+</m:t>
                                  </m:r>
                                  <m:r>
                                    <m:rPr>
                                      <m:sty m:val="p"/>
                                    </m:rPr>
                                    <a:rPr lang="en-US" altLang="zh-CN" sz="2400" i="0" smtClean="0">
                                      <a:solidFill>
                                        <a:srgbClr val="FF0000"/>
                                      </a:solidFill>
                                      <a:latin typeface="Cambria Math" panose="02040503050406030204" pitchFamily="18" charset="0"/>
                                    </a:rPr>
                                    <m:t>Del</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−1</m:t>
                                      </m:r>
                                    </m:e>
                                  </m:d>
                                  <m:r>
                                    <a:rPr lang="en-US" altLang="zh-CN" sz="2400" i="1">
                                      <a:latin typeface="Cambria Math" panose="02040503050406030204" pitchFamily="18" charset="0"/>
                                    </a:rPr>
                                    <m:t>+</m:t>
                                  </m:r>
                                  <m:r>
                                    <m:rPr>
                                      <m:sty m:val="p"/>
                                    </m:rPr>
                                    <a:rPr lang="en-US" altLang="zh-CN" sz="2400" i="0" smtClean="0">
                                      <a:solidFill>
                                        <a:srgbClr val="0068B7"/>
                                      </a:solidFill>
                                      <a:latin typeface="Cambria Math" panose="02040503050406030204" pitchFamily="18" charset="0"/>
                                    </a:rPr>
                                    <m:t>Ins</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𝑗</m:t>
                                      </m:r>
                                      <m:r>
                                        <a:rPr lang="en-US" altLang="zh-CN" sz="2400" i="1">
                                          <a:latin typeface="Cambria Math" panose="02040503050406030204" pitchFamily="18" charset="0"/>
                                        </a:rPr>
                                        <m:t>−1</m:t>
                                      </m:r>
                                    </m:e>
                                  </m:d>
                                  <m:r>
                                    <a:rPr lang="en-US" altLang="zh-CN" sz="2400" i="1">
                                      <a:latin typeface="Cambria Math" panose="02040503050406030204" pitchFamily="18" charset="0"/>
                                    </a:rPr>
                                    <m:t>+</m:t>
                                  </m:r>
                                  <m:r>
                                    <m:rPr>
                                      <m:sty m:val="p"/>
                                    </m:rPr>
                                    <a:rPr lang="en-US" altLang="zh-CN" sz="2400" i="0" smtClean="0">
                                      <a:solidFill>
                                        <a:srgbClr val="00B050"/>
                                      </a:solidFill>
                                      <a:latin typeface="Cambria Math" panose="02040503050406030204" pitchFamily="18" charset="0"/>
                                    </a:rPr>
                                    <m:t>Sub</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e>
                              </m:eqArr>
                              <m:r>
                                <a:rPr lang="en-US" altLang="zh-CN" sz="2400" i="1">
                                  <a:latin typeface="Cambria Math" panose="02040503050406030204" pitchFamily="18" charset="0"/>
                                </a:rPr>
                                <m:t> </m:t>
                              </m:r>
                            </m:e>
                          </m:d>
                        </m:e>
                      </m:func>
                    </m:oMath>
                  </m:oMathPara>
                </a14:m>
                <a:endParaRPr lang="en-US" altLang="zh-CN" i="1" dirty="0"/>
              </a:p>
              <a:p>
                <a:pPr marL="457200" lvl="1" indent="0" algn="just">
                  <a:spcAft>
                    <a:spcPts val="600"/>
                  </a:spcAft>
                  <a:buNone/>
                </a:pPr>
                <a:r>
                  <a:rPr lang="en-US" altLang="zh-CN" dirty="0"/>
                  <a:t>Termination</a:t>
                </a:r>
                <a:r>
                  <a:rPr lang="en-US" altLang="zh-CN" i="1" dirty="0"/>
                  <a:t> </a:t>
                </a:r>
                <a:r>
                  <a:rPr lang="en-US" altLang="zh-CN" dirty="0"/>
                  <a:t>return </a:t>
                </a:r>
                <a14:m>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e>
                    </m:d>
                  </m:oMath>
                </a14:m>
                <a:r>
                  <a:rPr lang="en-US" altLang="zh-CN" dirty="0"/>
                  <a:t> as MED</a:t>
                </a:r>
              </a:p>
            </p:txBody>
          </p:sp>
        </mc:Choice>
        <mc:Fallback xmlns="">
          <p:sp>
            <p:nvSpPr>
              <p:cNvPr id="3" name="内容占位符 2">
                <a:extLst>
                  <a:ext uri="{FF2B5EF4-FFF2-40B4-BE49-F238E27FC236}">
                    <a16:creationId xmlns:a16="http://schemas.microsoft.com/office/drawing/2014/main" id="{CE4C6D34-A65E-421D-B33D-81871075BB99}"/>
                  </a:ext>
                </a:extLst>
              </p:cNvPr>
              <p:cNvSpPr>
                <a:spLocks noGrp="1" noRot="1" noChangeAspect="1" noMove="1" noResize="1" noEditPoints="1" noAdjustHandles="1" noChangeArrowheads="1" noChangeShapeType="1" noTextEdit="1"/>
              </p:cNvSpPr>
              <p:nvPr>
                <p:ph idx="1"/>
              </p:nvPr>
            </p:nvSpPr>
            <p:spPr>
              <a:xfrm>
                <a:off x="479425" y="1077147"/>
                <a:ext cx="7982650" cy="5675312"/>
              </a:xfrm>
              <a:blipFill>
                <a:blip r:embed="rId3"/>
                <a:stretch>
                  <a:fillRect l="-1270" t="-1116" b="-537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FE3B5467-A006-A54A-954A-4912690E86E8}"/>
                  </a:ext>
                </a:extLst>
              </p:cNvPr>
              <p:cNvSpPr txBox="1">
                <a:spLocks/>
              </p:cNvSpPr>
              <p:nvPr/>
            </p:nvSpPr>
            <p:spPr>
              <a:xfrm>
                <a:off x="7415939" y="2096762"/>
                <a:ext cx="4606602" cy="2921416"/>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Levenshtein Distance</a:t>
                </a:r>
              </a:p>
              <a:p>
                <a:pPr lvl="1"/>
                <a14:m>
                  <m:oMath xmlns:m="http://schemas.openxmlformats.org/officeDocument/2006/math">
                    <m:r>
                      <m:rPr>
                        <m:sty m:val="p"/>
                      </m:rPr>
                      <a:rPr lang="en-US" altLang="zh-CN" b="0" i="0" smtClean="0">
                        <a:solidFill>
                          <a:srgbClr val="FF0000"/>
                        </a:solidFill>
                        <a:latin typeface="Cambria Math" panose="02040503050406030204" pitchFamily="18" charset="0"/>
                      </a:rPr>
                      <m:t>Del</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=1</m:t>
                    </m:r>
                  </m:oMath>
                </a14:m>
                <a:endParaRPr lang="en-US" altLang="zh-CN" b="0" dirty="0"/>
              </a:p>
              <a:p>
                <a:pPr lvl="1"/>
                <a14:m>
                  <m:oMath xmlns:m="http://schemas.openxmlformats.org/officeDocument/2006/math">
                    <m:r>
                      <m:rPr>
                        <m:sty m:val="p"/>
                      </m:rPr>
                      <a:rPr lang="en-US" altLang="zh-CN" b="0" i="0" smtClean="0">
                        <a:solidFill>
                          <a:srgbClr val="0068B7"/>
                        </a:solidFill>
                        <a:latin typeface="Cambria Math" panose="02040503050406030204" pitchFamily="18" charset="0"/>
                      </a:rPr>
                      <m:t>Ins</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=1</m:t>
                    </m:r>
                  </m:oMath>
                </a14:m>
                <a:endParaRPr lang="en-US" altLang="zh-CN" dirty="0"/>
              </a:p>
              <a:p>
                <a:pPr lvl="1"/>
                <a14:m>
                  <m:oMath xmlns:m="http://schemas.openxmlformats.org/officeDocument/2006/math">
                    <m:r>
                      <m:rPr>
                        <m:sty m:val="p"/>
                      </m:rPr>
                      <a:rPr lang="en-US" altLang="zh-CN" b="0" i="0" smtClean="0">
                        <a:solidFill>
                          <a:srgbClr val="00B050"/>
                        </a:solidFill>
                        <a:latin typeface="Cambria Math" panose="02040503050406030204" pitchFamily="18" charset="0"/>
                      </a:rPr>
                      <m:t>Sub</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2 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0 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qArr>
                      </m:e>
                    </m:d>
                  </m:oMath>
                </a14:m>
                <a:endParaRPr lang="en-US" altLang="zh-CN" dirty="0"/>
              </a:p>
            </p:txBody>
          </p:sp>
        </mc:Choice>
        <mc:Fallback xmlns="">
          <p:sp>
            <p:nvSpPr>
              <p:cNvPr id="9" name="内容占位符 2">
                <a:extLst>
                  <a:ext uri="{FF2B5EF4-FFF2-40B4-BE49-F238E27FC236}">
                    <a16:creationId xmlns:a16="http://schemas.microsoft.com/office/drawing/2014/main" id="{FE3B5467-A006-A54A-954A-4912690E86E8}"/>
                  </a:ext>
                </a:extLst>
              </p:cNvPr>
              <p:cNvSpPr txBox="1">
                <a:spLocks noRot="1" noChangeAspect="1" noMove="1" noResize="1" noEditPoints="1" noAdjustHandles="1" noChangeArrowheads="1" noChangeShapeType="1" noTextEdit="1"/>
              </p:cNvSpPr>
              <p:nvPr/>
            </p:nvSpPr>
            <p:spPr>
              <a:xfrm>
                <a:off x="7415939" y="2096762"/>
                <a:ext cx="4606602" cy="2921416"/>
              </a:xfrm>
              <a:prstGeom prst="rect">
                <a:avLst/>
              </a:prstGeom>
              <a:blipFill>
                <a:blip r:embed="rId4"/>
                <a:stretch>
                  <a:fillRect l="-2479" t="-2597" b="-92208"/>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8025A1F2-CC1C-498F-A341-6E2428E707D0}"/>
              </a:ext>
            </a:extLst>
          </p:cNvPr>
          <p:cNvSpPr>
            <a:spLocks noGrp="1"/>
          </p:cNvSpPr>
          <p:nvPr>
            <p:ph type="sldNum" sz="quarter" idx="12"/>
          </p:nvPr>
        </p:nvSpPr>
        <p:spPr/>
        <p:txBody>
          <a:bodyPr/>
          <a:lstStyle/>
          <a:p>
            <a:fld id="{DC8BB421-126E-41CB-B73A-69D52E98CAE3}" type="slidenum">
              <a:rPr lang="zh-CN" altLang="en-US" smtClean="0"/>
              <a:t>70</a:t>
            </a:fld>
            <a:endParaRPr lang="zh-CN" altLang="en-US" dirty="0"/>
          </a:p>
        </p:txBody>
      </p:sp>
    </p:spTree>
    <p:extLst>
      <p:ext uri="{BB962C8B-B14F-4D97-AF65-F5344CB8AC3E}">
        <p14:creationId xmlns:p14="http://schemas.microsoft.com/office/powerpoint/2010/main" val="28180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initialization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699237320"/>
              </p:ext>
            </p:extLst>
          </p:nvPr>
        </p:nvGraphicFramePr>
        <p:xfrm>
          <a:off x="3285641"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2199057" y="5472532"/>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=0</m:t>
                      </m:r>
                    </m:oMath>
                  </m:oMathPara>
                </a14:m>
                <a:endParaRPr lang="en-CN" sz="2400"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2199057" y="5472532"/>
                <a:ext cx="788101" cy="369332"/>
              </a:xfrm>
              <a:prstGeom prst="rect">
                <a:avLst/>
              </a:prstGeom>
              <a:blipFill>
                <a:blip r:embed="rId3"/>
                <a:stretch>
                  <a:fillRect l="-6349" r="-6349" b="-1379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3828082" y="6460964"/>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3828082" y="6460964"/>
                <a:ext cx="782137" cy="369332"/>
              </a:xfrm>
              <a:prstGeom prst="rect">
                <a:avLst/>
              </a:prstGeom>
              <a:blipFill>
                <a:blip r:embed="rId4"/>
                <a:stretch>
                  <a:fillRect l="-11290" r="-8065" b="-36667"/>
                </a:stretch>
              </a:blipFill>
            </p:spPr>
            <p:txBody>
              <a:bodyPr/>
              <a:lstStyle/>
              <a:p>
                <a:r>
                  <a:rPr lang="en-CN">
                    <a:noFill/>
                  </a:rPr>
                  <a:t> </a:t>
                </a:r>
              </a:p>
            </p:txBody>
          </p:sp>
        </mc:Fallback>
      </mc:AlternateContent>
      <p:sp>
        <p:nvSpPr>
          <p:cNvPr id="10" name="灯片编号占位符 9">
            <a:extLst>
              <a:ext uri="{FF2B5EF4-FFF2-40B4-BE49-F238E27FC236}">
                <a16:creationId xmlns:a16="http://schemas.microsoft.com/office/drawing/2014/main" id="{F0C37486-313C-4946-A754-6F11AFF2CEB9}"/>
              </a:ext>
            </a:extLst>
          </p:cNvPr>
          <p:cNvSpPr>
            <a:spLocks noGrp="1"/>
          </p:cNvSpPr>
          <p:nvPr>
            <p:ph type="sldNum" sz="quarter" idx="12"/>
          </p:nvPr>
        </p:nvSpPr>
        <p:spPr/>
        <p:txBody>
          <a:bodyPr/>
          <a:lstStyle/>
          <a:p>
            <a:fld id="{DC8BB421-126E-41CB-B73A-69D52E98CAE3}" type="slidenum">
              <a:rPr lang="zh-CN" altLang="en-US" smtClean="0"/>
              <a:t>71</a:t>
            </a:fld>
            <a:endParaRPr lang="zh-CN" altLang="en-US" dirty="0"/>
          </a:p>
        </p:txBody>
      </p:sp>
    </p:spTree>
    <p:extLst>
      <p:ext uri="{BB962C8B-B14F-4D97-AF65-F5344CB8AC3E}">
        <p14:creationId xmlns:p14="http://schemas.microsoft.com/office/powerpoint/2010/main" val="41004568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599872364"/>
              </p:ext>
            </p:extLst>
          </p:nvPr>
        </p:nvGraphicFramePr>
        <p:xfrm>
          <a:off x="1518834"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530036" y="5037716"/>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530036" y="5037716"/>
                <a:ext cx="788101" cy="369332"/>
              </a:xfrm>
              <a:prstGeom prst="rect">
                <a:avLst/>
              </a:prstGeom>
              <a:blipFill>
                <a:blip r:embed="rId3"/>
                <a:stretch>
                  <a:fillRect l="-6349" r="-6349"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1926192" y="6476463"/>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1926192" y="6476463"/>
                <a:ext cx="782137" cy="369332"/>
              </a:xfrm>
              <a:prstGeom prst="rect">
                <a:avLst/>
              </a:prstGeom>
              <a:blipFill>
                <a:blip r:embed="rId4"/>
                <a:stretch>
                  <a:fillRect l="-11111" r="-6349" b="-32258"/>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7116E2D0-84DC-C34A-88BE-2778F7BA0857}"/>
              </a:ext>
            </a:extLst>
          </p:cNvPr>
          <p:cNvSpPr txBox="1"/>
          <p:nvPr/>
        </p:nvSpPr>
        <p:spPr>
          <a:xfrm>
            <a:off x="2708329" y="4960772"/>
            <a:ext cx="499820"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F53A861-B318-9241-B98A-391492670025}"/>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2" name="TextBox 11">
                <a:extLst>
                  <a:ext uri="{FF2B5EF4-FFF2-40B4-BE49-F238E27FC236}">
                    <a16:creationId xmlns:a16="http://schemas.microsoft.com/office/drawing/2014/main" id="{EF53A861-B318-9241-B98A-391492670025}"/>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1" name="灯片编号占位符 10">
            <a:extLst>
              <a:ext uri="{FF2B5EF4-FFF2-40B4-BE49-F238E27FC236}">
                <a16:creationId xmlns:a16="http://schemas.microsoft.com/office/drawing/2014/main" id="{DC79321C-EFED-4CD8-B0F7-F143D6D31F4C}"/>
              </a:ext>
            </a:extLst>
          </p:cNvPr>
          <p:cNvSpPr>
            <a:spLocks noGrp="1"/>
          </p:cNvSpPr>
          <p:nvPr>
            <p:ph type="sldNum" sz="quarter" idx="12"/>
          </p:nvPr>
        </p:nvSpPr>
        <p:spPr/>
        <p:txBody>
          <a:bodyPr/>
          <a:lstStyle/>
          <a:p>
            <a:fld id="{DC8BB421-126E-41CB-B73A-69D52E98CAE3}" type="slidenum">
              <a:rPr lang="zh-CN" altLang="en-US" smtClean="0"/>
              <a:t>72</a:t>
            </a:fld>
            <a:endParaRPr lang="zh-CN" altLang="en-US" dirty="0"/>
          </a:p>
        </p:txBody>
      </p:sp>
    </p:spTree>
    <p:extLst>
      <p:ext uri="{BB962C8B-B14F-4D97-AF65-F5344CB8AC3E}">
        <p14:creationId xmlns:p14="http://schemas.microsoft.com/office/powerpoint/2010/main" val="2077862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736598511"/>
              </p:ext>
            </p:extLst>
          </p:nvPr>
        </p:nvGraphicFramePr>
        <p:xfrm>
          <a:off x="1468223" y="972151"/>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5051801"/>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5051801"/>
                <a:ext cx="788101" cy="369332"/>
              </a:xfrm>
              <a:prstGeom prst="rect">
                <a:avLst/>
              </a:prstGeom>
              <a:blipFill>
                <a:blip r:embed="rId3"/>
                <a:stretch>
                  <a:fillRect l="-4762" r="-6349"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516559" y="6460466"/>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516559" y="6460466"/>
                <a:ext cx="782137" cy="369332"/>
              </a:xfrm>
              <a:prstGeom prst="rect">
                <a:avLst/>
              </a:prstGeom>
              <a:blipFill>
                <a:blip r:embed="rId4"/>
                <a:stretch>
                  <a:fillRect l="-11290" r="-6452" b="-36667"/>
                </a:stretch>
              </a:blipFill>
            </p:spPr>
            <p:txBody>
              <a:bodyPr/>
              <a:lstStyle/>
              <a:p>
                <a:r>
                  <a:rPr lang="en-CN">
                    <a:noFill/>
                  </a:rPr>
                  <a:t> </a:t>
                </a:r>
              </a:p>
            </p:txBody>
          </p:sp>
        </mc:Fallback>
      </mc:AlternateContent>
      <p:sp>
        <p:nvSpPr>
          <p:cNvPr id="5" name="TextBox 4">
            <a:extLst>
              <a:ext uri="{FF2B5EF4-FFF2-40B4-BE49-F238E27FC236}">
                <a16:creationId xmlns:a16="http://schemas.microsoft.com/office/drawing/2014/main" id="{CC5493B2-1A8C-AB42-B72D-EF80C983E35F}"/>
              </a:ext>
            </a:extLst>
          </p:cNvPr>
          <p:cNvSpPr txBox="1"/>
          <p:nvPr/>
        </p:nvSpPr>
        <p:spPr>
          <a:xfrm>
            <a:off x="10120393" y="3254644"/>
            <a:ext cx="1794658" cy="461665"/>
          </a:xfrm>
          <a:prstGeom prst="rect">
            <a:avLst/>
          </a:prstGeom>
          <a:noFill/>
        </p:spPr>
        <p:txBody>
          <a:bodyPr wrap="none" rtlCol="0">
            <a:spAutoFit/>
          </a:bodyPr>
          <a:lstStyle/>
          <a:p>
            <a:r>
              <a:rPr lang="en-CN" sz="2400" dirty="0"/>
              <a:t>Substitution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C9D00C-E1D8-764A-939B-3D52326D3053}"/>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0" name="TextBox 9">
                <a:extLst>
                  <a:ext uri="{FF2B5EF4-FFF2-40B4-BE49-F238E27FC236}">
                    <a16:creationId xmlns:a16="http://schemas.microsoft.com/office/drawing/2014/main" id="{FEC9D00C-E1D8-764A-939B-3D52326D3053}"/>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2" name="灯片编号占位符 11">
            <a:extLst>
              <a:ext uri="{FF2B5EF4-FFF2-40B4-BE49-F238E27FC236}">
                <a16:creationId xmlns:a16="http://schemas.microsoft.com/office/drawing/2014/main" id="{DB16E680-E7A7-4FDA-8BEC-4D115DF8F0C5}"/>
              </a:ext>
            </a:extLst>
          </p:cNvPr>
          <p:cNvSpPr>
            <a:spLocks noGrp="1"/>
          </p:cNvSpPr>
          <p:nvPr>
            <p:ph type="sldNum" sz="quarter" idx="12"/>
          </p:nvPr>
        </p:nvSpPr>
        <p:spPr/>
        <p:txBody>
          <a:bodyPr/>
          <a:lstStyle/>
          <a:p>
            <a:fld id="{DC8BB421-126E-41CB-B73A-69D52E98CAE3}" type="slidenum">
              <a:rPr lang="zh-CN" altLang="en-US" smtClean="0"/>
              <a:t>73</a:t>
            </a:fld>
            <a:endParaRPr lang="zh-CN" altLang="en-US" dirty="0"/>
          </a:p>
        </p:txBody>
      </p:sp>
    </p:spTree>
    <p:extLst>
      <p:ext uri="{BB962C8B-B14F-4D97-AF65-F5344CB8AC3E}">
        <p14:creationId xmlns:p14="http://schemas.microsoft.com/office/powerpoint/2010/main" val="15498313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819002058"/>
              </p:ext>
            </p:extLst>
          </p:nvPr>
        </p:nvGraphicFramePr>
        <p:xfrm>
          <a:off x="1394977" y="1020059"/>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3593636"/>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3593636"/>
                <a:ext cx="773802" cy="369332"/>
              </a:xfrm>
              <a:prstGeom prst="rect">
                <a:avLst/>
              </a:prstGeom>
              <a:blipFill>
                <a:blip r:embed="rId3"/>
                <a:stretch>
                  <a:fillRect l="-6452" r="-6452" b="-1379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443313" y="6508374"/>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443313" y="6508374"/>
                <a:ext cx="782137" cy="369332"/>
              </a:xfrm>
              <a:prstGeom prst="rect">
                <a:avLst/>
              </a:prstGeom>
              <a:blipFill>
                <a:blip r:embed="rId4"/>
                <a:stretch>
                  <a:fillRect l="-11290" r="-8065"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6E8F6B-00D1-9749-85C4-ABE668553B6C}"/>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9" name="TextBox 8">
                <a:extLst>
                  <a:ext uri="{FF2B5EF4-FFF2-40B4-BE49-F238E27FC236}">
                    <a16:creationId xmlns:a16="http://schemas.microsoft.com/office/drawing/2014/main" id="{746E8F6B-00D1-9749-85C4-ABE668553B6C}"/>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1" name="灯片编号占位符 10">
            <a:extLst>
              <a:ext uri="{FF2B5EF4-FFF2-40B4-BE49-F238E27FC236}">
                <a16:creationId xmlns:a16="http://schemas.microsoft.com/office/drawing/2014/main" id="{13032051-A877-442D-9127-32E80D2600F1}"/>
              </a:ext>
            </a:extLst>
          </p:cNvPr>
          <p:cNvSpPr>
            <a:spLocks noGrp="1"/>
          </p:cNvSpPr>
          <p:nvPr>
            <p:ph type="sldNum" sz="quarter" idx="12"/>
          </p:nvPr>
        </p:nvSpPr>
        <p:spPr/>
        <p:txBody>
          <a:bodyPr/>
          <a:lstStyle/>
          <a:p>
            <a:fld id="{DC8BB421-126E-41CB-B73A-69D52E98CAE3}" type="slidenum">
              <a:rPr lang="zh-CN" altLang="en-US" smtClean="0"/>
              <a:t>74</a:t>
            </a:fld>
            <a:endParaRPr lang="zh-CN" altLang="en-US" dirty="0"/>
          </a:p>
        </p:txBody>
      </p:sp>
    </p:spTree>
    <p:extLst>
      <p:ext uri="{BB962C8B-B14F-4D97-AF65-F5344CB8AC3E}">
        <p14:creationId xmlns:p14="http://schemas.microsoft.com/office/powerpoint/2010/main" val="3062262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1025092239"/>
              </p:ext>
            </p:extLst>
          </p:nvPr>
        </p:nvGraphicFramePr>
        <p:xfrm>
          <a:off x="1394977"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3531643"/>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3531643"/>
                <a:ext cx="773802" cy="369332"/>
              </a:xfrm>
              <a:prstGeom prst="rect">
                <a:avLst/>
              </a:prstGeom>
              <a:blipFill>
                <a:blip r:embed="rId3"/>
                <a:stretch>
                  <a:fillRect l="-6452" r="-6452"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443313" y="6446381"/>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443313" y="6446381"/>
                <a:ext cx="782137" cy="369332"/>
              </a:xfrm>
              <a:prstGeom prst="rect">
                <a:avLst/>
              </a:prstGeom>
              <a:blipFill>
                <a:blip r:embed="rId4"/>
                <a:stretch>
                  <a:fillRect l="-11290" r="-8065" b="-36667"/>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1CFA4971-5B9A-5A43-B913-EC5AE75E8972}"/>
              </a:ext>
            </a:extLst>
          </p:cNvPr>
          <p:cNvSpPr txBox="1"/>
          <p:nvPr/>
        </p:nvSpPr>
        <p:spPr>
          <a:xfrm>
            <a:off x="10120393" y="3254644"/>
            <a:ext cx="1707519" cy="461665"/>
          </a:xfrm>
          <a:prstGeom prst="rect">
            <a:avLst/>
          </a:prstGeom>
          <a:noFill/>
        </p:spPr>
        <p:txBody>
          <a:bodyPr wrap="none" rtlCol="0">
            <a:spAutoFit/>
          </a:bodyPr>
          <a:lstStyle/>
          <a:p>
            <a:r>
              <a:rPr lang="en-CN" sz="2400" dirty="0"/>
              <a:t>Unchanged</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ABC275-EE26-0142-AF01-6F7601C817ED}"/>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0" name="TextBox 9">
                <a:extLst>
                  <a:ext uri="{FF2B5EF4-FFF2-40B4-BE49-F238E27FC236}">
                    <a16:creationId xmlns:a16="http://schemas.microsoft.com/office/drawing/2014/main" id="{B9ABC275-EE26-0142-AF01-6F7601C817ED}"/>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2" name="灯片编号占位符 11">
            <a:extLst>
              <a:ext uri="{FF2B5EF4-FFF2-40B4-BE49-F238E27FC236}">
                <a16:creationId xmlns:a16="http://schemas.microsoft.com/office/drawing/2014/main" id="{A3561B77-D996-49A0-84E7-102C25CCBC7E}"/>
              </a:ext>
            </a:extLst>
          </p:cNvPr>
          <p:cNvSpPr>
            <a:spLocks noGrp="1"/>
          </p:cNvSpPr>
          <p:nvPr>
            <p:ph type="sldNum" sz="quarter" idx="12"/>
          </p:nvPr>
        </p:nvSpPr>
        <p:spPr/>
        <p:txBody>
          <a:bodyPr/>
          <a:lstStyle/>
          <a:p>
            <a:fld id="{DC8BB421-126E-41CB-B73A-69D52E98CAE3}" type="slidenum">
              <a:rPr lang="zh-CN" altLang="en-US" smtClean="0"/>
              <a:t>75</a:t>
            </a:fld>
            <a:endParaRPr lang="zh-CN" altLang="en-US" dirty="0"/>
          </a:p>
        </p:txBody>
      </p:sp>
    </p:spTree>
    <p:extLst>
      <p:ext uri="{BB962C8B-B14F-4D97-AF65-F5344CB8AC3E}">
        <p14:creationId xmlns:p14="http://schemas.microsoft.com/office/powerpoint/2010/main" val="3113893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Final MED table</a:t>
            </a:r>
            <a:endParaRPr lang="zh-CN" altLang="en-US" dirty="0"/>
          </a:p>
        </p:txBody>
      </p:sp>
      <p:graphicFrame>
        <p:nvGraphicFramePr>
          <p:cNvPr id="7" name="Group 2">
            <a:extLst>
              <a:ext uri="{FF2B5EF4-FFF2-40B4-BE49-F238E27FC236}">
                <a16:creationId xmlns:a16="http://schemas.microsoft.com/office/drawing/2014/main" id="{C7DDFBDB-D3B0-485E-826B-15071828DEB1}"/>
              </a:ext>
            </a:extLst>
          </p:cNvPr>
          <p:cNvGraphicFramePr>
            <a:graphicFrameLocks noGrp="1"/>
          </p:cNvGraphicFramePr>
          <p:nvPr>
            <p:extLst>
              <p:ext uri="{D42A27DB-BD31-4B8C-83A1-F6EECF244321}">
                <p14:modId xmlns:p14="http://schemas.microsoft.com/office/powerpoint/2010/main" val="3142157437"/>
              </p:ext>
            </p:extLst>
          </p:nvPr>
        </p:nvGraphicFramePr>
        <p:xfrm>
          <a:off x="2882685" y="1120044"/>
          <a:ext cx="7220646" cy="5448300"/>
        </p:xfrm>
        <a:graphic>
          <a:graphicData uri="http://schemas.openxmlformats.org/drawingml/2006/table">
            <a:tbl>
              <a:tblPr/>
              <a:tblGrid>
                <a:gridCol w="656272">
                  <a:extLst>
                    <a:ext uri="{9D8B030D-6E8A-4147-A177-3AD203B41FA5}">
                      <a16:colId xmlns:a16="http://schemas.microsoft.com/office/drawing/2014/main" val="20000"/>
                    </a:ext>
                  </a:extLst>
                </a:gridCol>
                <a:gridCol w="656272">
                  <a:extLst>
                    <a:ext uri="{9D8B030D-6E8A-4147-A177-3AD203B41FA5}">
                      <a16:colId xmlns:a16="http://schemas.microsoft.com/office/drawing/2014/main" val="20001"/>
                    </a:ext>
                  </a:extLst>
                </a:gridCol>
                <a:gridCol w="656272">
                  <a:extLst>
                    <a:ext uri="{9D8B030D-6E8A-4147-A177-3AD203B41FA5}">
                      <a16:colId xmlns:a16="http://schemas.microsoft.com/office/drawing/2014/main" val="20002"/>
                    </a:ext>
                  </a:extLst>
                </a:gridCol>
                <a:gridCol w="656272">
                  <a:extLst>
                    <a:ext uri="{9D8B030D-6E8A-4147-A177-3AD203B41FA5}">
                      <a16:colId xmlns:a16="http://schemas.microsoft.com/office/drawing/2014/main" val="20003"/>
                    </a:ext>
                  </a:extLst>
                </a:gridCol>
                <a:gridCol w="656272">
                  <a:extLst>
                    <a:ext uri="{9D8B030D-6E8A-4147-A177-3AD203B41FA5}">
                      <a16:colId xmlns:a16="http://schemas.microsoft.com/office/drawing/2014/main" val="20004"/>
                    </a:ext>
                  </a:extLst>
                </a:gridCol>
                <a:gridCol w="657926">
                  <a:extLst>
                    <a:ext uri="{9D8B030D-6E8A-4147-A177-3AD203B41FA5}">
                      <a16:colId xmlns:a16="http://schemas.microsoft.com/office/drawing/2014/main" val="20005"/>
                    </a:ext>
                  </a:extLst>
                </a:gridCol>
                <a:gridCol w="656272">
                  <a:extLst>
                    <a:ext uri="{9D8B030D-6E8A-4147-A177-3AD203B41FA5}">
                      <a16:colId xmlns:a16="http://schemas.microsoft.com/office/drawing/2014/main" val="20006"/>
                    </a:ext>
                  </a:extLst>
                </a:gridCol>
                <a:gridCol w="656272">
                  <a:extLst>
                    <a:ext uri="{9D8B030D-6E8A-4147-A177-3AD203B41FA5}">
                      <a16:colId xmlns:a16="http://schemas.microsoft.com/office/drawing/2014/main" val="20007"/>
                    </a:ext>
                  </a:extLst>
                </a:gridCol>
                <a:gridCol w="656272">
                  <a:extLst>
                    <a:ext uri="{9D8B030D-6E8A-4147-A177-3AD203B41FA5}">
                      <a16:colId xmlns:a16="http://schemas.microsoft.com/office/drawing/2014/main" val="20008"/>
                    </a:ext>
                  </a:extLst>
                </a:gridCol>
                <a:gridCol w="656272">
                  <a:extLst>
                    <a:ext uri="{9D8B030D-6E8A-4147-A177-3AD203B41FA5}">
                      <a16:colId xmlns:a16="http://schemas.microsoft.com/office/drawing/2014/main" val="20009"/>
                    </a:ext>
                  </a:extLst>
                </a:gridCol>
                <a:gridCol w="656272">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8" name="灯片编号占位符 7">
            <a:extLst>
              <a:ext uri="{FF2B5EF4-FFF2-40B4-BE49-F238E27FC236}">
                <a16:creationId xmlns:a16="http://schemas.microsoft.com/office/drawing/2014/main" id="{98B163CB-9038-44F1-8F78-CF232B816276}"/>
              </a:ext>
            </a:extLst>
          </p:cNvPr>
          <p:cNvSpPr>
            <a:spLocks noGrp="1"/>
          </p:cNvSpPr>
          <p:nvPr>
            <p:ph type="sldNum" sz="quarter" idx="12"/>
          </p:nvPr>
        </p:nvSpPr>
        <p:spPr/>
        <p:txBody>
          <a:bodyPr/>
          <a:lstStyle/>
          <a:p>
            <a:fld id="{DC8BB421-126E-41CB-B73A-69D52E98CAE3}" type="slidenum">
              <a:rPr lang="zh-CN" altLang="en-US" smtClean="0"/>
              <a:t>76</a:t>
            </a:fld>
            <a:endParaRPr lang="zh-CN" altLang="en-US" dirty="0"/>
          </a:p>
        </p:txBody>
      </p:sp>
    </p:spTree>
    <p:extLst>
      <p:ext uri="{BB962C8B-B14F-4D97-AF65-F5344CB8AC3E}">
        <p14:creationId xmlns:p14="http://schemas.microsoft.com/office/powerpoint/2010/main" val="380775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CEC21-98F8-499F-8890-F76AF9D084E3}"/>
              </a:ext>
            </a:extLst>
          </p:cNvPr>
          <p:cNvSpPr>
            <a:spLocks noGrp="1"/>
          </p:cNvSpPr>
          <p:nvPr>
            <p:ph type="title"/>
          </p:nvPr>
        </p:nvSpPr>
        <p:spPr/>
        <p:txBody>
          <a:bodyPr>
            <a:normAutofit fontScale="90000"/>
          </a:bodyPr>
          <a:lstStyle/>
          <a:p>
            <a:r>
              <a:rPr lang="en-US" altLang="zh-CN" dirty="0"/>
              <a:t>Computing alignment</a:t>
            </a:r>
            <a:endParaRPr lang="zh-CN" altLang="en-US" dirty="0"/>
          </a:p>
        </p:txBody>
      </p:sp>
      <p:sp>
        <p:nvSpPr>
          <p:cNvPr id="3" name="内容占位符 2">
            <a:extLst>
              <a:ext uri="{FF2B5EF4-FFF2-40B4-BE49-F238E27FC236}">
                <a16:creationId xmlns:a16="http://schemas.microsoft.com/office/drawing/2014/main" id="{8FBC43BF-564E-456B-80A5-93D8C910DD6C}"/>
              </a:ext>
            </a:extLst>
          </p:cNvPr>
          <p:cNvSpPr>
            <a:spLocks noGrp="1"/>
          </p:cNvSpPr>
          <p:nvPr>
            <p:ph idx="1"/>
          </p:nvPr>
        </p:nvSpPr>
        <p:spPr>
          <a:xfrm>
            <a:off x="479425" y="1167204"/>
            <a:ext cx="11388727" cy="5508233"/>
          </a:xfrm>
        </p:spPr>
        <p:txBody>
          <a:bodyPr>
            <a:normAutofit lnSpcReduction="10000"/>
          </a:bodyPr>
          <a:lstStyle/>
          <a:p>
            <a:pPr>
              <a:lnSpc>
                <a:spcPct val="150000"/>
              </a:lnSpc>
            </a:pPr>
            <a:r>
              <a:rPr lang="en-US" altLang="zh-CN" sz="3200" dirty="0"/>
              <a:t>Edit distance is</a:t>
            </a:r>
            <a:r>
              <a:rPr lang="zh-CN" altLang="en-US" sz="3200" dirty="0"/>
              <a:t> </a:t>
            </a:r>
            <a:r>
              <a:rPr lang="en-US" altLang="zh-CN" sz="3200" dirty="0"/>
              <a:t>not sufficient</a:t>
            </a:r>
          </a:p>
          <a:p>
            <a:pPr lvl="1">
              <a:lnSpc>
                <a:spcPct val="150000"/>
              </a:lnSpc>
            </a:pPr>
            <a:r>
              <a:rPr lang="en-US" altLang="zh-CN" dirty="0"/>
              <a:t>Need to </a:t>
            </a:r>
            <a:r>
              <a:rPr lang="en-US" altLang="zh-CN" b="1" dirty="0"/>
              <a:t>align</a:t>
            </a:r>
            <a:r>
              <a:rPr lang="en-US" altLang="zh-CN" dirty="0"/>
              <a:t> each character of the two strings to each other</a:t>
            </a:r>
          </a:p>
          <a:p>
            <a:pPr>
              <a:lnSpc>
                <a:spcPct val="150000"/>
              </a:lnSpc>
            </a:pPr>
            <a:r>
              <a:rPr lang="en-US" altLang="zh-CN" sz="3200" dirty="0"/>
              <a:t>Keep</a:t>
            </a:r>
            <a:r>
              <a:rPr lang="zh-CN" altLang="en-US" sz="3200" dirty="0"/>
              <a:t> </a:t>
            </a:r>
            <a:r>
              <a:rPr lang="en-US" altLang="zh-CN" sz="3200" dirty="0"/>
              <a:t>a “backtrace”</a:t>
            </a:r>
          </a:p>
          <a:p>
            <a:pPr lvl="1">
              <a:lnSpc>
                <a:spcPct val="150000"/>
              </a:lnSpc>
            </a:pPr>
            <a:r>
              <a:rPr lang="en-US" altLang="zh-CN" sz="2800" dirty="0"/>
              <a:t>Every time we enter a cell, remember where we came from</a:t>
            </a:r>
          </a:p>
          <a:p>
            <a:pPr>
              <a:lnSpc>
                <a:spcPct val="150000"/>
              </a:lnSpc>
            </a:pPr>
            <a:r>
              <a:rPr lang="en-US" altLang="zh-CN" sz="3200" dirty="0"/>
              <a:t>When we reach the end, </a:t>
            </a:r>
          </a:p>
          <a:p>
            <a:pPr lvl="1">
              <a:lnSpc>
                <a:spcPct val="150000"/>
              </a:lnSpc>
            </a:pPr>
            <a:r>
              <a:rPr lang="en-US" altLang="zh-CN" sz="2800" dirty="0"/>
              <a:t>Trace back the path from the upper right to read off the alignment</a:t>
            </a:r>
          </a:p>
        </p:txBody>
      </p:sp>
      <p:sp>
        <p:nvSpPr>
          <p:cNvPr id="8" name="灯片编号占位符 7">
            <a:extLst>
              <a:ext uri="{FF2B5EF4-FFF2-40B4-BE49-F238E27FC236}">
                <a16:creationId xmlns:a16="http://schemas.microsoft.com/office/drawing/2014/main" id="{CC7E36F0-8C23-4A73-9C63-705EB35FB37D}"/>
              </a:ext>
            </a:extLst>
          </p:cNvPr>
          <p:cNvSpPr>
            <a:spLocks noGrp="1"/>
          </p:cNvSpPr>
          <p:nvPr>
            <p:ph type="sldNum" sz="quarter" idx="12"/>
          </p:nvPr>
        </p:nvSpPr>
        <p:spPr/>
        <p:txBody>
          <a:bodyPr/>
          <a:lstStyle/>
          <a:p>
            <a:fld id="{DC8BB421-126E-41CB-B73A-69D52E98CAE3}" type="slidenum">
              <a:rPr lang="zh-CN" altLang="en-US" smtClean="0"/>
              <a:t>77</a:t>
            </a:fld>
            <a:endParaRPr lang="zh-CN" altLang="en-US" dirty="0"/>
          </a:p>
        </p:txBody>
      </p:sp>
    </p:spTree>
    <p:extLst>
      <p:ext uri="{BB962C8B-B14F-4D97-AF65-F5344CB8AC3E}">
        <p14:creationId xmlns:p14="http://schemas.microsoft.com/office/powerpoint/2010/main" val="4139209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08E697-33FA-0A49-BA8A-1BA663026148}"/>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9" name="TextBox 8">
                <a:extLst>
                  <a:ext uri="{FF2B5EF4-FFF2-40B4-BE49-F238E27FC236}">
                    <a16:creationId xmlns:a16="http://schemas.microsoft.com/office/drawing/2014/main" id="{AA08E697-33FA-0A49-BA8A-1BA663026148}"/>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2"/>
                <a:stretch>
                  <a:fillRect l="-2747" t="-2000" r="-4396"/>
                </a:stretch>
              </a:blipFill>
            </p:spPr>
            <p:txBody>
              <a:bodyPr/>
              <a:lstStyle/>
              <a:p>
                <a:r>
                  <a:rPr lang="en-CN">
                    <a:noFill/>
                  </a:rPr>
                  <a:t> </a:t>
                </a:r>
              </a:p>
            </p:txBody>
          </p:sp>
        </mc:Fallback>
      </mc:AlternateContent>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32041517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108578" y="1067656"/>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=9</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108578" y="1067656"/>
                <a:ext cx="773802" cy="369332"/>
              </a:xfrm>
              <a:prstGeom prst="rect">
                <a:avLst/>
              </a:prstGeom>
              <a:blipFill>
                <a:blip r:embed="rId3"/>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6566815"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=9</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6566815" y="6488668"/>
                <a:ext cx="782137" cy="369332"/>
              </a:xfrm>
              <a:prstGeom prst="rect">
                <a:avLst/>
              </a:prstGeom>
              <a:blipFill>
                <a:blip r:embed="rId4"/>
                <a:stretch>
                  <a:fillRect l="-9524" r="-6349" b="-36667"/>
                </a:stretch>
              </a:blipFill>
            </p:spPr>
            <p:txBody>
              <a:bodyPr/>
              <a:lstStyle/>
              <a:p>
                <a:r>
                  <a:rPr lang="en-CN">
                    <a:noFill/>
                  </a:rPr>
                  <a:t> </a:t>
                </a:r>
              </a:p>
            </p:txBody>
          </p:sp>
        </mc:Fallback>
      </mc:AlternateContent>
      <p:cxnSp>
        <p:nvCxnSpPr>
          <p:cNvPr id="17" name="Straight Arrow Connector 16">
            <a:extLst>
              <a:ext uri="{FF2B5EF4-FFF2-40B4-BE49-F238E27FC236}">
                <a16:creationId xmlns:a16="http://schemas.microsoft.com/office/drawing/2014/main" id="{EF68D0E3-AACA-B044-8011-224AA85D5EF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7820EC86-1A9C-480C-87D3-2D3E9D1E79BF}"/>
              </a:ext>
            </a:extLst>
          </p:cNvPr>
          <p:cNvSpPr>
            <a:spLocks noGrp="1"/>
          </p:cNvSpPr>
          <p:nvPr>
            <p:ph type="sldNum" sz="quarter" idx="12"/>
          </p:nvPr>
        </p:nvSpPr>
        <p:spPr/>
        <p:txBody>
          <a:bodyPr/>
          <a:lstStyle/>
          <a:p>
            <a:fld id="{DC8BB421-126E-41CB-B73A-69D52E98CAE3}" type="slidenum">
              <a:rPr lang="zh-CN" altLang="en-US" smtClean="0"/>
              <a:t>78</a:t>
            </a:fld>
            <a:endParaRPr lang="zh-CN" altLang="en-US" dirty="0"/>
          </a:p>
        </p:txBody>
      </p:sp>
    </p:spTree>
    <p:extLst>
      <p:ext uri="{BB962C8B-B14F-4D97-AF65-F5344CB8AC3E}">
        <p14:creationId xmlns:p14="http://schemas.microsoft.com/office/powerpoint/2010/main" val="237652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381686437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85844" y="3085068"/>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85844" y="3085068"/>
                <a:ext cx="773802" cy="369332"/>
              </a:xfrm>
              <a:prstGeom prst="rect">
                <a:avLst/>
              </a:prstGeom>
              <a:blipFill>
                <a:blip r:embed="rId2"/>
                <a:stretch>
                  <a:fillRect l="-6452" r="-8065"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4216479" y="6492875"/>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=5</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4216479" y="6492875"/>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03DDE5FD-2D3E-4A07-9849-62A5B1E6B9FE}"/>
              </a:ext>
            </a:extLst>
          </p:cNvPr>
          <p:cNvSpPr>
            <a:spLocks noGrp="1"/>
          </p:cNvSpPr>
          <p:nvPr>
            <p:ph type="sldNum" sz="quarter" idx="12"/>
          </p:nvPr>
        </p:nvSpPr>
        <p:spPr/>
        <p:txBody>
          <a:bodyPr/>
          <a:lstStyle/>
          <a:p>
            <a:fld id="{DC8BB421-126E-41CB-B73A-69D52E98CAE3}" type="slidenum">
              <a:rPr lang="zh-CN" altLang="en-US" smtClean="0"/>
              <a:t>79</a:t>
            </a:fld>
            <a:endParaRPr lang="zh-CN" altLang="en-US" dirty="0"/>
          </a:p>
        </p:txBody>
      </p:sp>
    </p:spTree>
    <p:extLst>
      <p:ext uri="{BB962C8B-B14F-4D97-AF65-F5344CB8AC3E}">
        <p14:creationId xmlns:p14="http://schemas.microsoft.com/office/powerpoint/2010/main" val="32783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22C0E-C13D-4DD5-BF64-1BC0AD2D138E}"/>
              </a:ext>
            </a:extLst>
          </p:cNvPr>
          <p:cNvSpPr>
            <a:spLocks noGrp="1"/>
          </p:cNvSpPr>
          <p:nvPr>
            <p:ph type="title"/>
          </p:nvPr>
        </p:nvSpPr>
        <p:spPr/>
        <p:txBody>
          <a:bodyPr/>
          <a:lstStyle/>
          <a:p>
            <a:r>
              <a:rPr lang="en-US" altLang="zh-CN" dirty="0"/>
              <a:t>NLP history</a:t>
            </a:r>
            <a:r>
              <a:rPr lang="zh-CN" altLang="en-US" dirty="0"/>
              <a:t> </a:t>
            </a:r>
            <a:r>
              <a:rPr lang="en-US" altLang="zh-CN" dirty="0"/>
              <a:t>(1947-1969)</a:t>
            </a:r>
            <a:endParaRPr lang="zh-CN" altLang="en-US" dirty="0"/>
          </a:p>
        </p:txBody>
      </p:sp>
      <p:sp>
        <p:nvSpPr>
          <p:cNvPr id="22" name="Rectangle 5">
            <a:extLst>
              <a:ext uri="{FF2B5EF4-FFF2-40B4-BE49-F238E27FC236}">
                <a16:creationId xmlns:a16="http://schemas.microsoft.com/office/drawing/2014/main" id="{9F1F66AE-F0E5-4FCF-8D93-E394FCE09A69}"/>
              </a:ext>
            </a:extLst>
          </p:cNvPr>
          <p:cNvSpPr>
            <a:spLocks noChangeArrowheads="1"/>
          </p:cNvSpPr>
          <p:nvPr/>
        </p:nvSpPr>
        <p:spPr bwMode="auto">
          <a:xfrm>
            <a:off x="5833544" y="950552"/>
            <a:ext cx="5883665" cy="4627934"/>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Example</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of</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lang="en-US" altLang="zh-CN" b="1" dirty="0">
                <a:solidFill>
                  <a:srgbClr val="000000"/>
                </a:solidFill>
                <a:ea typeface="Microsoft YaHei" panose="020B0503020204020204" pitchFamily="34" charset="-122"/>
              </a:rPr>
              <a:t>Q&amp;A</a:t>
            </a:r>
            <a:r>
              <a:rPr kumimoji="0" lang="zh-CN" altLang="zh-CN" b="1" i="0" u="none" strike="noStrike" kern="1200" cap="none" spc="0" normalizeH="0" baseline="0" noProof="0" dirty="0">
                <a:ln>
                  <a:noFill/>
                </a:ln>
                <a:solidFill>
                  <a:srgbClr val="000000"/>
                </a:solidFill>
                <a:effectLst/>
                <a:uLnTx/>
                <a:uFillTx/>
                <a:ea typeface="Microsoft YaHei" panose="020B0503020204020204" pitchFamily="34" charset="-122"/>
              </a:rPr>
              <a:t>:</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lang="en-US" altLang="zh-CN" sz="1600" b="1" dirty="0">
                <a:solidFill>
                  <a:srgbClr val="000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Please write me a sonnet on the subject of the Forth Bridge.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lang="en-US" altLang="zh-CN" sz="1600" b="1" dirty="0">
                <a:solidFill>
                  <a:srgbClr val="008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Count me out on this one. I never could write poetry.</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Add 34</a:t>
            </a: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957 to 70</a:t>
            </a:r>
            <a:r>
              <a:rPr lang="en-US" altLang="zh-CN" sz="1600" b="1" dirty="0">
                <a:solidFill>
                  <a:srgbClr val="000000"/>
                </a:solidFill>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764.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(Pause about 30 seconds and then give as answer) 105621.</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Do you play chess? </a:t>
            </a:r>
            <a:r>
              <a:rPr lang="en-US" altLang="zh-CN" sz="1600" b="1" dirty="0">
                <a:solidFill>
                  <a:srgbClr val="000000"/>
                </a:solidFill>
                <a:ea typeface="Microsoft YaHei" panose="020B0503020204020204" pitchFamily="34" charset="-122"/>
              </a:rPr>
              <a:t> </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Yes.</a:t>
            </a:r>
            <a:r>
              <a:rPr kumimoji="0" lang="zh-CN" altLang="zh-CN" sz="1200" b="0" i="0" u="none" strike="noStrike" kern="1200" cap="none" spc="0" normalizeH="0" baseline="0" noProof="0" dirty="0">
                <a:ln>
                  <a:noFill/>
                </a:ln>
                <a:solidFill>
                  <a:prstClr val="black"/>
                </a:solidFill>
                <a:effectLst/>
                <a:uLnTx/>
                <a:uFillTx/>
                <a:ea typeface="黑体" panose="02010609060101010101" pitchFamily="49" charset="-122"/>
              </a:rPr>
              <a:t> </a:t>
            </a:r>
            <a:endParaRPr kumimoji="0" lang="zh-CN" altLang="zh-CN" sz="3600" b="0"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7" name="灯片编号占位符 6">
            <a:extLst>
              <a:ext uri="{FF2B5EF4-FFF2-40B4-BE49-F238E27FC236}">
                <a16:creationId xmlns:a16="http://schemas.microsoft.com/office/drawing/2014/main" id="{37E8AFA8-3BE0-46C6-8DF7-380AC8805958}"/>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pic>
        <p:nvPicPr>
          <p:cNvPr id="4" name="Picture 2">
            <a:extLst>
              <a:ext uri="{FF2B5EF4-FFF2-40B4-BE49-F238E27FC236}">
                <a16:creationId xmlns:a16="http://schemas.microsoft.com/office/drawing/2014/main" id="{DB646545-D0A5-796E-0481-52BEF650570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599" y="1343135"/>
            <a:ext cx="5212519" cy="39804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93C9C2-4E54-AAB5-B6E0-A9394A3BE6FB}"/>
              </a:ext>
            </a:extLst>
          </p:cNvPr>
          <p:cNvSpPr txBox="1"/>
          <p:nvPr/>
        </p:nvSpPr>
        <p:spPr>
          <a:xfrm>
            <a:off x="355599" y="5359776"/>
            <a:ext cx="5401734" cy="1200329"/>
          </a:xfrm>
          <a:prstGeom prst="rect">
            <a:avLst/>
          </a:prstGeom>
          <a:noFill/>
        </p:spPr>
        <p:txBody>
          <a:bodyPr wrap="square" rtlCol="0">
            <a:spAutoFit/>
          </a:bodyPr>
          <a:lstStyle/>
          <a:p>
            <a:r>
              <a:rPr lang="en-US" altLang="zh-CN" sz="2400" b="1" dirty="0"/>
              <a:t>Hard</a:t>
            </a:r>
            <a:r>
              <a:rPr lang="zh-CN" altLang="en-US" sz="2400" b="1" dirty="0"/>
              <a:t> </a:t>
            </a:r>
            <a:r>
              <a:rPr lang="en-US" altLang="zh-CN" sz="2400" b="1" dirty="0"/>
              <a:t>part</a:t>
            </a:r>
            <a:r>
              <a:rPr lang="en-US" altLang="zh-CN" sz="2400" dirty="0"/>
              <a:t>:</a:t>
            </a:r>
            <a:r>
              <a:rPr lang="zh-CN" altLang="en-US" sz="2400" dirty="0"/>
              <a:t> </a:t>
            </a:r>
            <a:r>
              <a:rPr lang="en-US" altLang="zh-CN" sz="2400" dirty="0"/>
              <a:t>The</a:t>
            </a:r>
            <a:r>
              <a:rPr lang="zh-CN" altLang="en-US" sz="2400" dirty="0"/>
              <a:t> </a:t>
            </a:r>
            <a:r>
              <a:rPr lang="en-US" altLang="zh-CN" sz="2400" dirty="0"/>
              <a:t>machine</a:t>
            </a:r>
            <a:r>
              <a:rPr lang="zh-CN" altLang="en-US" sz="2400" dirty="0"/>
              <a:t> </a:t>
            </a:r>
            <a:r>
              <a:rPr lang="en-US" altLang="zh-CN" sz="2400" dirty="0"/>
              <a:t>A</a:t>
            </a:r>
            <a:r>
              <a:rPr lang="zh-CN" altLang="en-US" sz="2400" dirty="0"/>
              <a:t> </a:t>
            </a:r>
            <a:r>
              <a:rPr lang="en-US" altLang="zh-CN" sz="2400" dirty="0"/>
              <a:t>needs</a:t>
            </a:r>
            <a:r>
              <a:rPr lang="zh-CN" altLang="en-US" sz="2400" dirty="0"/>
              <a:t> </a:t>
            </a:r>
            <a:r>
              <a:rPr lang="en-US" altLang="zh-CN" sz="2400" dirty="0"/>
              <a:t>to</a:t>
            </a:r>
            <a:r>
              <a:rPr lang="zh-CN" altLang="en-US" sz="2400" dirty="0"/>
              <a:t> </a:t>
            </a:r>
            <a:r>
              <a:rPr lang="en-US" altLang="zh-CN" sz="2400" dirty="0">
                <a:solidFill>
                  <a:srgbClr val="FF0000"/>
                </a:solidFill>
              </a:rPr>
              <a:t>understand</a:t>
            </a:r>
            <a:r>
              <a:rPr lang="zh-CN" altLang="en-US" sz="2400" dirty="0"/>
              <a:t> </a:t>
            </a:r>
            <a:r>
              <a:rPr lang="en-US" altLang="zh-CN" sz="2400" dirty="0"/>
              <a:t>the</a:t>
            </a:r>
            <a:r>
              <a:rPr lang="zh-CN" altLang="en-US" sz="2400" dirty="0"/>
              <a:t> </a:t>
            </a:r>
            <a:r>
              <a:rPr lang="en-US" altLang="zh-CN" sz="2400" dirty="0"/>
              <a:t>person</a:t>
            </a:r>
            <a:r>
              <a:rPr lang="zh-CN" altLang="en-US" sz="2400" dirty="0"/>
              <a:t> </a:t>
            </a:r>
            <a:r>
              <a:rPr lang="en-US" altLang="zh-CN" sz="2400" dirty="0"/>
              <a:t>C</a:t>
            </a:r>
            <a:r>
              <a:rPr lang="zh-CN" altLang="en-US" sz="2400" dirty="0"/>
              <a:t> </a:t>
            </a:r>
            <a:r>
              <a:rPr lang="en-US" altLang="zh-CN" sz="2400" dirty="0"/>
              <a:t>and</a:t>
            </a:r>
            <a:r>
              <a:rPr lang="zh-CN" altLang="en-US" sz="2400" dirty="0"/>
              <a:t> </a:t>
            </a:r>
            <a:r>
              <a:rPr lang="en-US" altLang="zh-CN" sz="2400" dirty="0">
                <a:solidFill>
                  <a:srgbClr val="FF0000"/>
                </a:solidFill>
              </a:rPr>
              <a:t>generate</a:t>
            </a:r>
            <a:r>
              <a:rPr lang="zh-CN" altLang="en-US" sz="2400" dirty="0"/>
              <a:t> </a:t>
            </a:r>
            <a:r>
              <a:rPr lang="en-US" altLang="zh-CN" sz="2400" dirty="0"/>
              <a:t>human-like</a:t>
            </a:r>
            <a:r>
              <a:rPr lang="zh-CN" altLang="en-US" sz="2400" dirty="0"/>
              <a:t> </a:t>
            </a:r>
            <a:r>
              <a:rPr lang="en-US" altLang="zh-CN" sz="2400" dirty="0"/>
              <a:t>languages.</a:t>
            </a:r>
            <a:endParaRPr lang="en-CN" sz="2400" dirty="0"/>
          </a:p>
        </p:txBody>
      </p:sp>
      <p:sp>
        <p:nvSpPr>
          <p:cNvPr id="9" name="TextBox 8">
            <a:extLst>
              <a:ext uri="{FF2B5EF4-FFF2-40B4-BE49-F238E27FC236}">
                <a16:creationId xmlns:a16="http://schemas.microsoft.com/office/drawing/2014/main" id="{FC563B4E-BDEE-DA41-B4C0-C2782831C8CA}"/>
              </a:ext>
            </a:extLst>
          </p:cNvPr>
          <p:cNvSpPr txBox="1"/>
          <p:nvPr/>
        </p:nvSpPr>
        <p:spPr>
          <a:xfrm>
            <a:off x="7407349" y="5840348"/>
            <a:ext cx="4032103" cy="6947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N" sz="1400" dirty="0">
                <a:hlinkClick r:id="rId4"/>
              </a:rPr>
              <a:t>Does GPT-4 pass the Turing test?</a:t>
            </a:r>
            <a:endParaRPr lang="en-CN" sz="1400" dirty="0"/>
          </a:p>
          <a:p>
            <a:pPr marL="285750" indent="-285750">
              <a:lnSpc>
                <a:spcPct val="150000"/>
              </a:lnSpc>
              <a:buFont typeface="Arial" panose="020B0604020202020204" pitchFamily="34" charset="0"/>
              <a:buChar char="•"/>
            </a:pPr>
            <a:r>
              <a:rPr lang="en-US" sz="1400" dirty="0">
                <a:hlinkClick r:id="rId5"/>
              </a:rPr>
              <a:t>Large Language Models Pass the Turing Test</a:t>
            </a:r>
            <a:endParaRPr lang="en-US" sz="1400" dirty="0"/>
          </a:p>
        </p:txBody>
      </p:sp>
      <p:sp>
        <p:nvSpPr>
          <p:cNvPr id="11" name="TextBox 10">
            <a:extLst>
              <a:ext uri="{FF2B5EF4-FFF2-40B4-BE49-F238E27FC236}">
                <a16:creationId xmlns:a16="http://schemas.microsoft.com/office/drawing/2014/main" id="{F327AA53-70BC-0341-A1F8-A9D73339BFDE}"/>
              </a:ext>
            </a:extLst>
          </p:cNvPr>
          <p:cNvSpPr txBox="1"/>
          <p:nvPr/>
        </p:nvSpPr>
        <p:spPr>
          <a:xfrm>
            <a:off x="1810448" y="950552"/>
            <a:ext cx="2710149" cy="461665"/>
          </a:xfrm>
          <a:prstGeom prst="rect">
            <a:avLst/>
          </a:prstGeom>
          <a:noFill/>
        </p:spPr>
        <p:txBody>
          <a:bodyPr wrap="square">
            <a:spAutoFit/>
          </a:bodyPr>
          <a:lstStyle/>
          <a:p>
            <a:r>
              <a:rPr lang="en-US" altLang="zh-CN" sz="2400" b="1" dirty="0"/>
              <a:t>the Turing test</a:t>
            </a:r>
            <a:endParaRPr lang="en-CN" sz="2400" b="1" dirty="0"/>
          </a:p>
        </p:txBody>
      </p:sp>
    </p:spTree>
    <p:extLst>
      <p:ext uri="{BB962C8B-B14F-4D97-AF65-F5344CB8AC3E}">
        <p14:creationId xmlns:p14="http://schemas.microsoft.com/office/powerpoint/2010/main" val="279019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833826228"/>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B05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63839" y="3601839"/>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63839" y="3601839"/>
                <a:ext cx="773802" cy="369332"/>
              </a:xfrm>
              <a:prstGeom prst="rect">
                <a:avLst/>
              </a:prstGeom>
              <a:blipFill>
                <a:blip r:embed="rId2"/>
                <a:stretch>
                  <a:fillRect l="-6452" r="-8065"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3720783" y="6486150"/>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=4</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3720783" y="6486150"/>
                <a:ext cx="782137" cy="369332"/>
              </a:xfrm>
              <a:prstGeom prst="rect">
                <a:avLst/>
              </a:prstGeom>
              <a:blipFill>
                <a:blip r:embed="rId3"/>
                <a:stretch>
                  <a:fillRect l="-9524" r="-6349"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40128F24-310D-4866-AD73-D3316B6366EB}"/>
              </a:ext>
            </a:extLst>
          </p:cNvPr>
          <p:cNvSpPr>
            <a:spLocks noGrp="1"/>
          </p:cNvSpPr>
          <p:nvPr>
            <p:ph type="sldNum" sz="quarter" idx="12"/>
          </p:nvPr>
        </p:nvSpPr>
        <p:spPr/>
        <p:txBody>
          <a:bodyPr/>
          <a:lstStyle/>
          <a:p>
            <a:fld id="{DC8BB421-126E-41CB-B73A-69D52E98CAE3}" type="slidenum">
              <a:rPr lang="zh-CN" altLang="en-US" smtClean="0"/>
              <a:t>80</a:t>
            </a:fld>
            <a:endParaRPr lang="zh-CN" altLang="en-US" dirty="0"/>
          </a:p>
        </p:txBody>
      </p:sp>
    </p:spTree>
    <p:extLst>
      <p:ext uri="{BB962C8B-B14F-4D97-AF65-F5344CB8AC3E}">
        <p14:creationId xmlns:p14="http://schemas.microsoft.com/office/powerpoint/2010/main" val="272920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098021227"/>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30547" y="3622860"/>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30547" y="3622860"/>
                <a:ext cx="773802" cy="369332"/>
              </a:xfrm>
              <a:prstGeom prst="rect">
                <a:avLst/>
              </a:prstGeom>
              <a:blipFill>
                <a:blip r:embed="rId2"/>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3122394"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=3</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3122394" y="6488668"/>
                <a:ext cx="782137" cy="369332"/>
              </a:xfrm>
              <a:prstGeom prst="rect">
                <a:avLst/>
              </a:prstGeom>
              <a:blipFill>
                <a:blip r:embed="rId3"/>
                <a:stretch>
                  <a:fillRect l="-9524" r="-6349"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7ED0E26E-685A-4F62-AB12-37D296830077}"/>
              </a:ext>
            </a:extLst>
          </p:cNvPr>
          <p:cNvSpPr>
            <a:spLocks noGrp="1"/>
          </p:cNvSpPr>
          <p:nvPr>
            <p:ph type="sldNum" sz="quarter" idx="12"/>
          </p:nvPr>
        </p:nvSpPr>
        <p:spPr/>
        <p:txBody>
          <a:bodyPr/>
          <a:lstStyle/>
          <a:p>
            <a:fld id="{DC8BB421-126E-41CB-B73A-69D52E98CAE3}" type="slidenum">
              <a:rPr lang="zh-CN" altLang="en-US" smtClean="0"/>
              <a:t>81</a:t>
            </a:fld>
            <a:endParaRPr lang="zh-CN" altLang="en-US" dirty="0"/>
          </a:p>
        </p:txBody>
      </p:sp>
    </p:spTree>
    <p:extLst>
      <p:ext uri="{BB962C8B-B14F-4D97-AF65-F5344CB8AC3E}">
        <p14:creationId xmlns:p14="http://schemas.microsoft.com/office/powerpoint/2010/main" val="1380640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227272274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58708" y="5081645"/>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58708" y="5081645"/>
                <a:ext cx="773802" cy="369332"/>
              </a:xfrm>
              <a:prstGeom prst="rect">
                <a:avLst/>
              </a:prstGeom>
              <a:blipFill>
                <a:blip r:embed="rId2"/>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1363359"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1363359" y="6488668"/>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D11326-2635-D343-A9B7-75566D7CE790}"/>
              </a:ext>
            </a:extLst>
          </p:cNvPr>
          <p:cNvCxnSpPr>
            <a:cxnSpLocks/>
          </p:cNvCxnSpPr>
          <p:nvPr/>
        </p:nvCxnSpPr>
        <p:spPr>
          <a:xfrm flipH="1">
            <a:off x="3004684" y="392211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9FA76B-9A55-2346-A2ED-2C6FA6676248}"/>
              </a:ext>
            </a:extLst>
          </p:cNvPr>
          <p:cNvCxnSpPr>
            <a:cxnSpLocks/>
          </p:cNvCxnSpPr>
          <p:nvPr/>
        </p:nvCxnSpPr>
        <p:spPr>
          <a:xfrm flipH="1">
            <a:off x="2452890" y="440033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C1E897-4179-2649-A482-CA7E0338EA94}"/>
              </a:ext>
            </a:extLst>
          </p:cNvPr>
          <p:cNvCxnSpPr>
            <a:cxnSpLocks/>
          </p:cNvCxnSpPr>
          <p:nvPr/>
        </p:nvCxnSpPr>
        <p:spPr>
          <a:xfrm flipH="1">
            <a:off x="1859056" y="4962634"/>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2EFCBEF0-BB0F-474B-BCD7-3B212CB5D2E9}"/>
              </a:ext>
            </a:extLst>
          </p:cNvPr>
          <p:cNvSpPr>
            <a:spLocks noGrp="1"/>
          </p:cNvSpPr>
          <p:nvPr>
            <p:ph type="sldNum" sz="quarter" idx="12"/>
          </p:nvPr>
        </p:nvSpPr>
        <p:spPr/>
        <p:txBody>
          <a:bodyPr/>
          <a:lstStyle/>
          <a:p>
            <a:fld id="{DC8BB421-126E-41CB-B73A-69D52E98CAE3}" type="slidenum">
              <a:rPr lang="zh-CN" altLang="en-US" smtClean="0"/>
              <a:t>82</a:t>
            </a:fld>
            <a:endParaRPr lang="zh-CN" altLang="en-US" dirty="0"/>
          </a:p>
        </p:txBody>
      </p:sp>
    </p:spTree>
    <p:extLst>
      <p:ext uri="{BB962C8B-B14F-4D97-AF65-F5344CB8AC3E}">
        <p14:creationId xmlns:p14="http://schemas.microsoft.com/office/powerpoint/2010/main" val="4124192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075933009"/>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73694" y="5558891"/>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=0</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73694" y="5558891"/>
                <a:ext cx="773802" cy="369332"/>
              </a:xfrm>
              <a:prstGeom prst="rect">
                <a:avLst/>
              </a:prstGeom>
              <a:blipFill>
                <a:blip r:embed="rId2"/>
                <a:stretch>
                  <a:fillRect l="-6452" r="-8065"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1363359"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1363359" y="6488668"/>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endParaRPr lang="en-US" sz="2400" dirty="0"/>
              </a:p>
              <a:p>
                <a:r>
                  <a:rPr lang="en-US" sz="2400" dirty="0"/>
                  <a:t>When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0,0</m:t>
                        </m:r>
                      </m:e>
                    </m:d>
                  </m:oMath>
                </a14:m>
                <a:r>
                  <a:rPr lang="en-US" sz="2400" dirty="0"/>
                  <a:t> Stop</a:t>
                </a:r>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D11326-2635-D343-A9B7-75566D7CE790}"/>
              </a:ext>
            </a:extLst>
          </p:cNvPr>
          <p:cNvCxnSpPr>
            <a:cxnSpLocks/>
          </p:cNvCxnSpPr>
          <p:nvPr/>
        </p:nvCxnSpPr>
        <p:spPr>
          <a:xfrm flipH="1">
            <a:off x="3004684" y="392211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9FA76B-9A55-2346-A2ED-2C6FA6676248}"/>
              </a:ext>
            </a:extLst>
          </p:cNvPr>
          <p:cNvCxnSpPr>
            <a:cxnSpLocks/>
          </p:cNvCxnSpPr>
          <p:nvPr/>
        </p:nvCxnSpPr>
        <p:spPr>
          <a:xfrm flipH="1">
            <a:off x="2452890" y="440033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C1E897-4179-2649-A482-CA7E0338EA94}"/>
              </a:ext>
            </a:extLst>
          </p:cNvPr>
          <p:cNvCxnSpPr>
            <a:cxnSpLocks/>
          </p:cNvCxnSpPr>
          <p:nvPr/>
        </p:nvCxnSpPr>
        <p:spPr>
          <a:xfrm flipH="1">
            <a:off x="1859056" y="4962634"/>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B5A7BA-64DD-F64D-85A1-74F6EB323567}"/>
              </a:ext>
            </a:extLst>
          </p:cNvPr>
          <p:cNvCxnSpPr>
            <a:cxnSpLocks/>
          </p:cNvCxnSpPr>
          <p:nvPr/>
        </p:nvCxnSpPr>
        <p:spPr>
          <a:xfrm>
            <a:off x="1658216" y="5397536"/>
            <a:ext cx="0" cy="226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54BB94-F7CA-5C4B-AAC2-8E6C14D31C6C}"/>
              </a:ext>
            </a:extLst>
          </p:cNvPr>
          <p:cNvSpPr txBox="1"/>
          <p:nvPr/>
        </p:nvSpPr>
        <p:spPr>
          <a:xfrm>
            <a:off x="7901483" y="4616633"/>
            <a:ext cx="319318" cy="523220"/>
          </a:xfrm>
          <a:prstGeom prst="rect">
            <a:avLst/>
          </a:prstGeom>
          <a:noFill/>
        </p:spPr>
        <p:txBody>
          <a:bodyPr wrap="none" rtlCol="0">
            <a:spAutoFit/>
          </a:bodyPr>
          <a:lstStyle/>
          <a:p>
            <a:r>
              <a:rPr lang="en-CN" sz="2800" dirty="0"/>
              <a:t>I</a:t>
            </a:r>
          </a:p>
        </p:txBody>
      </p:sp>
      <p:sp>
        <p:nvSpPr>
          <p:cNvPr id="26" name="TextBox 25">
            <a:extLst>
              <a:ext uri="{FF2B5EF4-FFF2-40B4-BE49-F238E27FC236}">
                <a16:creationId xmlns:a16="http://schemas.microsoft.com/office/drawing/2014/main" id="{C472C370-5F51-CA47-AC3D-8897D10ABF52}"/>
              </a:ext>
            </a:extLst>
          </p:cNvPr>
          <p:cNvSpPr txBox="1"/>
          <p:nvPr/>
        </p:nvSpPr>
        <p:spPr>
          <a:xfrm>
            <a:off x="8205754" y="4616633"/>
            <a:ext cx="425116" cy="523220"/>
          </a:xfrm>
          <a:prstGeom prst="rect">
            <a:avLst/>
          </a:prstGeom>
          <a:noFill/>
        </p:spPr>
        <p:txBody>
          <a:bodyPr wrap="none" rtlCol="0">
            <a:spAutoFit/>
          </a:bodyPr>
          <a:lstStyle/>
          <a:p>
            <a:r>
              <a:rPr lang="en-CN" sz="2800" dirty="0"/>
              <a:t>N</a:t>
            </a:r>
          </a:p>
        </p:txBody>
      </p:sp>
      <p:sp>
        <p:nvSpPr>
          <p:cNvPr id="27" name="TextBox 26">
            <a:extLst>
              <a:ext uri="{FF2B5EF4-FFF2-40B4-BE49-F238E27FC236}">
                <a16:creationId xmlns:a16="http://schemas.microsoft.com/office/drawing/2014/main" id="{8B5F5DA9-2C73-1347-B06C-8F0780F890DD}"/>
              </a:ext>
            </a:extLst>
          </p:cNvPr>
          <p:cNvSpPr txBox="1"/>
          <p:nvPr/>
        </p:nvSpPr>
        <p:spPr>
          <a:xfrm>
            <a:off x="8582214" y="4616633"/>
            <a:ext cx="394660" cy="523220"/>
          </a:xfrm>
          <a:prstGeom prst="rect">
            <a:avLst/>
          </a:prstGeom>
          <a:noFill/>
        </p:spPr>
        <p:txBody>
          <a:bodyPr wrap="none" rtlCol="0">
            <a:spAutoFit/>
          </a:bodyPr>
          <a:lstStyle/>
          <a:p>
            <a:r>
              <a:rPr lang="en-CN" sz="2800" dirty="0"/>
              <a:t>T</a:t>
            </a:r>
          </a:p>
        </p:txBody>
      </p:sp>
      <p:sp>
        <p:nvSpPr>
          <p:cNvPr id="28" name="TextBox 27">
            <a:extLst>
              <a:ext uri="{FF2B5EF4-FFF2-40B4-BE49-F238E27FC236}">
                <a16:creationId xmlns:a16="http://schemas.microsoft.com/office/drawing/2014/main" id="{17C9BE2E-D72F-4F4D-B222-004E808FAF78}"/>
              </a:ext>
            </a:extLst>
          </p:cNvPr>
          <p:cNvSpPr txBox="1"/>
          <p:nvPr/>
        </p:nvSpPr>
        <p:spPr>
          <a:xfrm>
            <a:off x="8886489" y="4616633"/>
            <a:ext cx="386644" cy="523220"/>
          </a:xfrm>
          <a:prstGeom prst="rect">
            <a:avLst/>
          </a:prstGeom>
          <a:noFill/>
        </p:spPr>
        <p:txBody>
          <a:bodyPr wrap="none" rtlCol="0">
            <a:spAutoFit/>
          </a:bodyPr>
          <a:lstStyle/>
          <a:p>
            <a:r>
              <a:rPr lang="en-CN" sz="2800" dirty="0"/>
              <a:t>E</a:t>
            </a:r>
          </a:p>
        </p:txBody>
      </p:sp>
      <p:sp>
        <p:nvSpPr>
          <p:cNvPr id="29" name="TextBox 28">
            <a:extLst>
              <a:ext uri="{FF2B5EF4-FFF2-40B4-BE49-F238E27FC236}">
                <a16:creationId xmlns:a16="http://schemas.microsoft.com/office/drawing/2014/main" id="{5A83A9AA-0DD8-8F45-BBAD-333D9171DCC1}"/>
              </a:ext>
            </a:extLst>
          </p:cNvPr>
          <p:cNvSpPr txBox="1"/>
          <p:nvPr/>
        </p:nvSpPr>
        <p:spPr>
          <a:xfrm>
            <a:off x="9274984" y="4616633"/>
            <a:ext cx="380232" cy="523220"/>
          </a:xfrm>
          <a:prstGeom prst="rect">
            <a:avLst/>
          </a:prstGeom>
          <a:noFill/>
        </p:spPr>
        <p:txBody>
          <a:bodyPr wrap="none" rtlCol="0">
            <a:spAutoFit/>
          </a:bodyPr>
          <a:lstStyle/>
          <a:p>
            <a:r>
              <a:rPr lang="zh-CN" altLang="en-US" sz="2800" dirty="0"/>
              <a:t>*</a:t>
            </a:r>
            <a:endParaRPr lang="en-CN" sz="2800" dirty="0"/>
          </a:p>
        </p:txBody>
      </p:sp>
      <p:sp>
        <p:nvSpPr>
          <p:cNvPr id="30" name="TextBox 29">
            <a:extLst>
              <a:ext uri="{FF2B5EF4-FFF2-40B4-BE49-F238E27FC236}">
                <a16:creationId xmlns:a16="http://schemas.microsoft.com/office/drawing/2014/main" id="{F6018E47-07C3-3A4B-AB4B-8BFF562FA4FB}"/>
              </a:ext>
            </a:extLst>
          </p:cNvPr>
          <p:cNvSpPr txBox="1"/>
          <p:nvPr/>
        </p:nvSpPr>
        <p:spPr>
          <a:xfrm>
            <a:off x="9603316" y="4616633"/>
            <a:ext cx="425116" cy="523220"/>
          </a:xfrm>
          <a:prstGeom prst="rect">
            <a:avLst/>
          </a:prstGeom>
          <a:noFill/>
        </p:spPr>
        <p:txBody>
          <a:bodyPr wrap="none" rtlCol="0">
            <a:spAutoFit/>
          </a:bodyPr>
          <a:lstStyle/>
          <a:p>
            <a:r>
              <a:rPr lang="en-CN" sz="2800" dirty="0"/>
              <a:t>N</a:t>
            </a:r>
          </a:p>
        </p:txBody>
      </p:sp>
      <p:sp>
        <p:nvSpPr>
          <p:cNvPr id="31" name="TextBox 30">
            <a:extLst>
              <a:ext uri="{FF2B5EF4-FFF2-40B4-BE49-F238E27FC236}">
                <a16:creationId xmlns:a16="http://schemas.microsoft.com/office/drawing/2014/main" id="{831DF060-9A18-7240-9067-C6DE30CE9B9C}"/>
              </a:ext>
            </a:extLst>
          </p:cNvPr>
          <p:cNvSpPr txBox="1"/>
          <p:nvPr/>
        </p:nvSpPr>
        <p:spPr>
          <a:xfrm>
            <a:off x="9991809" y="4616633"/>
            <a:ext cx="394660" cy="523220"/>
          </a:xfrm>
          <a:prstGeom prst="rect">
            <a:avLst/>
          </a:prstGeom>
          <a:noFill/>
        </p:spPr>
        <p:txBody>
          <a:bodyPr wrap="none" rtlCol="0">
            <a:spAutoFit/>
          </a:bodyPr>
          <a:lstStyle/>
          <a:p>
            <a:r>
              <a:rPr lang="en-CN" sz="2800" dirty="0"/>
              <a:t>T</a:t>
            </a:r>
          </a:p>
        </p:txBody>
      </p:sp>
      <p:sp>
        <p:nvSpPr>
          <p:cNvPr id="32" name="TextBox 31">
            <a:extLst>
              <a:ext uri="{FF2B5EF4-FFF2-40B4-BE49-F238E27FC236}">
                <a16:creationId xmlns:a16="http://schemas.microsoft.com/office/drawing/2014/main" id="{DBEC8F51-0A7F-5743-82F5-8953CE9FF77B}"/>
              </a:ext>
            </a:extLst>
          </p:cNvPr>
          <p:cNvSpPr txBox="1"/>
          <p:nvPr/>
        </p:nvSpPr>
        <p:spPr>
          <a:xfrm>
            <a:off x="10404364" y="4616633"/>
            <a:ext cx="319318" cy="523220"/>
          </a:xfrm>
          <a:prstGeom prst="rect">
            <a:avLst/>
          </a:prstGeom>
          <a:noFill/>
        </p:spPr>
        <p:txBody>
          <a:bodyPr wrap="none" rtlCol="0">
            <a:spAutoFit/>
          </a:bodyPr>
          <a:lstStyle/>
          <a:p>
            <a:r>
              <a:rPr lang="en-CN" sz="2800" dirty="0"/>
              <a:t>I</a:t>
            </a:r>
          </a:p>
        </p:txBody>
      </p:sp>
      <p:sp>
        <p:nvSpPr>
          <p:cNvPr id="33" name="TextBox 32">
            <a:extLst>
              <a:ext uri="{FF2B5EF4-FFF2-40B4-BE49-F238E27FC236}">
                <a16:creationId xmlns:a16="http://schemas.microsoft.com/office/drawing/2014/main" id="{C52017BE-AC28-7F4F-8CA3-7EB6067A0921}"/>
              </a:ext>
            </a:extLst>
          </p:cNvPr>
          <p:cNvSpPr txBox="1"/>
          <p:nvPr/>
        </p:nvSpPr>
        <p:spPr>
          <a:xfrm>
            <a:off x="10756761" y="4616633"/>
            <a:ext cx="437940" cy="523220"/>
          </a:xfrm>
          <a:prstGeom prst="rect">
            <a:avLst/>
          </a:prstGeom>
          <a:noFill/>
        </p:spPr>
        <p:txBody>
          <a:bodyPr wrap="none" rtlCol="0">
            <a:spAutoFit/>
          </a:bodyPr>
          <a:lstStyle/>
          <a:p>
            <a:r>
              <a:rPr lang="en-CN" sz="2800" dirty="0"/>
              <a:t>O</a:t>
            </a:r>
          </a:p>
        </p:txBody>
      </p:sp>
      <p:sp>
        <p:nvSpPr>
          <p:cNvPr id="34" name="TextBox 33">
            <a:extLst>
              <a:ext uri="{FF2B5EF4-FFF2-40B4-BE49-F238E27FC236}">
                <a16:creationId xmlns:a16="http://schemas.microsoft.com/office/drawing/2014/main" id="{CA375D99-905E-ED4A-AE9A-D6ECB0BF9B3F}"/>
              </a:ext>
            </a:extLst>
          </p:cNvPr>
          <p:cNvSpPr txBox="1"/>
          <p:nvPr/>
        </p:nvSpPr>
        <p:spPr>
          <a:xfrm>
            <a:off x="11157284" y="4616633"/>
            <a:ext cx="425116" cy="523220"/>
          </a:xfrm>
          <a:prstGeom prst="rect">
            <a:avLst/>
          </a:prstGeom>
          <a:noFill/>
        </p:spPr>
        <p:txBody>
          <a:bodyPr wrap="none" rtlCol="0">
            <a:spAutoFit/>
          </a:bodyPr>
          <a:lstStyle/>
          <a:p>
            <a:r>
              <a:rPr lang="en-CN" sz="2800" dirty="0"/>
              <a:t>N</a:t>
            </a:r>
          </a:p>
        </p:txBody>
      </p:sp>
      <p:sp>
        <p:nvSpPr>
          <p:cNvPr id="35" name="TextBox 34">
            <a:extLst>
              <a:ext uri="{FF2B5EF4-FFF2-40B4-BE49-F238E27FC236}">
                <a16:creationId xmlns:a16="http://schemas.microsoft.com/office/drawing/2014/main" id="{588BCD33-8E72-344C-9B52-10B2E5EDAAE8}"/>
              </a:ext>
            </a:extLst>
          </p:cNvPr>
          <p:cNvSpPr txBox="1"/>
          <p:nvPr/>
        </p:nvSpPr>
        <p:spPr>
          <a:xfrm>
            <a:off x="7901483" y="6164307"/>
            <a:ext cx="380232" cy="523220"/>
          </a:xfrm>
          <a:prstGeom prst="rect">
            <a:avLst/>
          </a:prstGeom>
          <a:noFill/>
        </p:spPr>
        <p:txBody>
          <a:bodyPr wrap="none" rtlCol="0">
            <a:spAutoFit/>
          </a:bodyPr>
          <a:lstStyle/>
          <a:p>
            <a:r>
              <a:rPr lang="zh-CN" altLang="en-US" sz="2800" dirty="0"/>
              <a:t>*</a:t>
            </a:r>
            <a:endParaRPr lang="en-CN" sz="2800" dirty="0"/>
          </a:p>
        </p:txBody>
      </p:sp>
      <p:sp>
        <p:nvSpPr>
          <p:cNvPr id="36" name="TextBox 35">
            <a:extLst>
              <a:ext uri="{FF2B5EF4-FFF2-40B4-BE49-F238E27FC236}">
                <a16:creationId xmlns:a16="http://schemas.microsoft.com/office/drawing/2014/main" id="{C0E1C65F-79FC-1B43-975C-A0CF97E5B4B7}"/>
              </a:ext>
            </a:extLst>
          </p:cNvPr>
          <p:cNvSpPr txBox="1"/>
          <p:nvPr/>
        </p:nvSpPr>
        <p:spPr>
          <a:xfrm>
            <a:off x="8205754" y="6164307"/>
            <a:ext cx="386644" cy="523220"/>
          </a:xfrm>
          <a:prstGeom prst="rect">
            <a:avLst/>
          </a:prstGeom>
          <a:noFill/>
        </p:spPr>
        <p:txBody>
          <a:bodyPr wrap="none" rtlCol="0">
            <a:spAutoFit/>
          </a:bodyPr>
          <a:lstStyle/>
          <a:p>
            <a:r>
              <a:rPr lang="en-CN" sz="2800" dirty="0"/>
              <a:t>E</a:t>
            </a:r>
          </a:p>
        </p:txBody>
      </p:sp>
      <p:sp>
        <p:nvSpPr>
          <p:cNvPr id="37" name="TextBox 36">
            <a:extLst>
              <a:ext uri="{FF2B5EF4-FFF2-40B4-BE49-F238E27FC236}">
                <a16:creationId xmlns:a16="http://schemas.microsoft.com/office/drawing/2014/main" id="{F5DF987D-0DAA-2E42-86D9-D5FE0426848F}"/>
              </a:ext>
            </a:extLst>
          </p:cNvPr>
          <p:cNvSpPr txBox="1"/>
          <p:nvPr/>
        </p:nvSpPr>
        <p:spPr>
          <a:xfrm>
            <a:off x="8582214" y="6164307"/>
            <a:ext cx="394660" cy="523220"/>
          </a:xfrm>
          <a:prstGeom prst="rect">
            <a:avLst/>
          </a:prstGeom>
          <a:noFill/>
        </p:spPr>
        <p:txBody>
          <a:bodyPr wrap="none" rtlCol="0">
            <a:spAutoFit/>
          </a:bodyPr>
          <a:lstStyle/>
          <a:p>
            <a:r>
              <a:rPr lang="en-CN" sz="2800" dirty="0"/>
              <a:t>X</a:t>
            </a:r>
          </a:p>
        </p:txBody>
      </p:sp>
      <p:sp>
        <p:nvSpPr>
          <p:cNvPr id="38" name="TextBox 37">
            <a:extLst>
              <a:ext uri="{FF2B5EF4-FFF2-40B4-BE49-F238E27FC236}">
                <a16:creationId xmlns:a16="http://schemas.microsoft.com/office/drawing/2014/main" id="{71C122CF-D8FA-D646-B439-580092C40EF0}"/>
              </a:ext>
            </a:extLst>
          </p:cNvPr>
          <p:cNvSpPr txBox="1"/>
          <p:nvPr/>
        </p:nvSpPr>
        <p:spPr>
          <a:xfrm>
            <a:off x="8886489" y="6164307"/>
            <a:ext cx="386644" cy="523220"/>
          </a:xfrm>
          <a:prstGeom prst="rect">
            <a:avLst/>
          </a:prstGeom>
          <a:noFill/>
        </p:spPr>
        <p:txBody>
          <a:bodyPr wrap="none" rtlCol="0">
            <a:spAutoFit/>
          </a:bodyPr>
          <a:lstStyle/>
          <a:p>
            <a:r>
              <a:rPr lang="en-CN" sz="2800" dirty="0"/>
              <a:t>E</a:t>
            </a:r>
          </a:p>
        </p:txBody>
      </p:sp>
      <p:sp>
        <p:nvSpPr>
          <p:cNvPr id="39" name="TextBox 38">
            <a:extLst>
              <a:ext uri="{FF2B5EF4-FFF2-40B4-BE49-F238E27FC236}">
                <a16:creationId xmlns:a16="http://schemas.microsoft.com/office/drawing/2014/main" id="{659A93DF-781B-954B-A9F6-E9F49745A5E0}"/>
              </a:ext>
            </a:extLst>
          </p:cNvPr>
          <p:cNvSpPr txBox="1"/>
          <p:nvPr/>
        </p:nvSpPr>
        <p:spPr>
          <a:xfrm>
            <a:off x="9274984" y="6164307"/>
            <a:ext cx="401072" cy="523220"/>
          </a:xfrm>
          <a:prstGeom prst="rect">
            <a:avLst/>
          </a:prstGeom>
          <a:noFill/>
        </p:spPr>
        <p:txBody>
          <a:bodyPr wrap="none" rtlCol="0">
            <a:spAutoFit/>
          </a:bodyPr>
          <a:lstStyle/>
          <a:p>
            <a:r>
              <a:rPr lang="en-US" altLang="zh-CN" sz="2800" dirty="0"/>
              <a:t>C</a:t>
            </a:r>
            <a:endParaRPr lang="en-CN" sz="2800" dirty="0"/>
          </a:p>
        </p:txBody>
      </p:sp>
      <p:sp>
        <p:nvSpPr>
          <p:cNvPr id="40" name="TextBox 39">
            <a:extLst>
              <a:ext uri="{FF2B5EF4-FFF2-40B4-BE49-F238E27FC236}">
                <a16:creationId xmlns:a16="http://schemas.microsoft.com/office/drawing/2014/main" id="{9C4B1696-BCE6-6C42-84D8-24904DAB7765}"/>
              </a:ext>
            </a:extLst>
          </p:cNvPr>
          <p:cNvSpPr txBox="1"/>
          <p:nvPr/>
        </p:nvSpPr>
        <p:spPr>
          <a:xfrm>
            <a:off x="9603316" y="6164307"/>
            <a:ext cx="425116" cy="523220"/>
          </a:xfrm>
          <a:prstGeom prst="rect">
            <a:avLst/>
          </a:prstGeom>
          <a:noFill/>
        </p:spPr>
        <p:txBody>
          <a:bodyPr wrap="none" rtlCol="0">
            <a:spAutoFit/>
          </a:bodyPr>
          <a:lstStyle/>
          <a:p>
            <a:r>
              <a:rPr lang="en-CN" sz="2800" dirty="0"/>
              <a:t>U</a:t>
            </a:r>
          </a:p>
        </p:txBody>
      </p:sp>
      <p:sp>
        <p:nvSpPr>
          <p:cNvPr id="41" name="TextBox 40">
            <a:extLst>
              <a:ext uri="{FF2B5EF4-FFF2-40B4-BE49-F238E27FC236}">
                <a16:creationId xmlns:a16="http://schemas.microsoft.com/office/drawing/2014/main" id="{35AB9CD5-2F50-2B4A-BBFF-A3CE19FEFD68}"/>
              </a:ext>
            </a:extLst>
          </p:cNvPr>
          <p:cNvSpPr txBox="1"/>
          <p:nvPr/>
        </p:nvSpPr>
        <p:spPr>
          <a:xfrm>
            <a:off x="9991809" y="6164307"/>
            <a:ext cx="394660" cy="523220"/>
          </a:xfrm>
          <a:prstGeom prst="rect">
            <a:avLst/>
          </a:prstGeom>
          <a:noFill/>
        </p:spPr>
        <p:txBody>
          <a:bodyPr wrap="none" rtlCol="0">
            <a:spAutoFit/>
          </a:bodyPr>
          <a:lstStyle/>
          <a:p>
            <a:r>
              <a:rPr lang="en-CN" sz="2800" dirty="0"/>
              <a:t>T</a:t>
            </a:r>
          </a:p>
        </p:txBody>
      </p:sp>
      <p:sp>
        <p:nvSpPr>
          <p:cNvPr id="42" name="TextBox 41">
            <a:extLst>
              <a:ext uri="{FF2B5EF4-FFF2-40B4-BE49-F238E27FC236}">
                <a16:creationId xmlns:a16="http://schemas.microsoft.com/office/drawing/2014/main" id="{2AB6D5A8-6D52-9841-ADBE-D2ED283ED3E2}"/>
              </a:ext>
            </a:extLst>
          </p:cNvPr>
          <p:cNvSpPr txBox="1"/>
          <p:nvPr/>
        </p:nvSpPr>
        <p:spPr>
          <a:xfrm>
            <a:off x="10404364" y="6164307"/>
            <a:ext cx="319318" cy="523220"/>
          </a:xfrm>
          <a:prstGeom prst="rect">
            <a:avLst/>
          </a:prstGeom>
          <a:noFill/>
        </p:spPr>
        <p:txBody>
          <a:bodyPr wrap="none" rtlCol="0">
            <a:spAutoFit/>
          </a:bodyPr>
          <a:lstStyle/>
          <a:p>
            <a:r>
              <a:rPr lang="en-CN" sz="2800" dirty="0"/>
              <a:t>I</a:t>
            </a:r>
          </a:p>
        </p:txBody>
      </p:sp>
      <p:sp>
        <p:nvSpPr>
          <p:cNvPr id="43" name="TextBox 42">
            <a:extLst>
              <a:ext uri="{FF2B5EF4-FFF2-40B4-BE49-F238E27FC236}">
                <a16:creationId xmlns:a16="http://schemas.microsoft.com/office/drawing/2014/main" id="{A935EA3E-25C3-C142-A213-85FEA40C22D8}"/>
              </a:ext>
            </a:extLst>
          </p:cNvPr>
          <p:cNvSpPr txBox="1"/>
          <p:nvPr/>
        </p:nvSpPr>
        <p:spPr>
          <a:xfrm>
            <a:off x="10756761" y="6164307"/>
            <a:ext cx="437940" cy="523220"/>
          </a:xfrm>
          <a:prstGeom prst="rect">
            <a:avLst/>
          </a:prstGeom>
          <a:noFill/>
        </p:spPr>
        <p:txBody>
          <a:bodyPr wrap="none" rtlCol="0">
            <a:spAutoFit/>
          </a:bodyPr>
          <a:lstStyle/>
          <a:p>
            <a:r>
              <a:rPr lang="en-CN" sz="2800" dirty="0"/>
              <a:t>O</a:t>
            </a:r>
          </a:p>
        </p:txBody>
      </p:sp>
      <p:sp>
        <p:nvSpPr>
          <p:cNvPr id="44" name="TextBox 43">
            <a:extLst>
              <a:ext uri="{FF2B5EF4-FFF2-40B4-BE49-F238E27FC236}">
                <a16:creationId xmlns:a16="http://schemas.microsoft.com/office/drawing/2014/main" id="{F068071B-F2C6-B941-AADE-2E3CAF5C0461}"/>
              </a:ext>
            </a:extLst>
          </p:cNvPr>
          <p:cNvSpPr txBox="1"/>
          <p:nvPr/>
        </p:nvSpPr>
        <p:spPr>
          <a:xfrm>
            <a:off x="11157284" y="6164307"/>
            <a:ext cx="425116" cy="523220"/>
          </a:xfrm>
          <a:prstGeom prst="rect">
            <a:avLst/>
          </a:prstGeom>
          <a:noFill/>
        </p:spPr>
        <p:txBody>
          <a:bodyPr wrap="none" rtlCol="0">
            <a:spAutoFit/>
          </a:bodyPr>
          <a:lstStyle/>
          <a:p>
            <a:r>
              <a:rPr lang="en-CN" sz="2800" dirty="0"/>
              <a:t>N</a:t>
            </a:r>
          </a:p>
        </p:txBody>
      </p:sp>
      <p:cxnSp>
        <p:nvCxnSpPr>
          <p:cNvPr id="45" name="Straight Arrow Connector 44">
            <a:extLst>
              <a:ext uri="{FF2B5EF4-FFF2-40B4-BE49-F238E27FC236}">
                <a16:creationId xmlns:a16="http://schemas.microsoft.com/office/drawing/2014/main" id="{198F9A93-7A36-9D40-9F0C-E3BEDB2734EE}"/>
              </a:ext>
            </a:extLst>
          </p:cNvPr>
          <p:cNvCxnSpPr>
            <a:cxnSpLocks/>
          </p:cNvCxnSpPr>
          <p:nvPr/>
        </p:nvCxnSpPr>
        <p:spPr>
          <a:xfrm>
            <a:off x="8069374" y="5184660"/>
            <a:ext cx="0" cy="984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C4B6B1-397A-F049-BBA7-D134124153E5}"/>
              </a:ext>
            </a:extLst>
          </p:cNvPr>
          <p:cNvCxnSpPr>
            <a:cxnSpLocks/>
          </p:cNvCxnSpPr>
          <p:nvPr/>
        </p:nvCxnSpPr>
        <p:spPr>
          <a:xfrm>
            <a:off x="8420125" y="518466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4106147-D26A-C145-B477-49CCF4CAA49E}"/>
              </a:ext>
            </a:extLst>
          </p:cNvPr>
          <p:cNvCxnSpPr>
            <a:cxnSpLocks/>
          </p:cNvCxnSpPr>
          <p:nvPr/>
        </p:nvCxnSpPr>
        <p:spPr>
          <a:xfrm>
            <a:off x="8764985" y="518466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90AD93-0877-2C49-92E1-F62F4AFEFBF5}"/>
              </a:ext>
            </a:extLst>
          </p:cNvPr>
          <p:cNvCxnSpPr>
            <a:cxnSpLocks/>
          </p:cNvCxnSpPr>
          <p:nvPr/>
        </p:nvCxnSpPr>
        <p:spPr>
          <a:xfrm>
            <a:off x="9115740" y="5184660"/>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FE7F54-5C19-0F44-84F3-7736A0EF4107}"/>
              </a:ext>
            </a:extLst>
          </p:cNvPr>
          <p:cNvCxnSpPr>
            <a:cxnSpLocks/>
          </p:cNvCxnSpPr>
          <p:nvPr/>
        </p:nvCxnSpPr>
        <p:spPr>
          <a:xfrm>
            <a:off x="9461723" y="5180224"/>
            <a:ext cx="0" cy="9840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7459B1C-776E-634F-89A2-DED18F33883F}"/>
              </a:ext>
            </a:extLst>
          </p:cNvPr>
          <p:cNvCxnSpPr>
            <a:cxnSpLocks/>
          </p:cNvCxnSpPr>
          <p:nvPr/>
        </p:nvCxnSpPr>
        <p:spPr>
          <a:xfrm>
            <a:off x="9836535" y="5180224"/>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A7BDC1A-9BC3-1645-948C-77311234E7C2}"/>
              </a:ext>
            </a:extLst>
          </p:cNvPr>
          <p:cNvCxnSpPr>
            <a:cxnSpLocks/>
          </p:cNvCxnSpPr>
          <p:nvPr/>
        </p:nvCxnSpPr>
        <p:spPr>
          <a:xfrm>
            <a:off x="10193428"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EBC3C37-45A8-CD4B-BF63-1E10AC55C8A2}"/>
              </a:ext>
            </a:extLst>
          </p:cNvPr>
          <p:cNvCxnSpPr>
            <a:cxnSpLocks/>
          </p:cNvCxnSpPr>
          <p:nvPr/>
        </p:nvCxnSpPr>
        <p:spPr>
          <a:xfrm>
            <a:off x="10563687"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B00697-6FD2-DB42-8783-7D46D763691C}"/>
              </a:ext>
            </a:extLst>
          </p:cNvPr>
          <p:cNvCxnSpPr>
            <a:cxnSpLocks/>
          </p:cNvCxnSpPr>
          <p:nvPr/>
        </p:nvCxnSpPr>
        <p:spPr>
          <a:xfrm>
            <a:off x="10958162"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1A4C772-C902-D341-A7A4-CCABC36C5157}"/>
              </a:ext>
            </a:extLst>
          </p:cNvPr>
          <p:cNvCxnSpPr>
            <a:cxnSpLocks/>
          </p:cNvCxnSpPr>
          <p:nvPr/>
        </p:nvCxnSpPr>
        <p:spPr>
          <a:xfrm>
            <a:off x="11361212"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49BE00E7-EC67-41EE-8E4D-B5411CFEAABC}"/>
              </a:ext>
            </a:extLst>
          </p:cNvPr>
          <p:cNvSpPr>
            <a:spLocks noGrp="1"/>
          </p:cNvSpPr>
          <p:nvPr>
            <p:ph type="sldNum" sz="quarter" idx="12"/>
          </p:nvPr>
        </p:nvSpPr>
        <p:spPr/>
        <p:txBody>
          <a:bodyPr/>
          <a:lstStyle/>
          <a:p>
            <a:fld id="{DC8BB421-126E-41CB-B73A-69D52E98CAE3}" type="slidenum">
              <a:rPr lang="zh-CN" altLang="en-US" smtClean="0"/>
              <a:t>83</a:t>
            </a:fld>
            <a:endParaRPr lang="zh-CN" altLang="en-US" dirty="0"/>
          </a:p>
        </p:txBody>
      </p:sp>
    </p:spTree>
    <p:extLst>
      <p:ext uri="{BB962C8B-B14F-4D97-AF65-F5344CB8AC3E}">
        <p14:creationId xmlns:p14="http://schemas.microsoft.com/office/powerpoint/2010/main" val="428677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8CF85-D178-45B7-B1B1-921992CC1467}"/>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 - properties</a:t>
            </a:r>
            <a:endParaRPr lang="zh-CN" altLang="en-US" dirty="0"/>
          </a:p>
        </p:txBody>
      </p:sp>
      <p:sp>
        <p:nvSpPr>
          <p:cNvPr id="5" name="Rectangle 3">
            <a:extLst>
              <a:ext uri="{FF2B5EF4-FFF2-40B4-BE49-F238E27FC236}">
                <a16:creationId xmlns:a16="http://schemas.microsoft.com/office/drawing/2014/main" id="{2CE41DC6-5B37-47D3-8257-4252C8FEE403}"/>
              </a:ext>
            </a:extLst>
          </p:cNvPr>
          <p:cNvSpPr>
            <a:spLocks noChangeArrowheads="1"/>
          </p:cNvSpPr>
          <p:nvPr/>
        </p:nvSpPr>
        <p:spPr bwMode="auto">
          <a:xfrm>
            <a:off x="1419213" y="3587881"/>
            <a:ext cx="3810000" cy="2800350"/>
          </a:xfrm>
          <a:prstGeom prst="rect">
            <a:avLst/>
          </a:prstGeom>
          <a:noFill/>
          <a:ln w="19050">
            <a:solidFill>
              <a:schemeClr val="bg2">
                <a:lumMod val="75000"/>
              </a:schemeClr>
            </a:solidFill>
            <a:miter lim="800000"/>
            <a:headEnd/>
            <a:tailEnd/>
          </a:ln>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Line 4">
            <a:extLst>
              <a:ext uri="{FF2B5EF4-FFF2-40B4-BE49-F238E27FC236}">
                <a16:creationId xmlns:a16="http://schemas.microsoft.com/office/drawing/2014/main" id="{00068F83-7DBD-44DB-A740-1CCD41AF7D94}"/>
              </a:ext>
            </a:extLst>
          </p:cNvPr>
          <p:cNvSpPr>
            <a:spLocks noChangeShapeType="1"/>
          </p:cNvSpPr>
          <p:nvPr/>
        </p:nvSpPr>
        <p:spPr bwMode="auto">
          <a:xfrm>
            <a:off x="1419213" y="630131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Line 5">
            <a:extLst>
              <a:ext uri="{FF2B5EF4-FFF2-40B4-BE49-F238E27FC236}">
                <a16:creationId xmlns:a16="http://schemas.microsoft.com/office/drawing/2014/main" id="{FF388D8E-2173-42DF-80C0-7381ABD17890}"/>
              </a:ext>
            </a:extLst>
          </p:cNvPr>
          <p:cNvSpPr>
            <a:spLocks noChangeShapeType="1"/>
          </p:cNvSpPr>
          <p:nvPr/>
        </p:nvSpPr>
        <p:spPr bwMode="auto">
          <a:xfrm>
            <a:off x="1423976" y="622749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Line 6">
            <a:extLst>
              <a:ext uri="{FF2B5EF4-FFF2-40B4-BE49-F238E27FC236}">
                <a16:creationId xmlns:a16="http://schemas.microsoft.com/office/drawing/2014/main" id="{DFDA8CCB-BC10-49FA-9380-D4560C4BFAB5}"/>
              </a:ext>
            </a:extLst>
          </p:cNvPr>
          <p:cNvSpPr>
            <a:spLocks noChangeShapeType="1"/>
          </p:cNvSpPr>
          <p:nvPr/>
        </p:nvSpPr>
        <p:spPr bwMode="auto">
          <a:xfrm>
            <a:off x="1423976" y="615963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Line 7">
            <a:extLst>
              <a:ext uri="{FF2B5EF4-FFF2-40B4-BE49-F238E27FC236}">
                <a16:creationId xmlns:a16="http://schemas.microsoft.com/office/drawing/2014/main" id="{7BF6F4FF-A051-4F4E-974E-C335B17BBAEB}"/>
              </a:ext>
            </a:extLst>
          </p:cNvPr>
          <p:cNvSpPr>
            <a:spLocks noChangeShapeType="1"/>
          </p:cNvSpPr>
          <p:nvPr/>
        </p:nvSpPr>
        <p:spPr bwMode="auto">
          <a:xfrm>
            <a:off x="1419213" y="609176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Line 8">
            <a:extLst>
              <a:ext uri="{FF2B5EF4-FFF2-40B4-BE49-F238E27FC236}">
                <a16:creationId xmlns:a16="http://schemas.microsoft.com/office/drawing/2014/main" id="{6A758E02-C534-4116-9EA3-B245AA93D5A2}"/>
              </a:ext>
            </a:extLst>
          </p:cNvPr>
          <p:cNvSpPr>
            <a:spLocks noChangeShapeType="1"/>
          </p:cNvSpPr>
          <p:nvPr/>
        </p:nvSpPr>
        <p:spPr bwMode="auto">
          <a:xfrm>
            <a:off x="1423976" y="602747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Line 9">
            <a:extLst>
              <a:ext uri="{FF2B5EF4-FFF2-40B4-BE49-F238E27FC236}">
                <a16:creationId xmlns:a16="http://schemas.microsoft.com/office/drawing/2014/main" id="{9746AAAD-EE9F-4E44-872B-B29A3209073D}"/>
              </a:ext>
            </a:extLst>
          </p:cNvPr>
          <p:cNvSpPr>
            <a:spLocks noChangeShapeType="1"/>
          </p:cNvSpPr>
          <p:nvPr/>
        </p:nvSpPr>
        <p:spPr bwMode="auto">
          <a:xfrm>
            <a:off x="1419213" y="595365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Line 10">
            <a:extLst>
              <a:ext uri="{FF2B5EF4-FFF2-40B4-BE49-F238E27FC236}">
                <a16:creationId xmlns:a16="http://schemas.microsoft.com/office/drawing/2014/main" id="{4ABAFB25-760A-47C6-9A47-D0D6773DF609}"/>
              </a:ext>
            </a:extLst>
          </p:cNvPr>
          <p:cNvSpPr>
            <a:spLocks noChangeShapeType="1"/>
          </p:cNvSpPr>
          <p:nvPr/>
        </p:nvSpPr>
        <p:spPr bwMode="auto">
          <a:xfrm>
            <a:off x="1409688" y="588578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Line 11">
            <a:extLst>
              <a:ext uri="{FF2B5EF4-FFF2-40B4-BE49-F238E27FC236}">
                <a16:creationId xmlns:a16="http://schemas.microsoft.com/office/drawing/2014/main" id="{778558FD-3304-4956-93B4-CC4E463B97B2}"/>
              </a:ext>
            </a:extLst>
          </p:cNvPr>
          <p:cNvSpPr>
            <a:spLocks noChangeShapeType="1"/>
          </p:cNvSpPr>
          <p:nvPr/>
        </p:nvSpPr>
        <p:spPr bwMode="auto">
          <a:xfrm>
            <a:off x="1423976" y="581792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Line 12">
            <a:extLst>
              <a:ext uri="{FF2B5EF4-FFF2-40B4-BE49-F238E27FC236}">
                <a16:creationId xmlns:a16="http://schemas.microsoft.com/office/drawing/2014/main" id="{B19B1F9E-A12E-4509-9F81-E68F427C7AC1}"/>
              </a:ext>
            </a:extLst>
          </p:cNvPr>
          <p:cNvSpPr>
            <a:spLocks noChangeShapeType="1"/>
          </p:cNvSpPr>
          <p:nvPr/>
        </p:nvSpPr>
        <p:spPr bwMode="auto">
          <a:xfrm>
            <a:off x="1423976" y="574410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Line 13">
            <a:extLst>
              <a:ext uri="{FF2B5EF4-FFF2-40B4-BE49-F238E27FC236}">
                <a16:creationId xmlns:a16="http://schemas.microsoft.com/office/drawing/2014/main" id="{0E4BB775-8C40-4FCD-8074-2631FB43214F}"/>
              </a:ext>
            </a:extLst>
          </p:cNvPr>
          <p:cNvSpPr>
            <a:spLocks noChangeShapeType="1"/>
          </p:cNvSpPr>
          <p:nvPr/>
        </p:nvSpPr>
        <p:spPr bwMode="auto">
          <a:xfrm>
            <a:off x="1419213" y="5670284"/>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Line 14">
            <a:extLst>
              <a:ext uri="{FF2B5EF4-FFF2-40B4-BE49-F238E27FC236}">
                <a16:creationId xmlns:a16="http://schemas.microsoft.com/office/drawing/2014/main" id="{4A03BC51-09CC-4A58-88FA-F169B7EDFE85}"/>
              </a:ext>
            </a:extLst>
          </p:cNvPr>
          <p:cNvSpPr>
            <a:spLocks noChangeShapeType="1"/>
          </p:cNvSpPr>
          <p:nvPr/>
        </p:nvSpPr>
        <p:spPr bwMode="auto">
          <a:xfrm>
            <a:off x="1419213" y="560241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 name="Line 15">
            <a:extLst>
              <a:ext uri="{FF2B5EF4-FFF2-40B4-BE49-F238E27FC236}">
                <a16:creationId xmlns:a16="http://schemas.microsoft.com/office/drawing/2014/main" id="{0AA519FC-5E0A-449D-86B6-4B9F44242081}"/>
              </a:ext>
            </a:extLst>
          </p:cNvPr>
          <p:cNvSpPr>
            <a:spLocks noChangeShapeType="1"/>
          </p:cNvSpPr>
          <p:nvPr/>
        </p:nvSpPr>
        <p:spPr bwMode="auto">
          <a:xfrm>
            <a:off x="1423976" y="553455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Line 16">
            <a:extLst>
              <a:ext uri="{FF2B5EF4-FFF2-40B4-BE49-F238E27FC236}">
                <a16:creationId xmlns:a16="http://schemas.microsoft.com/office/drawing/2014/main" id="{66FA81BA-788B-4A5F-B6AB-4E3C32820B7A}"/>
              </a:ext>
            </a:extLst>
          </p:cNvPr>
          <p:cNvSpPr>
            <a:spLocks noChangeShapeType="1"/>
          </p:cNvSpPr>
          <p:nvPr/>
        </p:nvSpPr>
        <p:spPr bwMode="auto">
          <a:xfrm>
            <a:off x="1411276" y="5470259"/>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9" name="Line 17">
            <a:extLst>
              <a:ext uri="{FF2B5EF4-FFF2-40B4-BE49-F238E27FC236}">
                <a16:creationId xmlns:a16="http://schemas.microsoft.com/office/drawing/2014/main" id="{A45A109D-7873-4713-81CC-9621C88682D5}"/>
              </a:ext>
            </a:extLst>
          </p:cNvPr>
          <p:cNvSpPr>
            <a:spLocks noChangeShapeType="1"/>
          </p:cNvSpPr>
          <p:nvPr/>
        </p:nvSpPr>
        <p:spPr bwMode="auto">
          <a:xfrm>
            <a:off x="1423976" y="539644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 name="Line 18">
            <a:extLst>
              <a:ext uri="{FF2B5EF4-FFF2-40B4-BE49-F238E27FC236}">
                <a16:creationId xmlns:a16="http://schemas.microsoft.com/office/drawing/2014/main" id="{68969C41-2306-437B-A2CC-655326D551FF}"/>
              </a:ext>
            </a:extLst>
          </p:cNvPr>
          <p:cNvSpPr>
            <a:spLocks noChangeShapeType="1"/>
          </p:cNvSpPr>
          <p:nvPr/>
        </p:nvSpPr>
        <p:spPr bwMode="auto">
          <a:xfrm>
            <a:off x="1414451" y="532857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 name="Line 19">
            <a:extLst>
              <a:ext uri="{FF2B5EF4-FFF2-40B4-BE49-F238E27FC236}">
                <a16:creationId xmlns:a16="http://schemas.microsoft.com/office/drawing/2014/main" id="{AE271665-6E7C-45E3-8EB8-8EE112878E0A}"/>
              </a:ext>
            </a:extLst>
          </p:cNvPr>
          <p:cNvSpPr>
            <a:spLocks noChangeShapeType="1"/>
          </p:cNvSpPr>
          <p:nvPr/>
        </p:nvSpPr>
        <p:spPr bwMode="auto">
          <a:xfrm>
            <a:off x="1428738" y="5260709"/>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Line 20">
            <a:extLst>
              <a:ext uri="{FF2B5EF4-FFF2-40B4-BE49-F238E27FC236}">
                <a16:creationId xmlns:a16="http://schemas.microsoft.com/office/drawing/2014/main" id="{1FB8CB2F-FEE5-493C-AFD3-CD538FCD7192}"/>
              </a:ext>
            </a:extLst>
          </p:cNvPr>
          <p:cNvSpPr>
            <a:spLocks noChangeShapeType="1"/>
          </p:cNvSpPr>
          <p:nvPr/>
        </p:nvSpPr>
        <p:spPr bwMode="auto">
          <a:xfrm>
            <a:off x="1423976" y="518331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 name="Line 21">
            <a:extLst>
              <a:ext uri="{FF2B5EF4-FFF2-40B4-BE49-F238E27FC236}">
                <a16:creationId xmlns:a16="http://schemas.microsoft.com/office/drawing/2014/main" id="{6CE170BE-65E8-49F0-8430-737522B340B4}"/>
              </a:ext>
            </a:extLst>
          </p:cNvPr>
          <p:cNvSpPr>
            <a:spLocks noChangeShapeType="1"/>
          </p:cNvSpPr>
          <p:nvPr/>
        </p:nvSpPr>
        <p:spPr bwMode="auto">
          <a:xfrm>
            <a:off x="1428738" y="5109500"/>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Line 22">
            <a:extLst>
              <a:ext uri="{FF2B5EF4-FFF2-40B4-BE49-F238E27FC236}">
                <a16:creationId xmlns:a16="http://schemas.microsoft.com/office/drawing/2014/main" id="{BF2C306A-BC3D-47F5-BF7F-DE5450175944}"/>
              </a:ext>
            </a:extLst>
          </p:cNvPr>
          <p:cNvSpPr>
            <a:spLocks noChangeShapeType="1"/>
          </p:cNvSpPr>
          <p:nvPr/>
        </p:nvSpPr>
        <p:spPr bwMode="auto">
          <a:xfrm>
            <a:off x="1428738" y="5041634"/>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 name="Line 23">
            <a:extLst>
              <a:ext uri="{FF2B5EF4-FFF2-40B4-BE49-F238E27FC236}">
                <a16:creationId xmlns:a16="http://schemas.microsoft.com/office/drawing/2014/main" id="{8EE88B4F-A6D1-4DF3-99AF-15E89A320C97}"/>
              </a:ext>
            </a:extLst>
          </p:cNvPr>
          <p:cNvSpPr>
            <a:spLocks noChangeShapeType="1"/>
          </p:cNvSpPr>
          <p:nvPr/>
        </p:nvSpPr>
        <p:spPr bwMode="auto">
          <a:xfrm>
            <a:off x="1423976" y="497376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 name="Line 24">
            <a:extLst>
              <a:ext uri="{FF2B5EF4-FFF2-40B4-BE49-F238E27FC236}">
                <a16:creationId xmlns:a16="http://schemas.microsoft.com/office/drawing/2014/main" id="{E28AD999-ACCD-4676-AA2B-C5EE871D657A}"/>
              </a:ext>
            </a:extLst>
          </p:cNvPr>
          <p:cNvSpPr>
            <a:spLocks noChangeShapeType="1"/>
          </p:cNvSpPr>
          <p:nvPr/>
        </p:nvSpPr>
        <p:spPr bwMode="auto">
          <a:xfrm>
            <a:off x="1428738" y="490947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 name="Line 25">
            <a:extLst>
              <a:ext uri="{FF2B5EF4-FFF2-40B4-BE49-F238E27FC236}">
                <a16:creationId xmlns:a16="http://schemas.microsoft.com/office/drawing/2014/main" id="{C329EBDA-6976-437A-9B4F-BDAD5F5CCC39}"/>
              </a:ext>
            </a:extLst>
          </p:cNvPr>
          <p:cNvSpPr>
            <a:spLocks noChangeShapeType="1"/>
          </p:cNvSpPr>
          <p:nvPr/>
        </p:nvSpPr>
        <p:spPr bwMode="auto">
          <a:xfrm>
            <a:off x="1423976" y="483565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 name="Line 26">
            <a:extLst>
              <a:ext uri="{FF2B5EF4-FFF2-40B4-BE49-F238E27FC236}">
                <a16:creationId xmlns:a16="http://schemas.microsoft.com/office/drawing/2014/main" id="{09389EEB-8A44-41FA-BE51-B176079929D3}"/>
              </a:ext>
            </a:extLst>
          </p:cNvPr>
          <p:cNvSpPr>
            <a:spLocks noChangeShapeType="1"/>
          </p:cNvSpPr>
          <p:nvPr/>
        </p:nvSpPr>
        <p:spPr bwMode="auto">
          <a:xfrm>
            <a:off x="1414451" y="476779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 name="Line 27">
            <a:extLst>
              <a:ext uri="{FF2B5EF4-FFF2-40B4-BE49-F238E27FC236}">
                <a16:creationId xmlns:a16="http://schemas.microsoft.com/office/drawing/2014/main" id="{477FAD00-059A-419B-98C2-91567F106BC0}"/>
              </a:ext>
            </a:extLst>
          </p:cNvPr>
          <p:cNvSpPr>
            <a:spLocks noChangeShapeType="1"/>
          </p:cNvSpPr>
          <p:nvPr/>
        </p:nvSpPr>
        <p:spPr bwMode="auto">
          <a:xfrm>
            <a:off x="1419213" y="469992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 name="Line 28">
            <a:extLst>
              <a:ext uri="{FF2B5EF4-FFF2-40B4-BE49-F238E27FC236}">
                <a16:creationId xmlns:a16="http://schemas.microsoft.com/office/drawing/2014/main" id="{5C1DD7C0-24D0-45C0-B87B-466FD44A2CA1}"/>
              </a:ext>
            </a:extLst>
          </p:cNvPr>
          <p:cNvSpPr>
            <a:spLocks noChangeShapeType="1"/>
          </p:cNvSpPr>
          <p:nvPr/>
        </p:nvSpPr>
        <p:spPr bwMode="auto">
          <a:xfrm>
            <a:off x="1411276" y="4633250"/>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 name="Line 29">
            <a:extLst>
              <a:ext uri="{FF2B5EF4-FFF2-40B4-BE49-F238E27FC236}">
                <a16:creationId xmlns:a16="http://schemas.microsoft.com/office/drawing/2014/main" id="{9F4E770C-D316-441B-AD47-6114EE7D0227}"/>
              </a:ext>
            </a:extLst>
          </p:cNvPr>
          <p:cNvSpPr>
            <a:spLocks noChangeShapeType="1"/>
          </p:cNvSpPr>
          <p:nvPr/>
        </p:nvSpPr>
        <p:spPr bwMode="auto">
          <a:xfrm>
            <a:off x="1423976" y="455228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Line 30">
            <a:extLst>
              <a:ext uri="{FF2B5EF4-FFF2-40B4-BE49-F238E27FC236}">
                <a16:creationId xmlns:a16="http://schemas.microsoft.com/office/drawing/2014/main" id="{47EC578F-EF2A-43E6-8FF4-44C11AB058AE}"/>
              </a:ext>
            </a:extLst>
          </p:cNvPr>
          <p:cNvSpPr>
            <a:spLocks noChangeShapeType="1"/>
          </p:cNvSpPr>
          <p:nvPr/>
        </p:nvSpPr>
        <p:spPr bwMode="auto">
          <a:xfrm>
            <a:off x="1423976" y="448442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 name="Line 31">
            <a:extLst>
              <a:ext uri="{FF2B5EF4-FFF2-40B4-BE49-F238E27FC236}">
                <a16:creationId xmlns:a16="http://schemas.microsoft.com/office/drawing/2014/main" id="{5DEA6059-00BD-4C9C-AACF-DCFE526BBE9F}"/>
              </a:ext>
            </a:extLst>
          </p:cNvPr>
          <p:cNvSpPr>
            <a:spLocks noChangeShapeType="1"/>
          </p:cNvSpPr>
          <p:nvPr/>
        </p:nvSpPr>
        <p:spPr bwMode="auto">
          <a:xfrm>
            <a:off x="1428738" y="441655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 name="Line 32">
            <a:extLst>
              <a:ext uri="{FF2B5EF4-FFF2-40B4-BE49-F238E27FC236}">
                <a16:creationId xmlns:a16="http://schemas.microsoft.com/office/drawing/2014/main" id="{322B4512-2B41-4863-BBE1-995B9E3B3476}"/>
              </a:ext>
            </a:extLst>
          </p:cNvPr>
          <p:cNvSpPr>
            <a:spLocks noChangeShapeType="1"/>
          </p:cNvSpPr>
          <p:nvPr/>
        </p:nvSpPr>
        <p:spPr bwMode="auto">
          <a:xfrm>
            <a:off x="1416038" y="435226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 name="Line 33">
            <a:extLst>
              <a:ext uri="{FF2B5EF4-FFF2-40B4-BE49-F238E27FC236}">
                <a16:creationId xmlns:a16="http://schemas.microsoft.com/office/drawing/2014/main" id="{D0C3415E-7983-4141-BE06-13A167140932}"/>
              </a:ext>
            </a:extLst>
          </p:cNvPr>
          <p:cNvSpPr>
            <a:spLocks noChangeShapeType="1"/>
          </p:cNvSpPr>
          <p:nvPr/>
        </p:nvSpPr>
        <p:spPr bwMode="auto">
          <a:xfrm>
            <a:off x="1420801" y="427844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Line 34">
            <a:extLst>
              <a:ext uri="{FF2B5EF4-FFF2-40B4-BE49-F238E27FC236}">
                <a16:creationId xmlns:a16="http://schemas.microsoft.com/office/drawing/2014/main" id="{6B863822-EC8F-48A4-9FE0-6AC62C0173DE}"/>
              </a:ext>
            </a:extLst>
          </p:cNvPr>
          <p:cNvSpPr>
            <a:spLocks noChangeShapeType="1"/>
          </p:cNvSpPr>
          <p:nvPr/>
        </p:nvSpPr>
        <p:spPr bwMode="auto">
          <a:xfrm>
            <a:off x="1419213" y="421057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 name="Line 35">
            <a:extLst>
              <a:ext uri="{FF2B5EF4-FFF2-40B4-BE49-F238E27FC236}">
                <a16:creationId xmlns:a16="http://schemas.microsoft.com/office/drawing/2014/main" id="{11E857D2-F745-49AF-8F98-57625BF7D670}"/>
              </a:ext>
            </a:extLst>
          </p:cNvPr>
          <p:cNvSpPr>
            <a:spLocks noChangeShapeType="1"/>
          </p:cNvSpPr>
          <p:nvPr/>
        </p:nvSpPr>
        <p:spPr bwMode="auto">
          <a:xfrm>
            <a:off x="1423976" y="414271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Line 36">
            <a:extLst>
              <a:ext uri="{FF2B5EF4-FFF2-40B4-BE49-F238E27FC236}">
                <a16:creationId xmlns:a16="http://schemas.microsoft.com/office/drawing/2014/main" id="{CB85F5F6-B97F-499B-A7A4-57FEACAE2CC5}"/>
              </a:ext>
            </a:extLst>
          </p:cNvPr>
          <p:cNvSpPr>
            <a:spLocks noChangeShapeType="1"/>
          </p:cNvSpPr>
          <p:nvPr/>
        </p:nvSpPr>
        <p:spPr bwMode="auto">
          <a:xfrm>
            <a:off x="1419213" y="408437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9" name="Line 37">
            <a:extLst>
              <a:ext uri="{FF2B5EF4-FFF2-40B4-BE49-F238E27FC236}">
                <a16:creationId xmlns:a16="http://schemas.microsoft.com/office/drawing/2014/main" id="{62CD196E-140F-4660-80BE-34877EC4A154}"/>
              </a:ext>
            </a:extLst>
          </p:cNvPr>
          <p:cNvSpPr>
            <a:spLocks noChangeShapeType="1"/>
          </p:cNvSpPr>
          <p:nvPr/>
        </p:nvSpPr>
        <p:spPr bwMode="auto">
          <a:xfrm>
            <a:off x="1419213" y="401650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Line 38">
            <a:extLst>
              <a:ext uri="{FF2B5EF4-FFF2-40B4-BE49-F238E27FC236}">
                <a16:creationId xmlns:a16="http://schemas.microsoft.com/office/drawing/2014/main" id="{A2779C06-76EA-4BF9-99C9-24974B0C62F8}"/>
              </a:ext>
            </a:extLst>
          </p:cNvPr>
          <p:cNvSpPr>
            <a:spLocks noChangeShapeType="1"/>
          </p:cNvSpPr>
          <p:nvPr/>
        </p:nvSpPr>
        <p:spPr bwMode="auto">
          <a:xfrm>
            <a:off x="1423976" y="394864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 name="Line 39">
            <a:extLst>
              <a:ext uri="{FF2B5EF4-FFF2-40B4-BE49-F238E27FC236}">
                <a16:creationId xmlns:a16="http://schemas.microsoft.com/office/drawing/2014/main" id="{C39C11C0-F56F-4001-BAA4-F3E49CBBF99D}"/>
              </a:ext>
            </a:extLst>
          </p:cNvPr>
          <p:cNvSpPr>
            <a:spLocks noChangeShapeType="1"/>
          </p:cNvSpPr>
          <p:nvPr/>
        </p:nvSpPr>
        <p:spPr bwMode="auto">
          <a:xfrm>
            <a:off x="1411276" y="388434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 name="Line 40">
            <a:extLst>
              <a:ext uri="{FF2B5EF4-FFF2-40B4-BE49-F238E27FC236}">
                <a16:creationId xmlns:a16="http://schemas.microsoft.com/office/drawing/2014/main" id="{05DB4880-3D2F-48D0-B513-83C35431B9B1}"/>
              </a:ext>
            </a:extLst>
          </p:cNvPr>
          <p:cNvSpPr>
            <a:spLocks noChangeShapeType="1"/>
          </p:cNvSpPr>
          <p:nvPr/>
        </p:nvSpPr>
        <p:spPr bwMode="auto">
          <a:xfrm>
            <a:off x="1423976" y="381052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 name="Line 41">
            <a:extLst>
              <a:ext uri="{FF2B5EF4-FFF2-40B4-BE49-F238E27FC236}">
                <a16:creationId xmlns:a16="http://schemas.microsoft.com/office/drawing/2014/main" id="{7C8E9735-3563-4CBB-AFC2-86B0157E6A23}"/>
              </a:ext>
            </a:extLst>
          </p:cNvPr>
          <p:cNvSpPr>
            <a:spLocks noChangeShapeType="1"/>
          </p:cNvSpPr>
          <p:nvPr/>
        </p:nvSpPr>
        <p:spPr bwMode="auto">
          <a:xfrm>
            <a:off x="1414451" y="374266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 name="Line 42">
            <a:extLst>
              <a:ext uri="{FF2B5EF4-FFF2-40B4-BE49-F238E27FC236}">
                <a16:creationId xmlns:a16="http://schemas.microsoft.com/office/drawing/2014/main" id="{5B67DE2B-5456-4400-8251-F6DEB5E94ACC}"/>
              </a:ext>
            </a:extLst>
          </p:cNvPr>
          <p:cNvSpPr>
            <a:spLocks noChangeShapeType="1"/>
          </p:cNvSpPr>
          <p:nvPr/>
        </p:nvSpPr>
        <p:spPr bwMode="auto">
          <a:xfrm>
            <a:off x="1428738" y="367479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5" name="Line 43">
            <a:extLst>
              <a:ext uri="{FF2B5EF4-FFF2-40B4-BE49-F238E27FC236}">
                <a16:creationId xmlns:a16="http://schemas.microsoft.com/office/drawing/2014/main" id="{0F9E87D8-DB67-4695-A653-4C98D567C49B}"/>
              </a:ext>
            </a:extLst>
          </p:cNvPr>
          <p:cNvSpPr>
            <a:spLocks noChangeShapeType="1"/>
          </p:cNvSpPr>
          <p:nvPr/>
        </p:nvSpPr>
        <p:spPr bwMode="auto">
          <a:xfrm flipV="1">
            <a:off x="15208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6" name="Line 44">
            <a:extLst>
              <a:ext uri="{FF2B5EF4-FFF2-40B4-BE49-F238E27FC236}">
                <a16:creationId xmlns:a16="http://schemas.microsoft.com/office/drawing/2014/main" id="{855400A2-1BD0-4B84-958B-9F3A6DF46232}"/>
              </a:ext>
            </a:extLst>
          </p:cNvPr>
          <p:cNvSpPr>
            <a:spLocks noChangeShapeType="1"/>
          </p:cNvSpPr>
          <p:nvPr/>
        </p:nvSpPr>
        <p:spPr bwMode="auto">
          <a:xfrm flipV="1">
            <a:off x="1617651"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7" name="Line 45">
            <a:extLst>
              <a:ext uri="{FF2B5EF4-FFF2-40B4-BE49-F238E27FC236}">
                <a16:creationId xmlns:a16="http://schemas.microsoft.com/office/drawing/2014/main" id="{AD41F0A9-7BF2-427E-B8EB-AFFBF4A36811}"/>
              </a:ext>
            </a:extLst>
          </p:cNvPr>
          <p:cNvSpPr>
            <a:spLocks noChangeShapeType="1"/>
          </p:cNvSpPr>
          <p:nvPr/>
        </p:nvSpPr>
        <p:spPr bwMode="auto">
          <a:xfrm flipV="1">
            <a:off x="1719251"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8" name="Line 46">
            <a:extLst>
              <a:ext uri="{FF2B5EF4-FFF2-40B4-BE49-F238E27FC236}">
                <a16:creationId xmlns:a16="http://schemas.microsoft.com/office/drawing/2014/main" id="{7371DF7B-4632-4A96-B0B0-0A3EB70E499E}"/>
              </a:ext>
            </a:extLst>
          </p:cNvPr>
          <p:cNvSpPr>
            <a:spLocks noChangeShapeType="1"/>
          </p:cNvSpPr>
          <p:nvPr/>
        </p:nvSpPr>
        <p:spPr bwMode="auto">
          <a:xfrm flipV="1">
            <a:off x="180815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9" name="Line 47">
            <a:extLst>
              <a:ext uri="{FF2B5EF4-FFF2-40B4-BE49-F238E27FC236}">
                <a16:creationId xmlns:a16="http://schemas.microsoft.com/office/drawing/2014/main" id="{07B5C415-7E2E-46B5-AE2E-FDF398EB4EAD}"/>
              </a:ext>
            </a:extLst>
          </p:cNvPr>
          <p:cNvSpPr>
            <a:spLocks noChangeShapeType="1"/>
          </p:cNvSpPr>
          <p:nvPr/>
        </p:nvSpPr>
        <p:spPr bwMode="auto">
          <a:xfrm flipV="1">
            <a:off x="1895463"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0" name="Line 48">
            <a:extLst>
              <a:ext uri="{FF2B5EF4-FFF2-40B4-BE49-F238E27FC236}">
                <a16:creationId xmlns:a16="http://schemas.microsoft.com/office/drawing/2014/main" id="{E4EA27F6-1915-43A1-A9DD-53F2992D27B8}"/>
              </a:ext>
            </a:extLst>
          </p:cNvPr>
          <p:cNvSpPr>
            <a:spLocks noChangeShapeType="1"/>
          </p:cNvSpPr>
          <p:nvPr/>
        </p:nvSpPr>
        <p:spPr bwMode="auto">
          <a:xfrm flipV="1">
            <a:off x="1992301" y="3598598"/>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1" name="Line 49">
            <a:extLst>
              <a:ext uri="{FF2B5EF4-FFF2-40B4-BE49-F238E27FC236}">
                <a16:creationId xmlns:a16="http://schemas.microsoft.com/office/drawing/2014/main" id="{668ABA18-C753-413D-9AFC-506440E23715}"/>
              </a:ext>
            </a:extLst>
          </p:cNvPr>
          <p:cNvSpPr>
            <a:spLocks noChangeShapeType="1"/>
          </p:cNvSpPr>
          <p:nvPr/>
        </p:nvSpPr>
        <p:spPr bwMode="auto">
          <a:xfrm flipV="1">
            <a:off x="209390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2" name="Line 50">
            <a:extLst>
              <a:ext uri="{FF2B5EF4-FFF2-40B4-BE49-F238E27FC236}">
                <a16:creationId xmlns:a16="http://schemas.microsoft.com/office/drawing/2014/main" id="{4B1BDEA1-7CAD-47F5-AF61-DD19EFA1410B}"/>
              </a:ext>
            </a:extLst>
          </p:cNvPr>
          <p:cNvSpPr>
            <a:spLocks noChangeShapeType="1"/>
          </p:cNvSpPr>
          <p:nvPr/>
        </p:nvSpPr>
        <p:spPr bwMode="auto">
          <a:xfrm flipV="1">
            <a:off x="2182801"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 name="Line 51">
            <a:extLst>
              <a:ext uri="{FF2B5EF4-FFF2-40B4-BE49-F238E27FC236}">
                <a16:creationId xmlns:a16="http://schemas.microsoft.com/office/drawing/2014/main" id="{8BD6376E-71D4-4F42-ACB1-0842CDB71FD8}"/>
              </a:ext>
            </a:extLst>
          </p:cNvPr>
          <p:cNvSpPr>
            <a:spLocks noChangeShapeType="1"/>
          </p:cNvSpPr>
          <p:nvPr/>
        </p:nvSpPr>
        <p:spPr bwMode="auto">
          <a:xfrm flipV="1">
            <a:off x="227328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 name="Line 52">
            <a:extLst>
              <a:ext uri="{FF2B5EF4-FFF2-40B4-BE49-F238E27FC236}">
                <a16:creationId xmlns:a16="http://schemas.microsoft.com/office/drawing/2014/main" id="{A792AA0C-26F2-4BF4-A6EB-9CA075AA0673}"/>
              </a:ext>
            </a:extLst>
          </p:cNvPr>
          <p:cNvSpPr>
            <a:spLocks noChangeShapeType="1"/>
          </p:cNvSpPr>
          <p:nvPr/>
        </p:nvSpPr>
        <p:spPr bwMode="auto">
          <a:xfrm flipV="1">
            <a:off x="237012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5" name="Line 53">
            <a:extLst>
              <a:ext uri="{FF2B5EF4-FFF2-40B4-BE49-F238E27FC236}">
                <a16:creationId xmlns:a16="http://schemas.microsoft.com/office/drawing/2014/main" id="{D41300A8-5571-4D1C-84CA-A91D0A1AF9DF}"/>
              </a:ext>
            </a:extLst>
          </p:cNvPr>
          <p:cNvSpPr>
            <a:spLocks noChangeShapeType="1"/>
          </p:cNvSpPr>
          <p:nvPr/>
        </p:nvSpPr>
        <p:spPr bwMode="auto">
          <a:xfrm flipV="1">
            <a:off x="2471726"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 name="Line 54">
            <a:extLst>
              <a:ext uri="{FF2B5EF4-FFF2-40B4-BE49-F238E27FC236}">
                <a16:creationId xmlns:a16="http://schemas.microsoft.com/office/drawing/2014/main" id="{73B61E2C-433C-4B65-9FD1-86C5791DBC16}"/>
              </a:ext>
            </a:extLst>
          </p:cNvPr>
          <p:cNvSpPr>
            <a:spLocks noChangeShapeType="1"/>
          </p:cNvSpPr>
          <p:nvPr/>
        </p:nvSpPr>
        <p:spPr bwMode="auto">
          <a:xfrm flipV="1">
            <a:off x="256062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 name="Line 55">
            <a:extLst>
              <a:ext uri="{FF2B5EF4-FFF2-40B4-BE49-F238E27FC236}">
                <a16:creationId xmlns:a16="http://schemas.microsoft.com/office/drawing/2014/main" id="{79BC6CC7-8CD0-4D3B-ADDF-30704CC5A053}"/>
              </a:ext>
            </a:extLst>
          </p:cNvPr>
          <p:cNvSpPr>
            <a:spLocks noChangeShapeType="1"/>
          </p:cNvSpPr>
          <p:nvPr/>
        </p:nvSpPr>
        <p:spPr bwMode="auto">
          <a:xfrm flipV="1">
            <a:off x="264793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 name="Line 56">
            <a:extLst>
              <a:ext uri="{FF2B5EF4-FFF2-40B4-BE49-F238E27FC236}">
                <a16:creationId xmlns:a16="http://schemas.microsoft.com/office/drawing/2014/main" id="{38A2C040-B0A9-4283-BE18-FAD0EBD106D9}"/>
              </a:ext>
            </a:extLst>
          </p:cNvPr>
          <p:cNvSpPr>
            <a:spLocks noChangeShapeType="1"/>
          </p:cNvSpPr>
          <p:nvPr/>
        </p:nvSpPr>
        <p:spPr bwMode="auto">
          <a:xfrm flipV="1">
            <a:off x="2744776"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 name="Line 57">
            <a:extLst>
              <a:ext uri="{FF2B5EF4-FFF2-40B4-BE49-F238E27FC236}">
                <a16:creationId xmlns:a16="http://schemas.microsoft.com/office/drawing/2014/main" id="{14FB2786-AB98-42CA-8A06-F8E074369F00}"/>
              </a:ext>
            </a:extLst>
          </p:cNvPr>
          <p:cNvSpPr>
            <a:spLocks noChangeShapeType="1"/>
          </p:cNvSpPr>
          <p:nvPr/>
        </p:nvSpPr>
        <p:spPr bwMode="auto">
          <a:xfrm flipV="1">
            <a:off x="28463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 name="Line 58">
            <a:extLst>
              <a:ext uri="{FF2B5EF4-FFF2-40B4-BE49-F238E27FC236}">
                <a16:creationId xmlns:a16="http://schemas.microsoft.com/office/drawing/2014/main" id="{5D8F9450-B74B-4BF9-B565-8A0E5B92E277}"/>
              </a:ext>
            </a:extLst>
          </p:cNvPr>
          <p:cNvSpPr>
            <a:spLocks noChangeShapeType="1"/>
          </p:cNvSpPr>
          <p:nvPr/>
        </p:nvSpPr>
        <p:spPr bwMode="auto">
          <a:xfrm flipV="1">
            <a:off x="293527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 name="Line 59">
            <a:extLst>
              <a:ext uri="{FF2B5EF4-FFF2-40B4-BE49-F238E27FC236}">
                <a16:creationId xmlns:a16="http://schemas.microsoft.com/office/drawing/2014/main" id="{8F946B87-2426-46FC-9DB1-25D7DC8B8D5B}"/>
              </a:ext>
            </a:extLst>
          </p:cNvPr>
          <p:cNvSpPr>
            <a:spLocks noChangeShapeType="1"/>
          </p:cNvSpPr>
          <p:nvPr/>
        </p:nvSpPr>
        <p:spPr bwMode="auto">
          <a:xfrm flipV="1">
            <a:off x="3040051"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 name="Line 60">
            <a:extLst>
              <a:ext uri="{FF2B5EF4-FFF2-40B4-BE49-F238E27FC236}">
                <a16:creationId xmlns:a16="http://schemas.microsoft.com/office/drawing/2014/main" id="{0989673C-A3F0-43BD-8DC1-D83335BF8816}"/>
              </a:ext>
            </a:extLst>
          </p:cNvPr>
          <p:cNvSpPr>
            <a:spLocks noChangeShapeType="1"/>
          </p:cNvSpPr>
          <p:nvPr/>
        </p:nvSpPr>
        <p:spPr bwMode="auto">
          <a:xfrm flipV="1">
            <a:off x="313688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 name="Line 61">
            <a:extLst>
              <a:ext uri="{FF2B5EF4-FFF2-40B4-BE49-F238E27FC236}">
                <a16:creationId xmlns:a16="http://schemas.microsoft.com/office/drawing/2014/main" id="{3FCFAB48-CF0C-4D91-9CA0-F2ED9E36F093}"/>
              </a:ext>
            </a:extLst>
          </p:cNvPr>
          <p:cNvSpPr>
            <a:spLocks noChangeShapeType="1"/>
          </p:cNvSpPr>
          <p:nvPr/>
        </p:nvSpPr>
        <p:spPr bwMode="auto">
          <a:xfrm flipV="1">
            <a:off x="3238488"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 name="Line 62">
            <a:extLst>
              <a:ext uri="{FF2B5EF4-FFF2-40B4-BE49-F238E27FC236}">
                <a16:creationId xmlns:a16="http://schemas.microsoft.com/office/drawing/2014/main" id="{247EEA80-08ED-41C4-936A-FD95D49D224E}"/>
              </a:ext>
            </a:extLst>
          </p:cNvPr>
          <p:cNvSpPr>
            <a:spLocks noChangeShapeType="1"/>
          </p:cNvSpPr>
          <p:nvPr/>
        </p:nvSpPr>
        <p:spPr bwMode="auto">
          <a:xfrm flipV="1">
            <a:off x="332738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 name="Line 63">
            <a:extLst>
              <a:ext uri="{FF2B5EF4-FFF2-40B4-BE49-F238E27FC236}">
                <a16:creationId xmlns:a16="http://schemas.microsoft.com/office/drawing/2014/main" id="{D093655A-7FD9-4D91-B015-6BDF1B760BE8}"/>
              </a:ext>
            </a:extLst>
          </p:cNvPr>
          <p:cNvSpPr>
            <a:spLocks noChangeShapeType="1"/>
          </p:cNvSpPr>
          <p:nvPr/>
        </p:nvSpPr>
        <p:spPr bwMode="auto">
          <a:xfrm flipV="1">
            <a:off x="341470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 name="Line 64">
            <a:extLst>
              <a:ext uri="{FF2B5EF4-FFF2-40B4-BE49-F238E27FC236}">
                <a16:creationId xmlns:a16="http://schemas.microsoft.com/office/drawing/2014/main" id="{0C74CEF4-FCD0-47AB-8B97-7F0A22E0B66D}"/>
              </a:ext>
            </a:extLst>
          </p:cNvPr>
          <p:cNvSpPr>
            <a:spLocks noChangeShapeType="1"/>
          </p:cNvSpPr>
          <p:nvPr/>
        </p:nvSpPr>
        <p:spPr bwMode="auto">
          <a:xfrm flipV="1">
            <a:off x="3511538"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 name="Line 65">
            <a:extLst>
              <a:ext uri="{FF2B5EF4-FFF2-40B4-BE49-F238E27FC236}">
                <a16:creationId xmlns:a16="http://schemas.microsoft.com/office/drawing/2014/main" id="{6375E6BC-785C-4A41-9442-078183132F19}"/>
              </a:ext>
            </a:extLst>
          </p:cNvPr>
          <p:cNvSpPr>
            <a:spLocks noChangeShapeType="1"/>
          </p:cNvSpPr>
          <p:nvPr/>
        </p:nvSpPr>
        <p:spPr bwMode="auto">
          <a:xfrm flipV="1">
            <a:off x="361313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 name="Line 66">
            <a:extLst>
              <a:ext uri="{FF2B5EF4-FFF2-40B4-BE49-F238E27FC236}">
                <a16:creationId xmlns:a16="http://schemas.microsoft.com/office/drawing/2014/main" id="{CDDB455F-43D3-43B0-8766-211427D867CC}"/>
              </a:ext>
            </a:extLst>
          </p:cNvPr>
          <p:cNvSpPr>
            <a:spLocks noChangeShapeType="1"/>
          </p:cNvSpPr>
          <p:nvPr/>
        </p:nvSpPr>
        <p:spPr bwMode="auto">
          <a:xfrm flipV="1">
            <a:off x="370203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 name="Line 67">
            <a:extLst>
              <a:ext uri="{FF2B5EF4-FFF2-40B4-BE49-F238E27FC236}">
                <a16:creationId xmlns:a16="http://schemas.microsoft.com/office/drawing/2014/main" id="{DF8ED58B-B764-4B59-89EF-E3F096DA39C0}"/>
              </a:ext>
            </a:extLst>
          </p:cNvPr>
          <p:cNvSpPr>
            <a:spLocks noChangeShapeType="1"/>
          </p:cNvSpPr>
          <p:nvPr/>
        </p:nvSpPr>
        <p:spPr bwMode="auto">
          <a:xfrm flipV="1">
            <a:off x="3792526"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 name="Line 68">
            <a:extLst>
              <a:ext uri="{FF2B5EF4-FFF2-40B4-BE49-F238E27FC236}">
                <a16:creationId xmlns:a16="http://schemas.microsoft.com/office/drawing/2014/main" id="{274776C9-0CED-4A7E-8FF1-74C88061D6C4}"/>
              </a:ext>
            </a:extLst>
          </p:cNvPr>
          <p:cNvSpPr>
            <a:spLocks noChangeShapeType="1"/>
          </p:cNvSpPr>
          <p:nvPr/>
        </p:nvSpPr>
        <p:spPr bwMode="auto">
          <a:xfrm flipV="1">
            <a:off x="388936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 name="Line 69">
            <a:extLst>
              <a:ext uri="{FF2B5EF4-FFF2-40B4-BE49-F238E27FC236}">
                <a16:creationId xmlns:a16="http://schemas.microsoft.com/office/drawing/2014/main" id="{FE8B6A94-0FFF-4CAD-B70A-5C9931C27162}"/>
              </a:ext>
            </a:extLst>
          </p:cNvPr>
          <p:cNvSpPr>
            <a:spLocks noChangeShapeType="1"/>
          </p:cNvSpPr>
          <p:nvPr/>
        </p:nvSpPr>
        <p:spPr bwMode="auto">
          <a:xfrm flipV="1">
            <a:off x="3990963" y="3580737"/>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 name="Line 70">
            <a:extLst>
              <a:ext uri="{FF2B5EF4-FFF2-40B4-BE49-F238E27FC236}">
                <a16:creationId xmlns:a16="http://schemas.microsoft.com/office/drawing/2014/main" id="{70794836-FEF5-48C3-89E6-449BF0E3D67A}"/>
              </a:ext>
            </a:extLst>
          </p:cNvPr>
          <p:cNvSpPr>
            <a:spLocks noChangeShapeType="1"/>
          </p:cNvSpPr>
          <p:nvPr/>
        </p:nvSpPr>
        <p:spPr bwMode="auto">
          <a:xfrm flipV="1">
            <a:off x="407986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 name="Line 71">
            <a:extLst>
              <a:ext uri="{FF2B5EF4-FFF2-40B4-BE49-F238E27FC236}">
                <a16:creationId xmlns:a16="http://schemas.microsoft.com/office/drawing/2014/main" id="{DE7EB593-DE19-4733-9CB5-D81FB5A9C800}"/>
              </a:ext>
            </a:extLst>
          </p:cNvPr>
          <p:cNvSpPr>
            <a:spLocks noChangeShapeType="1"/>
          </p:cNvSpPr>
          <p:nvPr/>
        </p:nvSpPr>
        <p:spPr bwMode="auto">
          <a:xfrm flipV="1">
            <a:off x="41671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 name="Line 72">
            <a:extLst>
              <a:ext uri="{FF2B5EF4-FFF2-40B4-BE49-F238E27FC236}">
                <a16:creationId xmlns:a16="http://schemas.microsoft.com/office/drawing/2014/main" id="{D8E95927-EFC9-4B8F-9EE0-682D4A82F6BA}"/>
              </a:ext>
            </a:extLst>
          </p:cNvPr>
          <p:cNvSpPr>
            <a:spLocks noChangeShapeType="1"/>
          </p:cNvSpPr>
          <p:nvPr/>
        </p:nvSpPr>
        <p:spPr bwMode="auto">
          <a:xfrm flipV="1">
            <a:off x="42640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 name="Line 73">
            <a:extLst>
              <a:ext uri="{FF2B5EF4-FFF2-40B4-BE49-F238E27FC236}">
                <a16:creationId xmlns:a16="http://schemas.microsoft.com/office/drawing/2014/main" id="{7FC9FFCA-BFA3-446D-83A5-4603213F5B9A}"/>
              </a:ext>
            </a:extLst>
          </p:cNvPr>
          <p:cNvSpPr>
            <a:spLocks noChangeShapeType="1"/>
          </p:cNvSpPr>
          <p:nvPr/>
        </p:nvSpPr>
        <p:spPr bwMode="auto">
          <a:xfrm flipV="1">
            <a:off x="436561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 name="Line 74">
            <a:extLst>
              <a:ext uri="{FF2B5EF4-FFF2-40B4-BE49-F238E27FC236}">
                <a16:creationId xmlns:a16="http://schemas.microsoft.com/office/drawing/2014/main" id="{EBB1DBD8-5F31-4E06-8C27-B579EFB0B25D}"/>
              </a:ext>
            </a:extLst>
          </p:cNvPr>
          <p:cNvSpPr>
            <a:spLocks noChangeShapeType="1"/>
          </p:cNvSpPr>
          <p:nvPr/>
        </p:nvSpPr>
        <p:spPr bwMode="auto">
          <a:xfrm flipV="1">
            <a:off x="445451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 name="Line 75">
            <a:extLst>
              <a:ext uri="{FF2B5EF4-FFF2-40B4-BE49-F238E27FC236}">
                <a16:creationId xmlns:a16="http://schemas.microsoft.com/office/drawing/2014/main" id="{1C00A99A-4C97-4CD7-ACF9-668ADD7178C4}"/>
              </a:ext>
            </a:extLst>
          </p:cNvPr>
          <p:cNvSpPr>
            <a:spLocks noChangeShapeType="1"/>
          </p:cNvSpPr>
          <p:nvPr/>
        </p:nvSpPr>
        <p:spPr bwMode="auto">
          <a:xfrm flipV="1">
            <a:off x="454976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 name="Line 76">
            <a:extLst>
              <a:ext uri="{FF2B5EF4-FFF2-40B4-BE49-F238E27FC236}">
                <a16:creationId xmlns:a16="http://schemas.microsoft.com/office/drawing/2014/main" id="{A9CA2049-D674-4414-A577-2434DAB4ED6C}"/>
              </a:ext>
            </a:extLst>
          </p:cNvPr>
          <p:cNvSpPr>
            <a:spLocks noChangeShapeType="1"/>
          </p:cNvSpPr>
          <p:nvPr/>
        </p:nvSpPr>
        <p:spPr bwMode="auto">
          <a:xfrm flipV="1">
            <a:off x="463866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 name="Line 77">
            <a:extLst>
              <a:ext uri="{FF2B5EF4-FFF2-40B4-BE49-F238E27FC236}">
                <a16:creationId xmlns:a16="http://schemas.microsoft.com/office/drawing/2014/main" id="{11BD7013-D105-49CD-8D86-4D448AA70F25}"/>
              </a:ext>
            </a:extLst>
          </p:cNvPr>
          <p:cNvSpPr>
            <a:spLocks noChangeShapeType="1"/>
          </p:cNvSpPr>
          <p:nvPr/>
        </p:nvSpPr>
        <p:spPr bwMode="auto">
          <a:xfrm flipV="1">
            <a:off x="472597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 name="Line 78">
            <a:extLst>
              <a:ext uri="{FF2B5EF4-FFF2-40B4-BE49-F238E27FC236}">
                <a16:creationId xmlns:a16="http://schemas.microsoft.com/office/drawing/2014/main" id="{EB38242A-3715-42BE-A962-C47E92E0ADF9}"/>
              </a:ext>
            </a:extLst>
          </p:cNvPr>
          <p:cNvSpPr>
            <a:spLocks noChangeShapeType="1"/>
          </p:cNvSpPr>
          <p:nvPr/>
        </p:nvSpPr>
        <p:spPr bwMode="auto">
          <a:xfrm flipV="1">
            <a:off x="4822813"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 name="Line 79">
            <a:extLst>
              <a:ext uri="{FF2B5EF4-FFF2-40B4-BE49-F238E27FC236}">
                <a16:creationId xmlns:a16="http://schemas.microsoft.com/office/drawing/2014/main" id="{6A720BA9-B213-4D59-92C0-52FCE87ED732}"/>
              </a:ext>
            </a:extLst>
          </p:cNvPr>
          <p:cNvSpPr>
            <a:spLocks noChangeShapeType="1"/>
          </p:cNvSpPr>
          <p:nvPr/>
        </p:nvSpPr>
        <p:spPr bwMode="auto">
          <a:xfrm flipV="1">
            <a:off x="492441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 name="Line 80">
            <a:extLst>
              <a:ext uri="{FF2B5EF4-FFF2-40B4-BE49-F238E27FC236}">
                <a16:creationId xmlns:a16="http://schemas.microsoft.com/office/drawing/2014/main" id="{955CF147-AB79-4539-A102-2D0134BFCAF9}"/>
              </a:ext>
            </a:extLst>
          </p:cNvPr>
          <p:cNvSpPr>
            <a:spLocks noChangeShapeType="1"/>
          </p:cNvSpPr>
          <p:nvPr/>
        </p:nvSpPr>
        <p:spPr bwMode="auto">
          <a:xfrm flipV="1">
            <a:off x="50133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 name="Line 81">
            <a:extLst>
              <a:ext uri="{FF2B5EF4-FFF2-40B4-BE49-F238E27FC236}">
                <a16:creationId xmlns:a16="http://schemas.microsoft.com/office/drawing/2014/main" id="{E9514E00-CC03-48CA-9EF6-36866B47AEDD}"/>
              </a:ext>
            </a:extLst>
          </p:cNvPr>
          <p:cNvSpPr>
            <a:spLocks noChangeShapeType="1"/>
          </p:cNvSpPr>
          <p:nvPr/>
        </p:nvSpPr>
        <p:spPr bwMode="auto">
          <a:xfrm flipV="1">
            <a:off x="51196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 name="Freeform 82">
            <a:extLst>
              <a:ext uri="{FF2B5EF4-FFF2-40B4-BE49-F238E27FC236}">
                <a16:creationId xmlns:a16="http://schemas.microsoft.com/office/drawing/2014/main" id="{BDA90D87-50D3-4E39-9CBF-8B61DEDFE814}"/>
              </a:ext>
            </a:extLst>
          </p:cNvPr>
          <p:cNvSpPr>
            <a:spLocks/>
          </p:cNvSpPr>
          <p:nvPr/>
        </p:nvSpPr>
        <p:spPr bwMode="auto">
          <a:xfrm flipH="1" flipV="1">
            <a:off x="1409688" y="3571212"/>
            <a:ext cx="3810000" cy="2819400"/>
          </a:xfrm>
          <a:custGeom>
            <a:avLst/>
            <a:gdLst>
              <a:gd name="T0" fmla="*/ 0 w 2333"/>
              <a:gd name="T1" fmla="*/ 2147483647 h 2275"/>
              <a:gd name="T2" fmla="*/ 2147483647 w 2333"/>
              <a:gd name="T3" fmla="*/ 2147483647 h 2275"/>
              <a:gd name="T4" fmla="*/ 2147483647 w 2333"/>
              <a:gd name="T5" fmla="*/ 2147483647 h 2275"/>
              <a:gd name="T6" fmla="*/ 2147483647 w 2333"/>
              <a:gd name="T7" fmla="*/ 2147483647 h 2275"/>
              <a:gd name="T8" fmla="*/ 2147483647 w 2333"/>
              <a:gd name="T9" fmla="*/ 2147483647 h 2275"/>
              <a:gd name="T10" fmla="*/ 2147483647 w 2333"/>
              <a:gd name="T11" fmla="*/ 2147483647 h 2275"/>
              <a:gd name="T12" fmla="*/ 2147483647 w 2333"/>
              <a:gd name="T13" fmla="*/ 2147483647 h 2275"/>
              <a:gd name="T14" fmla="*/ 2147483647 w 2333"/>
              <a:gd name="T15" fmla="*/ 2147483647 h 2275"/>
              <a:gd name="T16" fmla="*/ 2147483647 w 2333"/>
              <a:gd name="T17" fmla="*/ 2147483647 h 2275"/>
              <a:gd name="T18" fmla="*/ 2147483647 w 2333"/>
              <a:gd name="T19" fmla="*/ 2147483647 h 2275"/>
              <a:gd name="T20" fmla="*/ 2147483647 w 2333"/>
              <a:gd name="T21" fmla="*/ 2147483647 h 2275"/>
              <a:gd name="T22" fmla="*/ 2147483647 w 2333"/>
              <a:gd name="T23" fmla="*/ 2147483647 h 2275"/>
              <a:gd name="T24" fmla="*/ 2147483647 w 2333"/>
              <a:gd name="T25" fmla="*/ 2147483647 h 2275"/>
              <a:gd name="T26" fmla="*/ 2147483647 w 2333"/>
              <a:gd name="T27" fmla="*/ 2147483647 h 2275"/>
              <a:gd name="T28" fmla="*/ 2147483647 w 2333"/>
              <a:gd name="T29" fmla="*/ 2147483647 h 2275"/>
              <a:gd name="T30" fmla="*/ 2147483647 w 2333"/>
              <a:gd name="T31" fmla="*/ 2147483647 h 2275"/>
              <a:gd name="T32" fmla="*/ 2147483647 w 2333"/>
              <a:gd name="T33" fmla="*/ 2147483647 h 2275"/>
              <a:gd name="T34" fmla="*/ 2147483647 w 2333"/>
              <a:gd name="T35" fmla="*/ 2147483647 h 2275"/>
              <a:gd name="T36" fmla="*/ 2147483647 w 2333"/>
              <a:gd name="T37" fmla="*/ 2147483647 h 2275"/>
              <a:gd name="T38" fmla="*/ 2147483647 w 2333"/>
              <a:gd name="T39" fmla="*/ 0 h 22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33"/>
              <a:gd name="T61" fmla="*/ 0 h 2275"/>
              <a:gd name="T62" fmla="*/ 2333 w 2333"/>
              <a:gd name="T63" fmla="*/ 2275 h 22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33" h="2275">
                <a:moveTo>
                  <a:pt x="0" y="2275"/>
                </a:moveTo>
                <a:lnTo>
                  <a:pt x="52" y="2211"/>
                </a:lnTo>
                <a:lnTo>
                  <a:pt x="116" y="2153"/>
                </a:lnTo>
                <a:lnTo>
                  <a:pt x="122" y="2089"/>
                </a:lnTo>
                <a:lnTo>
                  <a:pt x="180" y="2042"/>
                </a:lnTo>
                <a:lnTo>
                  <a:pt x="425" y="1803"/>
                </a:lnTo>
                <a:lnTo>
                  <a:pt x="588" y="1803"/>
                </a:lnTo>
                <a:lnTo>
                  <a:pt x="774" y="1629"/>
                </a:lnTo>
                <a:lnTo>
                  <a:pt x="774" y="1571"/>
                </a:lnTo>
                <a:lnTo>
                  <a:pt x="1076" y="1274"/>
                </a:lnTo>
                <a:lnTo>
                  <a:pt x="1076" y="1210"/>
                </a:lnTo>
                <a:lnTo>
                  <a:pt x="1489" y="809"/>
                </a:lnTo>
                <a:lnTo>
                  <a:pt x="1792" y="809"/>
                </a:lnTo>
                <a:lnTo>
                  <a:pt x="1966" y="640"/>
                </a:lnTo>
                <a:lnTo>
                  <a:pt x="1966" y="570"/>
                </a:lnTo>
                <a:lnTo>
                  <a:pt x="2077" y="454"/>
                </a:lnTo>
                <a:lnTo>
                  <a:pt x="2077" y="355"/>
                </a:lnTo>
                <a:lnTo>
                  <a:pt x="2263" y="180"/>
                </a:lnTo>
                <a:lnTo>
                  <a:pt x="2263" y="75"/>
                </a:lnTo>
                <a:lnTo>
                  <a:pt x="2333" y="0"/>
                </a:lnTo>
              </a:path>
            </a:pathLst>
          </a:custGeom>
          <a:noFill/>
          <a:ln w="38100">
            <a:solidFill>
              <a:srgbClr val="000066"/>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85" name="Text Box 83">
                <a:extLst>
                  <a:ext uri="{FF2B5EF4-FFF2-40B4-BE49-F238E27FC236}">
                    <a16:creationId xmlns:a16="http://schemas.microsoft.com/office/drawing/2014/main" id="{5FFBB1E0-933B-4F83-8C4F-9163F7191C8D}"/>
                  </a:ext>
                </a:extLst>
              </p:cNvPr>
              <p:cNvSpPr txBox="1">
                <a:spLocks noChangeArrowheads="1"/>
              </p:cNvSpPr>
              <p:nvPr/>
            </p:nvSpPr>
            <p:spPr bwMode="auto">
              <a:xfrm>
                <a:off x="1409593" y="6432491"/>
                <a:ext cx="4010216" cy="400110"/>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0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𝑀</m:t>
                    </m:r>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xmlns="">
          <p:sp>
            <p:nvSpPr>
              <p:cNvPr id="85" name="Text Box 83">
                <a:extLst>
                  <a:ext uri="{FF2B5EF4-FFF2-40B4-BE49-F238E27FC236}">
                    <a16:creationId xmlns:a16="http://schemas.microsoft.com/office/drawing/2014/main" id="{5FFBB1E0-933B-4F83-8C4F-9163F7191C8D}"/>
                  </a:ext>
                </a:extLst>
              </p:cNvPr>
              <p:cNvSpPr txBox="1">
                <a:spLocks noRot="1" noChangeAspect="1" noMove="1" noResize="1" noEditPoints="1" noAdjustHandles="1" noChangeArrowheads="1" noChangeShapeType="1" noTextEdit="1"/>
              </p:cNvSpPr>
              <p:nvPr/>
            </p:nvSpPr>
            <p:spPr bwMode="auto">
              <a:xfrm>
                <a:off x="1409593" y="6432491"/>
                <a:ext cx="4010216" cy="400110"/>
              </a:xfrm>
              <a:prstGeom prst="rect">
                <a:avLst/>
              </a:prstGeom>
              <a:blipFill>
                <a:blip r:embed="rId3"/>
                <a:stretch>
                  <a:fillRect t="-6061" b="-24242"/>
                </a:stretch>
              </a:blipFill>
              <a:ln w="25400">
                <a:noFill/>
                <a:miter lim="800000"/>
                <a:headEnd/>
                <a:tailEnd/>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6" name="Text Box 84">
                <a:extLst>
                  <a:ext uri="{FF2B5EF4-FFF2-40B4-BE49-F238E27FC236}">
                    <a16:creationId xmlns:a16="http://schemas.microsoft.com/office/drawing/2014/main" id="{285BE57F-723C-4097-ABD8-F44A49AEE485}"/>
                  </a:ext>
                </a:extLst>
              </p:cNvPr>
              <p:cNvSpPr txBox="1">
                <a:spLocks noChangeArrowheads="1"/>
              </p:cNvSpPr>
              <p:nvPr/>
            </p:nvSpPr>
            <p:spPr bwMode="auto">
              <a:xfrm rot="5400000" flipH="1" flipV="1">
                <a:off x="-622619" y="4841579"/>
                <a:ext cx="3073955" cy="400110"/>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𝑁</m:t>
                    </m:r>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xmlns="">
          <p:sp>
            <p:nvSpPr>
              <p:cNvPr id="86" name="Text Box 84">
                <a:extLst>
                  <a:ext uri="{FF2B5EF4-FFF2-40B4-BE49-F238E27FC236}">
                    <a16:creationId xmlns:a16="http://schemas.microsoft.com/office/drawing/2014/main" id="{285BE57F-723C-4097-ABD8-F44A49AEE485}"/>
                  </a:ext>
                </a:extLst>
              </p:cNvPr>
              <p:cNvSpPr txBox="1">
                <a:spLocks noRot="1" noChangeAspect="1" noMove="1" noResize="1" noEditPoints="1" noAdjustHandles="1" noChangeArrowheads="1" noChangeShapeType="1" noTextEdit="1"/>
              </p:cNvSpPr>
              <p:nvPr/>
            </p:nvSpPr>
            <p:spPr bwMode="auto">
              <a:xfrm rot="5400000" flipH="1" flipV="1">
                <a:off x="-622619" y="4841579"/>
                <a:ext cx="3073955" cy="400110"/>
              </a:xfrm>
              <a:prstGeom prst="rect">
                <a:avLst/>
              </a:prstGeom>
              <a:blipFill>
                <a:blip r:embed="rId4"/>
                <a:stretch>
                  <a:fillRect l="-9375" r="-25000"/>
                </a:stretch>
              </a:blipFill>
              <a:ln w="25400">
                <a:noFill/>
                <a:miter lim="800000"/>
                <a:headEnd/>
                <a:tailEnd/>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7" name="Text Box 85">
                <a:extLst>
                  <a:ext uri="{FF2B5EF4-FFF2-40B4-BE49-F238E27FC236}">
                    <a16:creationId xmlns:a16="http://schemas.microsoft.com/office/drawing/2014/main" id="{19429442-9304-4F34-B206-C1A87A2301D8}"/>
                  </a:ext>
                </a:extLst>
              </p:cNvPr>
              <p:cNvSpPr txBox="1">
                <a:spLocks noChangeArrowheads="1"/>
              </p:cNvSpPr>
              <p:nvPr/>
            </p:nvSpPr>
            <p:spPr bwMode="auto">
              <a:xfrm>
                <a:off x="5557826" y="3655777"/>
                <a:ext cx="5536160" cy="2677656"/>
              </a:xfrm>
              <a:prstGeom prst="rect">
                <a:avLst/>
              </a:prstGeom>
              <a:noFill/>
              <a:ln w="25400">
                <a:noFill/>
                <a:miter lim="800000"/>
                <a:headEnd/>
                <a:tailEnd/>
              </a:ln>
            </p:spPr>
            <p:txBody>
              <a:bodyPr wrap="square">
                <a:prstTxWarp prst="textNoShape">
                  <a:avLst/>
                </a:prstTxWarp>
                <a:spAutoFit/>
              </a:bodyPr>
              <a:lstStyle/>
              <a:p>
                <a:pPr marL="457200" lvl="0" indent="-457200">
                  <a:buFont typeface="Arial" panose="020B0604020202020204" pitchFamily="34" charset="0"/>
                  <a:buChar char="•"/>
                  <a:defRPr/>
                </a:pPr>
                <a:r>
                  <a:rPr lang="en-US" sz="2400" dirty="0"/>
                  <a:t>Every non-decreasing path from </a:t>
                </a:r>
                <a14:m>
                  <m:oMath xmlns:m="http://schemas.openxmlformats.org/officeDocument/2006/math">
                    <m:r>
                      <a:rPr lang="en-US" sz="2400" i="1" dirty="0" smtClean="0">
                        <a:latin typeface="Cambria Math" panose="02040503050406030204" pitchFamily="18" charset="0"/>
                      </a:rPr>
                      <m:t>(0,0) </m:t>
                    </m:r>
                  </m:oMath>
                </a14:m>
                <a:r>
                  <a:rPr lang="en-US" sz="2400" dirty="0"/>
                  <a:t>to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𝑛</m:t>
                    </m:r>
                    <m:r>
                      <a:rPr lang="en-US" sz="2400" i="1" dirty="0">
                        <a:latin typeface="Cambria Math" panose="02040503050406030204" pitchFamily="18" charset="0"/>
                      </a:rPr>
                      <m:t>,</m:t>
                    </m:r>
                    <m:r>
                      <a:rPr lang="en-US" sz="2400" b="0" i="1" dirty="0" smtClean="0">
                        <a:latin typeface="Cambria Math" panose="02040503050406030204" pitchFamily="18" charset="0"/>
                      </a:rPr>
                      <m:t>𝑚</m:t>
                    </m:r>
                    <m:r>
                      <a:rPr lang="en-US" sz="2400" i="1" dirty="0">
                        <a:latin typeface="Cambria Math" panose="02040503050406030204" pitchFamily="18" charset="0"/>
                      </a:rPr>
                      <m:t>)</m:t>
                    </m:r>
                  </m:oMath>
                </a14:m>
                <a:r>
                  <a:rPr lang="en-US" sz="2400" dirty="0"/>
                  <a:t> corresponds to an alignment of the two sequences.</a:t>
                </a:r>
              </a:p>
              <a:p>
                <a:pPr marL="457200" indent="-457200">
                  <a:buFont typeface="Arial" panose="020B0604020202020204" pitchFamily="34" charset="0"/>
                  <a:buChar char="•"/>
                  <a:defRPr/>
                </a:pPr>
                <a:r>
                  <a:rPr lang="en-US" sz="2400" dirty="0"/>
                  <a:t>An optimal alignment is composed of optimal subalignments.</a:t>
                </a:r>
              </a:p>
              <a:p>
                <a:pPr lvl="1" indent="-457200">
                  <a:buFont typeface="Arial" panose="020B0604020202020204" pitchFamily="34" charset="0"/>
                  <a:buChar char="•"/>
                  <a:defRPr/>
                </a:pPr>
                <a:r>
                  <a:rPr lang="en-US" sz="2400" dirty="0"/>
                  <a:t>Algo. time: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r>
                  <a:rPr lang="en-US" sz="2400" dirty="0"/>
                  <a:t> space: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endParaRPr lang="en-US" sz="2400" dirty="0"/>
              </a:p>
              <a:p>
                <a:pPr lvl="1" indent="-457200">
                  <a:buFont typeface="Arial" panose="020B0604020202020204" pitchFamily="34" charset="0"/>
                  <a:buChar char="•"/>
                  <a:defRPr/>
                </a:pPr>
                <a:r>
                  <a:rPr lang="en-US" sz="2400" dirty="0"/>
                  <a:t>Backtrace time and space: 𝑂(𝑛+𝑚)</a:t>
                </a:r>
              </a:p>
            </p:txBody>
          </p:sp>
        </mc:Choice>
        <mc:Fallback xmlns="">
          <p:sp>
            <p:nvSpPr>
              <p:cNvPr id="87" name="Text Box 85">
                <a:extLst>
                  <a:ext uri="{FF2B5EF4-FFF2-40B4-BE49-F238E27FC236}">
                    <a16:creationId xmlns:a16="http://schemas.microsoft.com/office/drawing/2014/main" id="{19429442-9304-4F34-B206-C1A87A2301D8}"/>
                  </a:ext>
                </a:extLst>
              </p:cNvPr>
              <p:cNvSpPr txBox="1">
                <a:spLocks noRot="1" noChangeAspect="1" noMove="1" noResize="1" noEditPoints="1" noAdjustHandles="1" noChangeArrowheads="1" noChangeShapeType="1" noTextEdit="1"/>
              </p:cNvSpPr>
              <p:nvPr/>
            </p:nvSpPr>
            <p:spPr bwMode="auto">
              <a:xfrm>
                <a:off x="5557826" y="3655777"/>
                <a:ext cx="5536160" cy="2677656"/>
              </a:xfrm>
              <a:prstGeom prst="rect">
                <a:avLst/>
              </a:prstGeom>
              <a:blipFill>
                <a:blip r:embed="rId5"/>
                <a:stretch>
                  <a:fillRect l="-1373" t="-1896" b="-4739"/>
                </a:stretch>
              </a:blipFill>
              <a:ln w="25400">
                <a:noFill/>
                <a:miter lim="800000"/>
                <a:headEnd/>
                <a:tailEnd/>
              </a:ln>
            </p:spPr>
            <p:txBody>
              <a:bodyPr/>
              <a:lstStyle/>
              <a:p>
                <a:r>
                  <a:rPr lang="en-CN">
                    <a:noFill/>
                  </a:rPr>
                  <a:t> </a:t>
                </a:r>
              </a:p>
            </p:txBody>
          </p:sp>
        </mc:Fallback>
      </mc:AlternateContent>
      <p:pic>
        <p:nvPicPr>
          <p:cNvPr id="93" name="Content Placeholder 92">
            <a:extLst>
              <a:ext uri="{FF2B5EF4-FFF2-40B4-BE49-F238E27FC236}">
                <a16:creationId xmlns:a16="http://schemas.microsoft.com/office/drawing/2014/main" id="{AF893217-B3E6-5349-AB3E-526D4517E3BF}"/>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645068" y="958694"/>
            <a:ext cx="5677050" cy="2339218"/>
          </a:xfrm>
        </p:spPr>
      </p:pic>
      <p:sp>
        <p:nvSpPr>
          <p:cNvPr id="95" name="TextBox 94">
            <a:extLst>
              <a:ext uri="{FF2B5EF4-FFF2-40B4-BE49-F238E27FC236}">
                <a16:creationId xmlns:a16="http://schemas.microsoft.com/office/drawing/2014/main" id="{976BFCB2-DBBA-2F42-9EC7-47EBE429384C}"/>
              </a:ext>
            </a:extLst>
          </p:cNvPr>
          <p:cNvSpPr txBox="1"/>
          <p:nvPr/>
        </p:nvSpPr>
        <p:spPr>
          <a:xfrm>
            <a:off x="480263" y="1234089"/>
            <a:ext cx="4533050" cy="1323439"/>
          </a:xfrm>
          <a:prstGeom prst="rect">
            <a:avLst/>
          </a:prstGeom>
          <a:noFill/>
        </p:spPr>
        <p:txBody>
          <a:bodyPr wrap="square">
            <a:spAutoFit/>
          </a:bodyPr>
          <a:lstStyle/>
          <a:p>
            <a:pPr>
              <a:lnSpc>
                <a:spcPts val="2400"/>
              </a:lnSpc>
              <a:spcBef>
                <a:spcPts val="1200"/>
              </a:spcBef>
              <a:spcAft>
                <a:spcPts val="1200"/>
              </a:spcAft>
            </a:pPr>
            <a:r>
              <a:rPr lang="en-US" sz="2400" dirty="0">
                <a:effectLst/>
              </a:rPr>
              <a:t>When entering a value in each cell, we mark which of the three neighboring cells we came from with up to three arrows.</a:t>
            </a:r>
          </a:p>
        </p:txBody>
      </p:sp>
      <p:sp>
        <p:nvSpPr>
          <p:cNvPr id="90" name="灯片编号占位符 89">
            <a:extLst>
              <a:ext uri="{FF2B5EF4-FFF2-40B4-BE49-F238E27FC236}">
                <a16:creationId xmlns:a16="http://schemas.microsoft.com/office/drawing/2014/main" id="{5F782FC7-BBE2-4F3A-8B6E-81FE1EEF248A}"/>
              </a:ext>
            </a:extLst>
          </p:cNvPr>
          <p:cNvSpPr>
            <a:spLocks noGrp="1"/>
          </p:cNvSpPr>
          <p:nvPr>
            <p:ph type="sldNum" sz="quarter" idx="12"/>
          </p:nvPr>
        </p:nvSpPr>
        <p:spPr/>
        <p:txBody>
          <a:bodyPr/>
          <a:lstStyle/>
          <a:p>
            <a:fld id="{DC8BB421-126E-41CB-B73A-69D52E98CAE3}" type="slidenum">
              <a:rPr lang="zh-CN" altLang="en-US" smtClean="0"/>
              <a:t>84</a:t>
            </a:fld>
            <a:endParaRPr lang="zh-CN" altLang="en-US" dirty="0"/>
          </a:p>
        </p:txBody>
      </p:sp>
    </p:spTree>
    <p:extLst>
      <p:ext uri="{BB962C8B-B14F-4D97-AF65-F5344CB8AC3E}">
        <p14:creationId xmlns:p14="http://schemas.microsoft.com/office/powerpoint/2010/main" val="36942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6A2BE-A20E-43F3-8EF3-8846C4C967C3}"/>
              </a:ext>
            </a:extLst>
          </p:cNvPr>
          <p:cNvSpPr>
            <a:spLocks noGrp="1"/>
          </p:cNvSpPr>
          <p:nvPr>
            <p:ph type="title"/>
          </p:nvPr>
        </p:nvSpPr>
        <p:spPr/>
        <p:txBody>
          <a:bodyPr/>
          <a:lstStyle/>
          <a:p>
            <a:r>
              <a:rPr lang="en-US" altLang="zh-CN" dirty="0"/>
              <a:t>Exercises and readings</a:t>
            </a:r>
            <a:endParaRPr lang="zh-CN" altLang="en-US" dirty="0"/>
          </a:p>
        </p:txBody>
      </p:sp>
      <p:sp>
        <p:nvSpPr>
          <p:cNvPr id="3" name="内容占位符 2">
            <a:extLst>
              <a:ext uri="{FF2B5EF4-FFF2-40B4-BE49-F238E27FC236}">
                <a16:creationId xmlns:a16="http://schemas.microsoft.com/office/drawing/2014/main" id="{A28A75D6-9954-4D5C-9EB1-2F6344879C9C}"/>
              </a:ext>
            </a:extLst>
          </p:cNvPr>
          <p:cNvSpPr>
            <a:spLocks noGrp="1"/>
          </p:cNvSpPr>
          <p:nvPr>
            <p:ph idx="1"/>
          </p:nvPr>
        </p:nvSpPr>
        <p:spPr>
          <a:xfrm>
            <a:off x="490538" y="1108433"/>
            <a:ext cx="11091862" cy="5508233"/>
          </a:xfrm>
        </p:spPr>
        <p:txBody>
          <a:bodyPr wrap="square">
            <a:noAutofit/>
          </a:bodyPr>
          <a:lstStyle/>
          <a:p>
            <a:pPr marL="514350" indent="-514350">
              <a:spcBef>
                <a:spcPts val="600"/>
              </a:spcBef>
              <a:spcAft>
                <a:spcPts val="600"/>
              </a:spcAft>
              <a:buFont typeface="+mj-lt"/>
              <a:buAutoNum type="arabicPeriod"/>
            </a:pPr>
            <a:r>
              <a:rPr lang="en-US" altLang="zh-CN" dirty="0"/>
              <a:t>Register a ChatGPT account if you have not done yet, see instruction: </a:t>
            </a:r>
            <a:r>
              <a:rPr lang="en-US" altLang="zh-CN" dirty="0">
                <a:hlinkClick r:id="rId3"/>
              </a:rPr>
              <a:t>https://www.yanlutong.com/gonglue/30511.html</a:t>
            </a:r>
            <a:endParaRPr lang="en-US" altLang="zh-CN" dirty="0"/>
          </a:p>
          <a:p>
            <a:pPr marL="514350" indent="-514350">
              <a:spcBef>
                <a:spcPts val="600"/>
              </a:spcBef>
              <a:spcAft>
                <a:spcPts val="600"/>
              </a:spcAft>
              <a:buFont typeface="+mj-lt"/>
              <a:buAutoNum type="arabicPeriod"/>
            </a:pPr>
            <a:r>
              <a:rPr lang="en-US" altLang="zh-CN" dirty="0"/>
              <a:t>For NLP and Python beginners: Alice Zhao,</a:t>
            </a:r>
            <a:r>
              <a:rPr lang="zh-CN" altLang="en-US" dirty="0"/>
              <a:t> </a:t>
            </a:r>
            <a:r>
              <a:rPr lang="en-US" altLang="zh-CN" dirty="0"/>
              <a:t>Natural Language Processing in Python, </a:t>
            </a:r>
            <a:r>
              <a:rPr lang="en-US" altLang="zh-CN" dirty="0">
                <a:hlinkClick r:id="rId4"/>
              </a:rPr>
              <a:t>https://www.youtube.com/watch?v=xvqsFTUsOmc&amp;t=1607s</a:t>
            </a:r>
            <a:r>
              <a:rPr lang="en-US" altLang="zh-CN" dirty="0"/>
              <a:t>  </a:t>
            </a:r>
          </a:p>
          <a:p>
            <a:pPr marL="514350" indent="-514350">
              <a:spcBef>
                <a:spcPts val="600"/>
              </a:spcBef>
              <a:spcAft>
                <a:spcPts val="600"/>
              </a:spcAft>
              <a:buFont typeface="+mj-lt"/>
              <a:buAutoNum type="arabicPeriod"/>
            </a:pPr>
            <a:r>
              <a:rPr lang="en-US" altLang="zh-CN" sz="2800" dirty="0"/>
              <a:t>Implement MED </a:t>
            </a:r>
            <a:r>
              <a:rPr lang="en-US" altLang="zh-CN" dirty="0"/>
              <a:t>and backtrack algorithm</a:t>
            </a:r>
            <a:endParaRPr lang="en-US" altLang="zh-CN" sz="2800" dirty="0"/>
          </a:p>
          <a:p>
            <a:pPr marL="514350" indent="-514350">
              <a:spcBef>
                <a:spcPts val="600"/>
              </a:spcBef>
              <a:spcAft>
                <a:spcPts val="600"/>
              </a:spcAft>
              <a:buFont typeface="+mj-lt"/>
              <a:buAutoNum type="arabicPeriod"/>
            </a:pPr>
            <a:r>
              <a:rPr lang="en-US" altLang="zh-CN" sz="2800" dirty="0"/>
              <a:t>Read and practice</a:t>
            </a:r>
          </a:p>
          <a:p>
            <a:pPr lvl="1">
              <a:spcBef>
                <a:spcPts val="600"/>
              </a:spcBef>
              <a:spcAft>
                <a:spcPts val="600"/>
              </a:spcAft>
            </a:pPr>
            <a:r>
              <a:rPr lang="en-US" altLang="zh-CN" dirty="0">
                <a:hlinkClick r:id="rId5"/>
              </a:rPr>
              <a:t>https://www.nltk.org/book/ch01.html</a:t>
            </a:r>
            <a:r>
              <a:rPr lang="en-US" altLang="zh-CN" dirty="0"/>
              <a:t> </a:t>
            </a:r>
          </a:p>
          <a:p>
            <a:pPr lvl="1">
              <a:spcBef>
                <a:spcPts val="600"/>
              </a:spcBef>
              <a:spcAft>
                <a:spcPts val="600"/>
              </a:spcAft>
            </a:pPr>
            <a:r>
              <a:rPr lang="en-US" altLang="zh-CN" dirty="0">
                <a:hlinkClick r:id="rId6"/>
              </a:rPr>
              <a:t>https://www.nltk.org/book/ch02.html</a:t>
            </a:r>
            <a:r>
              <a:rPr lang="en-US" altLang="zh-CN" dirty="0"/>
              <a:t> </a:t>
            </a:r>
          </a:p>
          <a:p>
            <a:pPr marL="514350" indent="-514350">
              <a:spcBef>
                <a:spcPts val="600"/>
              </a:spcBef>
              <a:spcAft>
                <a:spcPts val="600"/>
              </a:spcAft>
              <a:buFont typeface="+mj-lt"/>
              <a:buAutoNum type="arabicPeriod"/>
            </a:pPr>
            <a:r>
              <a:rPr lang="en-US" altLang="zh-CN" b="1" dirty="0"/>
              <a:t>Next lecture</a:t>
            </a:r>
            <a:r>
              <a:rPr lang="en-US" altLang="zh-CN" dirty="0"/>
              <a:t>: </a:t>
            </a:r>
            <a:r>
              <a:rPr lang="en-US" altLang="zh-CN" sz="2800" dirty="0"/>
              <a:t>language model</a:t>
            </a:r>
            <a:endParaRPr lang="zh-CN" altLang="en-US" sz="2800" dirty="0"/>
          </a:p>
          <a:p>
            <a:pPr marL="514350" indent="-514350">
              <a:spcBef>
                <a:spcPts val="600"/>
              </a:spcBef>
              <a:spcAft>
                <a:spcPts val="600"/>
              </a:spcAft>
              <a:buFont typeface="+mj-lt"/>
              <a:buAutoNum type="arabicPeriod"/>
            </a:pPr>
            <a:endParaRPr lang="zh-CN" altLang="en-US" dirty="0"/>
          </a:p>
        </p:txBody>
      </p:sp>
      <p:sp>
        <p:nvSpPr>
          <p:cNvPr id="8" name="灯片编号占位符 7">
            <a:extLst>
              <a:ext uri="{FF2B5EF4-FFF2-40B4-BE49-F238E27FC236}">
                <a16:creationId xmlns:a16="http://schemas.microsoft.com/office/drawing/2014/main" id="{9821468A-DD0F-4700-B678-E12DE59F6DC5}"/>
              </a:ext>
            </a:extLst>
          </p:cNvPr>
          <p:cNvSpPr>
            <a:spLocks noGrp="1"/>
          </p:cNvSpPr>
          <p:nvPr>
            <p:ph type="sldNum" sz="quarter" idx="12"/>
          </p:nvPr>
        </p:nvSpPr>
        <p:spPr/>
        <p:txBody>
          <a:bodyPr/>
          <a:lstStyle/>
          <a:p>
            <a:fld id="{DC8BB421-126E-41CB-B73A-69D52E98CAE3}" type="slidenum">
              <a:rPr lang="zh-CN" altLang="en-US" smtClean="0"/>
              <a:t>85</a:t>
            </a:fld>
            <a:endParaRPr lang="zh-CN" altLang="en-US" dirty="0"/>
          </a:p>
        </p:txBody>
      </p:sp>
    </p:spTree>
    <p:extLst>
      <p:ext uri="{BB962C8B-B14F-4D97-AF65-F5344CB8AC3E}">
        <p14:creationId xmlns:p14="http://schemas.microsoft.com/office/powerpoint/2010/main" val="23306758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DF2A6-4DB8-470E-867A-27573659C4CE}"/>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D32B6768-7ED6-4C2E-B612-FAC013CD43A9}"/>
              </a:ext>
            </a:extLst>
          </p:cNvPr>
          <p:cNvSpPr>
            <a:spLocks noGrp="1"/>
          </p:cNvSpPr>
          <p:nvPr>
            <p:ph idx="1"/>
          </p:nvPr>
        </p:nvSpPr>
        <p:spPr>
          <a:xfrm>
            <a:off x="517525" y="1108434"/>
            <a:ext cx="8752205" cy="3394986"/>
          </a:xfrm>
        </p:spPr>
        <p:txBody>
          <a:bodyPr>
            <a:normAutofit/>
          </a:bodyPr>
          <a:lstStyle/>
          <a:p>
            <a:pPr>
              <a:lnSpc>
                <a:spcPct val="110000"/>
              </a:lnSpc>
              <a:spcBef>
                <a:spcPts val="600"/>
              </a:spcBef>
              <a:spcAft>
                <a:spcPts val="0"/>
              </a:spcAft>
            </a:pPr>
            <a:r>
              <a:rPr lang="en-US" altLang="zh-CN" sz="1800" dirty="0"/>
              <a:t>[1] </a:t>
            </a:r>
            <a:r>
              <a:rPr lang="zh-CN" altLang="en-US" sz="1800" dirty="0"/>
              <a:t>张奇、桂韬、黄萱菁，自然语言处理导论，</a:t>
            </a:r>
            <a:r>
              <a:rPr lang="en-US" altLang="zh-CN" sz="1800" dirty="0">
                <a:hlinkClick r:id="rId3"/>
              </a:rPr>
              <a:t>https://intro-nlp.github.io/</a:t>
            </a:r>
            <a:r>
              <a:rPr lang="en-US" altLang="zh-CN" sz="1800" dirty="0"/>
              <a:t>, Chapter</a:t>
            </a:r>
            <a:r>
              <a:rPr lang="zh-CN" altLang="en-US" sz="1800" dirty="0"/>
              <a:t> </a:t>
            </a:r>
            <a:r>
              <a:rPr lang="en-US" altLang="zh-CN" sz="1800" dirty="0"/>
              <a:t>1,</a:t>
            </a:r>
            <a:r>
              <a:rPr lang="zh-CN" altLang="en-US" sz="1800" dirty="0"/>
              <a:t> </a:t>
            </a:r>
            <a:r>
              <a:rPr lang="en-US" altLang="zh-CN" sz="1800" dirty="0"/>
              <a:t>2023.</a:t>
            </a:r>
          </a:p>
          <a:p>
            <a:pPr>
              <a:lnSpc>
                <a:spcPct val="110000"/>
              </a:lnSpc>
              <a:spcBef>
                <a:spcPts val="600"/>
              </a:spcBef>
              <a:spcAft>
                <a:spcPts val="0"/>
              </a:spcAft>
            </a:pPr>
            <a:r>
              <a:rPr lang="en-US" altLang="zh-CN" sz="1800" dirty="0"/>
              <a:t>[2] </a:t>
            </a:r>
            <a:r>
              <a:rPr lang="en-US" altLang="zh-CN" sz="1800" dirty="0">
                <a:hlinkClick r:id="rId4"/>
              </a:rPr>
              <a:t>https://learn.microsoft.com/en-us/azure/architecture/data-guide/technology-choices/natural-language-processing</a:t>
            </a:r>
            <a:r>
              <a:rPr lang="en-US" altLang="zh-CN" sz="1800" dirty="0"/>
              <a:t> </a:t>
            </a:r>
          </a:p>
          <a:p>
            <a:pPr>
              <a:lnSpc>
                <a:spcPct val="110000"/>
              </a:lnSpc>
              <a:spcBef>
                <a:spcPts val="600"/>
              </a:spcBef>
              <a:spcAft>
                <a:spcPts val="0"/>
              </a:spcAft>
            </a:pPr>
            <a:r>
              <a:rPr lang="en-US" altLang="zh-CN" sz="1800" dirty="0"/>
              <a:t>[3]</a:t>
            </a:r>
            <a:r>
              <a:rPr lang="zh-CN" altLang="en-US" sz="1800" dirty="0"/>
              <a:t> </a:t>
            </a:r>
            <a:r>
              <a:rPr lang="en-US" altLang="zh-CN" sz="1800" dirty="0">
                <a:hlinkClick r:id="rId5"/>
              </a:rPr>
              <a:t>https://cs.stanford.edu/people/eroberts/courses/soco/projects/2004-05/nlp/overview_history.html</a:t>
            </a:r>
            <a:r>
              <a:rPr lang="zh-CN" altLang="en-US" sz="1800" dirty="0"/>
              <a:t> </a:t>
            </a:r>
            <a:endParaRPr lang="en-US" altLang="zh-CN" sz="1800" dirty="0"/>
          </a:p>
          <a:p>
            <a:pPr>
              <a:lnSpc>
                <a:spcPct val="110000"/>
              </a:lnSpc>
              <a:spcBef>
                <a:spcPts val="600"/>
              </a:spcBef>
              <a:spcAft>
                <a:spcPts val="0"/>
              </a:spcAft>
            </a:pPr>
            <a:r>
              <a:rPr lang="en-US" altLang="zh-CN" sz="1800" dirty="0"/>
              <a:t>[4]</a:t>
            </a:r>
            <a:r>
              <a:rPr lang="zh-CN" altLang="en-US" sz="1800" dirty="0"/>
              <a:t> </a:t>
            </a:r>
            <a:r>
              <a:rPr lang="en-US" altLang="zh-CN" sz="1800" dirty="0"/>
              <a:t>Transformer</a:t>
            </a:r>
            <a:r>
              <a:rPr lang="zh-CN" altLang="en-US" sz="1800" dirty="0"/>
              <a:t> </a:t>
            </a:r>
            <a:r>
              <a:rPr lang="en-US" altLang="zh-CN" sz="1800" dirty="0"/>
              <a:t>model</a:t>
            </a:r>
            <a:r>
              <a:rPr lang="zh-CN" altLang="en-US" sz="1800" dirty="0"/>
              <a:t> </a:t>
            </a:r>
            <a:r>
              <a:rPr lang="en-US" altLang="zh-CN" sz="1800" dirty="0"/>
              <a:t>timeline:</a:t>
            </a:r>
            <a:r>
              <a:rPr lang="zh-CN" altLang="en-US" sz="1800" dirty="0"/>
              <a:t> </a:t>
            </a:r>
            <a:r>
              <a:rPr lang="en-CN" sz="1800" dirty="0">
                <a:hlinkClick r:id="rId6"/>
              </a:rPr>
              <a:t>https://ai.v-gar.de/ml/transformer/timeline/</a:t>
            </a:r>
            <a:r>
              <a:rPr lang="zh-CN" altLang="en-US" sz="1800" dirty="0"/>
              <a:t>  </a:t>
            </a:r>
            <a:endParaRPr lang="en-US" altLang="zh-CN" sz="1800" dirty="0"/>
          </a:p>
          <a:p>
            <a:pPr>
              <a:lnSpc>
                <a:spcPct val="110000"/>
              </a:lnSpc>
              <a:spcBef>
                <a:spcPts val="600"/>
              </a:spcBef>
              <a:spcAft>
                <a:spcPts val="0"/>
              </a:spcAft>
            </a:pPr>
            <a:r>
              <a:rPr lang="en-US" altLang="zh-CN" sz="1800" dirty="0"/>
              <a:t>[5]</a:t>
            </a:r>
            <a:r>
              <a:rPr lang="zh-CN" altLang="en-US" sz="1800" dirty="0"/>
              <a:t> </a:t>
            </a:r>
            <a:r>
              <a:rPr lang="en-US" altLang="zh-CN" sz="1800" dirty="0"/>
              <a:t>Dan’s</a:t>
            </a:r>
            <a:r>
              <a:rPr lang="zh-CN" altLang="en-US" sz="1800" dirty="0"/>
              <a:t> </a:t>
            </a:r>
            <a:r>
              <a:rPr lang="en-US" altLang="zh-CN" sz="1800" dirty="0"/>
              <a:t>book,</a:t>
            </a:r>
            <a:r>
              <a:rPr lang="zh-CN" altLang="en-US" sz="1800" dirty="0"/>
              <a:t> </a:t>
            </a:r>
            <a:r>
              <a:rPr lang="en-US" altLang="zh-CN" sz="1800" dirty="0"/>
              <a:t>Chapter</a:t>
            </a:r>
            <a:r>
              <a:rPr lang="zh-CN" altLang="en-US" sz="1800" dirty="0"/>
              <a:t> </a:t>
            </a:r>
            <a:r>
              <a:rPr lang="en-US" altLang="zh-CN" sz="1800" dirty="0"/>
              <a:t>2.</a:t>
            </a:r>
          </a:p>
          <a:p>
            <a:pPr>
              <a:lnSpc>
                <a:spcPct val="110000"/>
              </a:lnSpc>
              <a:spcBef>
                <a:spcPts val="600"/>
              </a:spcBef>
              <a:spcAft>
                <a:spcPts val="0"/>
              </a:spcAft>
            </a:pPr>
            <a:r>
              <a:rPr lang="en-US" altLang="zh-CN" sz="1800" dirty="0"/>
              <a:t>[6]</a:t>
            </a:r>
            <a:r>
              <a:rPr lang="zh-CN" altLang="en-US" sz="1800" dirty="0"/>
              <a:t> </a:t>
            </a:r>
            <a:r>
              <a:rPr lang="en-US" altLang="zh-CN" sz="1800" dirty="0"/>
              <a:t>Dan’s</a:t>
            </a:r>
            <a:r>
              <a:rPr lang="zh-CN" altLang="en-US" sz="1800" dirty="0"/>
              <a:t> </a:t>
            </a:r>
            <a:r>
              <a:rPr lang="en-US" altLang="zh-CN" sz="1800" dirty="0"/>
              <a:t>slides</a:t>
            </a:r>
          </a:p>
        </p:txBody>
      </p:sp>
      <p:sp>
        <p:nvSpPr>
          <p:cNvPr id="8" name="灯片编号占位符 7">
            <a:extLst>
              <a:ext uri="{FF2B5EF4-FFF2-40B4-BE49-F238E27FC236}">
                <a16:creationId xmlns:a16="http://schemas.microsoft.com/office/drawing/2014/main" id="{89316437-B0FB-4907-AD83-7FD037688E43}"/>
              </a:ext>
            </a:extLst>
          </p:cNvPr>
          <p:cNvSpPr>
            <a:spLocks noGrp="1"/>
          </p:cNvSpPr>
          <p:nvPr>
            <p:ph type="sldNum" sz="quarter" idx="12"/>
          </p:nvPr>
        </p:nvSpPr>
        <p:spPr/>
        <p:txBody>
          <a:bodyPr/>
          <a:lstStyle/>
          <a:p>
            <a:fld id="{DC8BB421-126E-41CB-B73A-69D52E98CAE3}" type="slidenum">
              <a:rPr lang="zh-CN" altLang="en-US" smtClean="0"/>
              <a:t>86</a:t>
            </a:fld>
            <a:endParaRPr lang="zh-CN" altLang="en-US" dirty="0"/>
          </a:p>
        </p:txBody>
      </p:sp>
    </p:spTree>
    <p:extLst>
      <p:ext uri="{BB962C8B-B14F-4D97-AF65-F5344CB8AC3E}">
        <p14:creationId xmlns:p14="http://schemas.microsoft.com/office/powerpoint/2010/main" val="41614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B19E866-13FE-23A6-3EC5-AE98B80B4662}"/>
              </a:ext>
            </a:extLst>
          </p:cNvPr>
          <p:cNvPicPr>
            <a:picLocks noChangeAspect="1"/>
          </p:cNvPicPr>
          <p:nvPr/>
        </p:nvPicPr>
        <p:blipFill rotWithShape="1">
          <a:blip r:embed="rId3">
            <a:extLst>
              <a:ext uri="{28A0092B-C50C-407E-A947-70E740481C1C}">
                <a14:useLocalDpi xmlns:a14="http://schemas.microsoft.com/office/drawing/2010/main" val="0"/>
              </a:ext>
            </a:extLst>
          </a:blip>
          <a:srcRect t="13565"/>
          <a:stretch/>
        </p:blipFill>
        <p:spPr>
          <a:xfrm>
            <a:off x="314326" y="3589247"/>
            <a:ext cx="9953469" cy="3187666"/>
          </a:xfrm>
          <a:prstGeom prst="rect">
            <a:avLst/>
          </a:prstGeom>
        </p:spPr>
      </p:pic>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(1970-2017)</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pic>
        <p:nvPicPr>
          <p:cNvPr id="7" name="Picture 2">
            <a:extLst>
              <a:ext uri="{FF2B5EF4-FFF2-40B4-BE49-F238E27FC236}">
                <a16:creationId xmlns:a16="http://schemas.microsoft.com/office/drawing/2014/main" id="{53C8FE1D-7FF9-4447-28E6-7344949A5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884" y="5619755"/>
            <a:ext cx="671003" cy="4453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DF] The first public demonstration of machine translation : the Georgetown- IBM system , 7 th January 1954 | Semantic Scholar">
            <a:extLst>
              <a:ext uri="{FF2B5EF4-FFF2-40B4-BE49-F238E27FC236}">
                <a16:creationId xmlns:a16="http://schemas.microsoft.com/office/drawing/2014/main" id="{5E177BF1-CE57-BA1B-3064-D23CB0285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34" y="4488667"/>
            <a:ext cx="832951" cy="4453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Transformer Model - MachineLearningMastery.com">
            <a:extLst>
              <a:ext uri="{FF2B5EF4-FFF2-40B4-BE49-F238E27FC236}">
                <a16:creationId xmlns:a16="http://schemas.microsoft.com/office/drawing/2014/main" id="{7AC8A5B0-288E-D70C-8567-984A1BDBD6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5550" y="3540121"/>
            <a:ext cx="1917559" cy="27018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photograph of Noam Chomsky">
            <a:extLst>
              <a:ext uri="{FF2B5EF4-FFF2-40B4-BE49-F238E27FC236}">
                <a16:creationId xmlns:a16="http://schemas.microsoft.com/office/drawing/2014/main" id="{D5AFF603-9351-67F2-CB32-D717990A85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5892" y="3717853"/>
            <a:ext cx="407886" cy="50800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Vladimir Vapnik - The Data Science Institute at Columbia University">
            <a:extLst>
              <a:ext uri="{FF2B5EF4-FFF2-40B4-BE49-F238E27FC236}">
                <a16:creationId xmlns:a16="http://schemas.microsoft.com/office/drawing/2014/main" id="{6173171B-F59E-492D-2D5E-105FFD9FED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204" y="1246488"/>
            <a:ext cx="1172350" cy="15631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7475808-91F5-6B91-AC33-6BE358A67E6C}"/>
              </a:ext>
            </a:extLst>
          </p:cNvPr>
          <p:cNvSpPr txBox="1"/>
          <p:nvPr/>
        </p:nvSpPr>
        <p:spPr>
          <a:xfrm>
            <a:off x="362937" y="3153606"/>
            <a:ext cx="2411172" cy="276999"/>
          </a:xfrm>
          <a:prstGeom prst="rect">
            <a:avLst/>
          </a:prstGeom>
          <a:noFill/>
        </p:spPr>
        <p:txBody>
          <a:bodyPr wrap="square">
            <a:spAutoFit/>
          </a:bodyPr>
          <a:lstStyle/>
          <a:p>
            <a:r>
              <a:rPr lang="en-US" sz="1200" b="1" dirty="0"/>
              <a:t>Vladimir Vapnik</a:t>
            </a:r>
            <a:r>
              <a:rPr lang="en-US" altLang="zh-CN" sz="1200" b="1" dirty="0"/>
              <a:t>,</a:t>
            </a:r>
            <a:r>
              <a:rPr lang="zh-CN" altLang="en-US" sz="1200" b="1" dirty="0"/>
              <a:t> </a:t>
            </a:r>
            <a:r>
              <a:rPr lang="en-US" altLang="zh-CN" sz="1200" b="1" dirty="0"/>
              <a:t>SVM,</a:t>
            </a:r>
            <a:r>
              <a:rPr lang="zh-CN" altLang="en-US" sz="1200" b="1" dirty="0"/>
              <a:t> </a:t>
            </a:r>
            <a:r>
              <a:rPr lang="en-US" altLang="zh-CN" sz="1200" b="1" dirty="0"/>
              <a:t>1995</a:t>
            </a:r>
            <a:endParaRPr lang="en-US" sz="1200" b="1" dirty="0"/>
          </a:p>
        </p:txBody>
      </p:sp>
      <p:pic>
        <p:nvPicPr>
          <p:cNvPr id="3084" name="Picture 12" descr="Image">
            <a:extLst>
              <a:ext uri="{FF2B5EF4-FFF2-40B4-BE49-F238E27FC236}">
                <a16:creationId xmlns:a16="http://schemas.microsoft.com/office/drawing/2014/main" id="{205360B5-1002-C534-ED89-5C638FB9C9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783" t="14345" r="3948" b="45798"/>
          <a:stretch/>
        </p:blipFill>
        <p:spPr bwMode="auto">
          <a:xfrm>
            <a:off x="8864801" y="1171084"/>
            <a:ext cx="2983241" cy="8846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mage">
            <a:extLst>
              <a:ext uri="{FF2B5EF4-FFF2-40B4-BE49-F238E27FC236}">
                <a16:creationId xmlns:a16="http://schemas.microsoft.com/office/drawing/2014/main" id="{1FE9F4DB-6CB2-B2E2-EEC8-B3CCDD8E185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561" t="57691" r="14890"/>
          <a:stretch/>
        </p:blipFill>
        <p:spPr bwMode="auto">
          <a:xfrm>
            <a:off x="8863855" y="2121421"/>
            <a:ext cx="3004297" cy="98118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6D2616B-B9DE-8B17-88E3-658419994680}"/>
              </a:ext>
            </a:extLst>
          </p:cNvPr>
          <p:cNvSpPr txBox="1"/>
          <p:nvPr/>
        </p:nvSpPr>
        <p:spPr>
          <a:xfrm>
            <a:off x="9110662" y="3146970"/>
            <a:ext cx="2776537" cy="276999"/>
          </a:xfrm>
          <a:prstGeom prst="rect">
            <a:avLst/>
          </a:prstGeom>
          <a:noFill/>
        </p:spPr>
        <p:txBody>
          <a:bodyPr wrap="square">
            <a:spAutoFit/>
          </a:bodyPr>
          <a:lstStyle/>
          <a:p>
            <a:r>
              <a:rPr lang="en-US" sz="1200" b="1" dirty="0">
                <a:solidFill>
                  <a:srgbClr val="000000"/>
                </a:solidFill>
                <a:ea typeface="黑体" panose="02010609060101010101" pitchFamily="49" charset="-122"/>
                <a:hlinkClick r:id="rId10"/>
              </a:rPr>
              <a:t>Attention Is All You Need</a:t>
            </a:r>
            <a:r>
              <a:rPr lang="en-US" altLang="zh-CN" sz="1200" b="1" dirty="0">
                <a:solidFill>
                  <a:srgbClr val="000000"/>
                </a:solidFill>
                <a:ea typeface="黑体" panose="02010609060101010101" pitchFamily="49" charset="-122"/>
              </a:rPr>
              <a:t>,</a:t>
            </a:r>
            <a:r>
              <a:rPr lang="zh-CN" altLang="en-US" sz="1200" b="1" dirty="0">
                <a:solidFill>
                  <a:srgbClr val="000000"/>
                </a:solidFill>
                <a:ea typeface="黑体" panose="02010609060101010101" pitchFamily="49" charset="-122"/>
              </a:rPr>
              <a:t> </a:t>
            </a:r>
            <a:r>
              <a:rPr lang="en-US" altLang="zh-CN" sz="1200" b="1" dirty="0">
                <a:solidFill>
                  <a:srgbClr val="000000"/>
                </a:solidFill>
                <a:ea typeface="黑体" panose="02010609060101010101" pitchFamily="49" charset="-122"/>
              </a:rPr>
              <a:t>2017</a:t>
            </a:r>
            <a:endParaRPr lang="en-US" sz="1200" b="1" dirty="0">
              <a:solidFill>
                <a:srgbClr val="000000"/>
              </a:solidFill>
              <a:ea typeface="黑体" panose="02010609060101010101" pitchFamily="49" charset="-122"/>
            </a:endParaRPr>
          </a:p>
        </p:txBody>
      </p:sp>
      <p:pic>
        <p:nvPicPr>
          <p:cNvPr id="3086" name="Picture 14" descr="Tomas Mikolov - Czech Institute of Informatics, Robotics and Cybernetics |  LinkedIn">
            <a:extLst>
              <a:ext uri="{FF2B5EF4-FFF2-40B4-BE49-F238E27FC236}">
                <a16:creationId xmlns:a16="http://schemas.microsoft.com/office/drawing/2014/main" id="{E43230DF-CD3C-C4F8-B819-23CE3CB51C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9820" y="1246488"/>
            <a:ext cx="1396822" cy="15296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7C2CACFE-CD74-0B73-BD1D-92AEA8E798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6642" y="1384000"/>
            <a:ext cx="1078927" cy="1427418"/>
          </a:xfrm>
          <a:prstGeom prst="rect">
            <a:avLst/>
          </a:prstGeom>
        </p:spPr>
      </p:pic>
      <p:sp>
        <p:nvSpPr>
          <p:cNvPr id="48" name="TextBox 47">
            <a:extLst>
              <a:ext uri="{FF2B5EF4-FFF2-40B4-BE49-F238E27FC236}">
                <a16:creationId xmlns:a16="http://schemas.microsoft.com/office/drawing/2014/main" id="{CFE8CFC8-28B9-EA4C-5308-7D90899394EA}"/>
              </a:ext>
            </a:extLst>
          </p:cNvPr>
          <p:cNvSpPr txBox="1"/>
          <p:nvPr/>
        </p:nvSpPr>
        <p:spPr>
          <a:xfrm>
            <a:off x="5458456" y="3165037"/>
            <a:ext cx="2745234" cy="276999"/>
          </a:xfrm>
          <a:prstGeom prst="rect">
            <a:avLst/>
          </a:prstGeom>
          <a:noFill/>
        </p:spPr>
        <p:txBody>
          <a:bodyPr wrap="square">
            <a:spAutoFit/>
          </a:bodyPr>
          <a:lstStyle/>
          <a:p>
            <a:r>
              <a:rPr lang="en-US" sz="1200" b="1" dirty="0"/>
              <a:t>Tomas </a:t>
            </a:r>
            <a:r>
              <a:rPr lang="en-US" sz="1200" b="1" dirty="0" err="1"/>
              <a:t>Mikolov</a:t>
            </a:r>
            <a:r>
              <a:rPr lang="en-US" sz="1200" b="1" dirty="0"/>
              <a:t>,</a:t>
            </a:r>
            <a:r>
              <a:rPr lang="zh-CN" altLang="en-US" sz="1200" b="1" dirty="0"/>
              <a:t> </a:t>
            </a:r>
            <a:r>
              <a:rPr lang="en-US" altLang="zh-CN" sz="1200" b="1" dirty="0"/>
              <a:t>word2vec,</a:t>
            </a:r>
            <a:r>
              <a:rPr lang="zh-CN" altLang="en-US" sz="1200" b="1" dirty="0"/>
              <a:t> </a:t>
            </a:r>
            <a:r>
              <a:rPr lang="en-US" altLang="zh-CN" sz="1200" b="1" dirty="0"/>
              <a:t>2013</a:t>
            </a:r>
            <a:endParaRPr lang="en-US" sz="1200" b="1" dirty="0"/>
          </a:p>
        </p:txBody>
      </p:sp>
      <p:pic>
        <p:nvPicPr>
          <p:cNvPr id="1026" name="Picture 2" descr="undefined">
            <a:extLst>
              <a:ext uri="{FF2B5EF4-FFF2-40B4-BE49-F238E27FC236}">
                <a16:creationId xmlns:a16="http://schemas.microsoft.com/office/drawing/2014/main" id="{44B2B0AC-0694-D04F-B24E-50A682A747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6694" y="2136362"/>
            <a:ext cx="1080721" cy="73965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762AE06-C182-3648-8DBE-E43EFB5C7765}"/>
              </a:ext>
            </a:extLst>
          </p:cNvPr>
          <p:cNvSpPr txBox="1"/>
          <p:nvPr/>
        </p:nvSpPr>
        <p:spPr>
          <a:xfrm>
            <a:off x="2723326" y="3153607"/>
            <a:ext cx="2523044" cy="276999"/>
          </a:xfrm>
          <a:prstGeom prst="rect">
            <a:avLst/>
          </a:prstGeom>
          <a:noFill/>
        </p:spPr>
        <p:txBody>
          <a:bodyPr wrap="square">
            <a:spAutoFit/>
          </a:bodyPr>
          <a:lstStyle/>
          <a:p>
            <a:r>
              <a:rPr lang="en-US" altLang="zh-CN" sz="1200" b="1" dirty="0"/>
              <a:t>Sepp Hochreiter,</a:t>
            </a:r>
            <a:r>
              <a:rPr lang="zh-CN" altLang="en-US" sz="1200" b="1" dirty="0"/>
              <a:t> </a:t>
            </a:r>
            <a:r>
              <a:rPr lang="en-US" altLang="zh-CN" sz="1200" b="1" dirty="0"/>
              <a:t>LTSM,</a:t>
            </a:r>
            <a:r>
              <a:rPr lang="zh-CN" altLang="en-US" sz="1200" b="1" dirty="0"/>
              <a:t> </a:t>
            </a:r>
            <a:r>
              <a:rPr lang="en-US" altLang="zh-CN" sz="1200" b="1" dirty="0"/>
              <a:t>1996</a:t>
            </a:r>
            <a:endParaRPr lang="en-US" sz="1200" b="1" dirty="0"/>
          </a:p>
        </p:txBody>
      </p:sp>
      <p:pic>
        <p:nvPicPr>
          <p:cNvPr id="1028" name="Picture 4">
            <a:extLst>
              <a:ext uri="{FF2B5EF4-FFF2-40B4-BE49-F238E27FC236}">
                <a16:creationId xmlns:a16="http://schemas.microsoft.com/office/drawing/2014/main" id="{298617B7-91DC-F84E-A142-2DEC02554F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9557" y="1247380"/>
            <a:ext cx="1068614" cy="1602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F165BF4-E8F4-F24E-B952-48B88828D7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61456" y="1246488"/>
            <a:ext cx="1218752" cy="81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3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48" grpId="0"/>
      <p:bldP spid="2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13660</TotalTime>
  <Words>12861</Words>
  <Application>Microsoft Macintosh PowerPoint</Application>
  <PresentationFormat>Widescreen</PresentationFormat>
  <Paragraphs>2405</Paragraphs>
  <Slides>86</Slides>
  <Notes>74</Notes>
  <HiddenSlides>0</HiddenSlides>
  <MMClips>2</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86</vt:i4>
      </vt:variant>
    </vt:vector>
  </HeadingPairs>
  <TitlesOfParts>
    <vt:vector size="106" baseType="lpstr">
      <vt:lpstr>Arial Unicode MS</vt:lpstr>
      <vt:lpstr>等线</vt:lpstr>
      <vt:lpstr>等线</vt:lpstr>
      <vt:lpstr>Google Sans</vt:lpstr>
      <vt:lpstr>Microsoft YaHei</vt:lpstr>
      <vt:lpstr>黑体</vt:lpstr>
      <vt:lpstr>SimSun</vt:lpstr>
      <vt:lpstr>Söhne</vt:lpstr>
      <vt:lpstr>Zapf Dingbats</vt:lpstr>
      <vt:lpstr>Arial</vt:lpstr>
      <vt:lpstr>Calibri</vt:lpstr>
      <vt:lpstr>Cambria Math</vt:lpstr>
      <vt:lpstr>Courier New</vt:lpstr>
      <vt:lpstr>Georgia</vt:lpstr>
      <vt:lpstr>Helvetica</vt:lpstr>
      <vt:lpstr>Lucida Sans</vt:lpstr>
      <vt:lpstr>Roboto</vt:lpstr>
      <vt:lpstr>Tahoma</vt:lpstr>
      <vt:lpstr>Wingdings</vt:lpstr>
      <vt:lpstr>Office 主题​​</vt:lpstr>
      <vt:lpstr>Lecture 01 – Introduction to NLP</vt:lpstr>
      <vt:lpstr>About me</vt:lpstr>
      <vt:lpstr>Outline</vt:lpstr>
      <vt:lpstr>What is natural language?</vt:lpstr>
      <vt:lpstr>Natural Language Processing (NLP)</vt:lpstr>
      <vt:lpstr>Today’s NLP</vt:lpstr>
      <vt:lpstr>NLP history (1947-1969)</vt:lpstr>
      <vt:lpstr>NLP history (1947-1969)</vt:lpstr>
      <vt:lpstr>NLP history (1970-2017)</vt:lpstr>
      <vt:lpstr>NLP history (2018-Now) - LLMs</vt:lpstr>
      <vt:lpstr>NLP history (2018-Now) - LLMs</vt:lpstr>
      <vt:lpstr>What is next?</vt:lpstr>
      <vt:lpstr>Text data – written text</vt:lpstr>
      <vt:lpstr>Tasks - sentiment analysis</vt:lpstr>
      <vt:lpstr>Tasks - machine translation</vt:lpstr>
      <vt:lpstr>Tasks - question and answering</vt:lpstr>
      <vt:lpstr>Tasks – article generation</vt:lpstr>
      <vt:lpstr>Tasks – text summarization</vt:lpstr>
      <vt:lpstr>Tasks – build Chatbot</vt:lpstr>
      <vt:lpstr>Tasks – text to image</vt:lpstr>
      <vt:lpstr>Tasks – text to video</vt:lpstr>
      <vt:lpstr>Tasks – text to video</vt:lpstr>
      <vt:lpstr>Many other NLP tasks/products</vt:lpstr>
      <vt:lpstr>NLP is difficult!</vt:lpstr>
      <vt:lpstr>Ambiguities in English/Chinese</vt:lpstr>
      <vt:lpstr>Hard to inference</vt:lpstr>
      <vt:lpstr>Other difficulties</vt:lpstr>
      <vt:lpstr>NLP conferences and people</vt:lpstr>
      <vt:lpstr>People in NLP (China)</vt:lpstr>
      <vt:lpstr>What we will cover? (tentative)</vt:lpstr>
      <vt:lpstr>Skills needed</vt:lpstr>
      <vt:lpstr>Coursework</vt:lpstr>
      <vt:lpstr>Textbooks</vt:lpstr>
      <vt:lpstr>Other useful resources</vt:lpstr>
      <vt:lpstr>GPU resources</vt:lpstr>
      <vt:lpstr>Outline</vt:lpstr>
      <vt:lpstr>Install Python &amp; Tools</vt:lpstr>
      <vt:lpstr>PyCharm is free for students</vt:lpstr>
      <vt:lpstr>Install anaconda and Python env</vt:lpstr>
      <vt:lpstr>Packages need to install</vt:lpstr>
      <vt:lpstr>Text searching</vt:lpstr>
      <vt:lpstr>Text searching</vt:lpstr>
      <vt:lpstr>Text searching</vt:lpstr>
      <vt:lpstr>Text searching</vt:lpstr>
      <vt:lpstr>Regular expressions</vt:lpstr>
      <vt:lpstr>RE: disjunctions</vt:lpstr>
      <vt:lpstr>RE: negation in disjunction</vt:lpstr>
      <vt:lpstr>RE: more disjunction</vt:lpstr>
      <vt:lpstr>RE: ? * + .</vt:lpstr>
      <vt:lpstr>RE: find all “the” in a text</vt:lpstr>
      <vt:lpstr>Outline</vt:lpstr>
      <vt:lpstr>Tokenization</vt:lpstr>
      <vt:lpstr>Subword tokenization</vt:lpstr>
      <vt:lpstr>Subword tokenization - BPE</vt:lpstr>
      <vt:lpstr>Subword tokenization - BPE</vt:lpstr>
      <vt:lpstr>Subword tokenization - BPE</vt:lpstr>
      <vt:lpstr>Subword tokenization - BPE</vt:lpstr>
      <vt:lpstr>Subword tokenization - BPE</vt:lpstr>
      <vt:lpstr>Subword tokenization - BPE</vt:lpstr>
      <vt:lpstr>Subword tokenization - BPE</vt:lpstr>
      <vt:lpstr>Subword tokenization - BPE</vt:lpstr>
      <vt:lpstr>Try BPE by yourself</vt:lpstr>
      <vt:lpstr>Outline</vt:lpstr>
      <vt:lpstr>How similar are two strings?</vt:lpstr>
      <vt:lpstr>How similar are two strings?</vt:lpstr>
      <vt:lpstr>Edit Distance </vt:lpstr>
      <vt:lpstr>Minimum Edit Distance (MED)</vt:lpstr>
      <vt:lpstr>How to find MED?</vt:lpstr>
      <vt:lpstr>Defining MED</vt:lpstr>
      <vt:lpstr>Dynamic programming for MED</vt:lpstr>
      <vt:lpstr>MED table: initialization</vt:lpstr>
      <vt:lpstr>MED table: second column</vt:lpstr>
      <vt:lpstr>MED table: second column</vt:lpstr>
      <vt:lpstr>MED table: second column</vt:lpstr>
      <vt:lpstr>MED table: second column</vt:lpstr>
      <vt:lpstr>Final MED table</vt:lpstr>
      <vt:lpstr>Computing alignment</vt:lpstr>
      <vt:lpstr>Computing alignment</vt:lpstr>
      <vt:lpstr>Computing alignment</vt:lpstr>
      <vt:lpstr>Computing alignment</vt:lpstr>
      <vt:lpstr>Computing alignment</vt:lpstr>
      <vt:lpstr>Computing alignment</vt:lpstr>
      <vt:lpstr>Computing alignment</vt:lpstr>
      <vt:lpstr>Computing alignment - properties</vt:lpstr>
      <vt:lpstr>Exercises and readings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宝健 周</dc:creator>
  <cp:lastModifiedBy>Baojian Zhou</cp:lastModifiedBy>
  <cp:revision>2729</cp:revision>
  <dcterms:created xsi:type="dcterms:W3CDTF">2022-08-21T14:36:48Z</dcterms:created>
  <dcterms:modified xsi:type="dcterms:W3CDTF">2025-09-10T09:38:47Z</dcterms:modified>
</cp:coreProperties>
</file>